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6" d="100"/>
          <a:sy n="86" d="100"/>
        </p:scale>
        <p:origin x="12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386B885-E894-4552-9BF3-B03DB94CA7F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0B5979-2626-4078-9BF0-F7C61A013089}">
      <dgm:prSet/>
      <dgm:spPr/>
      <dgm:t>
        <a:bodyPr/>
        <a:lstStyle/>
        <a:p>
          <a:r>
            <a:rPr lang="en-US" b="0" i="0"/>
            <a:t>Security: In high-security environments such as government buildings or research labs, indoor localization can be used to detect unauthorized mobile phones and prevent potential security breaches.</a:t>
          </a:r>
          <a:endParaRPr lang="en-US"/>
        </a:p>
      </dgm:t>
    </dgm:pt>
    <dgm:pt modelId="{C6C89E00-F31F-413B-96A9-669D72AB2849}" cxnId="{FFFFE157-2B94-44A9-B700-B35E7A2DBCFF}" type="parTrans">
      <dgm:prSet/>
      <dgm:spPr/>
      <dgm:t>
        <a:bodyPr/>
        <a:lstStyle/>
        <a:p>
          <a:endParaRPr lang="en-US"/>
        </a:p>
      </dgm:t>
    </dgm:pt>
    <dgm:pt modelId="{D2040879-ACE8-48EC-B111-3D7C96BE7632}" cxnId="{FFFFE157-2B94-44A9-B700-B35E7A2DBCFF}" type="sibTrans">
      <dgm:prSet/>
      <dgm:spPr/>
      <dgm:t>
        <a:bodyPr/>
        <a:lstStyle/>
        <a:p>
          <a:endParaRPr lang="en-US"/>
        </a:p>
      </dgm:t>
    </dgm:pt>
    <dgm:pt modelId="{0F982AF7-5FC8-4005-93E0-FA8395CB27B4}">
      <dgm:prSet/>
      <dgm:spPr/>
      <dgm:t>
        <a:bodyPr/>
        <a:lstStyle/>
        <a:p>
          <a:r>
            <a:rPr lang="en-US" b="0" i="0" dirty="0"/>
            <a:t>Education: In educational institutions, indoor localization can be used to detect the presence of mobile phones during exams or in areas where their use is not allowed</a:t>
          </a:r>
          <a:r>
            <a:rPr lang="en-US" dirty="0"/>
            <a:t>.</a:t>
          </a:r>
        </a:p>
      </dgm:t>
    </dgm:pt>
    <dgm:pt modelId="{41A3FF6E-B886-4AB2-970D-2BC14E4E87A0}" cxnId="{AB6385DB-8E19-4E14-8EF6-F6370611B90D}" type="parTrans">
      <dgm:prSet/>
      <dgm:spPr/>
      <dgm:t>
        <a:bodyPr/>
        <a:lstStyle/>
        <a:p>
          <a:endParaRPr lang="en-US"/>
        </a:p>
      </dgm:t>
    </dgm:pt>
    <dgm:pt modelId="{C173E735-794A-4DD3-BD1C-212469875033}" cxnId="{AB6385DB-8E19-4E14-8EF6-F6370611B90D}" type="sibTrans">
      <dgm:prSet/>
      <dgm:spPr/>
      <dgm:t>
        <a:bodyPr/>
        <a:lstStyle/>
        <a:p>
          <a:endParaRPr lang="en-US"/>
        </a:p>
      </dgm:t>
    </dgm:pt>
    <dgm:pt modelId="{15013716-F880-4E6F-9600-36E9F0C37CFB}">
      <dgm:prSet/>
      <dgm:spPr/>
      <dgm:t>
        <a:bodyPr/>
        <a:lstStyle/>
        <a:p>
          <a:r>
            <a:rPr lang="en-US" b="0" i="0"/>
            <a:t>Workplaces: In workplaces, indoor localization can be used to detect the presence of mobile phones in areas where their use is prohibited, such as manufacturing plants, chemical plants, or construction sites.</a:t>
          </a:r>
          <a:endParaRPr lang="en-US"/>
        </a:p>
      </dgm:t>
    </dgm:pt>
    <dgm:pt modelId="{EB4E2D18-4127-4754-9DCE-29C204AEDFC7}" cxnId="{D8E5B4CD-9628-40DE-A6EB-50F319C00A85}" type="parTrans">
      <dgm:prSet/>
      <dgm:spPr/>
      <dgm:t>
        <a:bodyPr/>
        <a:lstStyle/>
        <a:p>
          <a:endParaRPr lang="en-US"/>
        </a:p>
      </dgm:t>
    </dgm:pt>
    <dgm:pt modelId="{808760A0-2C04-463B-AF8B-2E9533DF1361}" cxnId="{D8E5B4CD-9628-40DE-A6EB-50F319C00A85}" type="sibTrans">
      <dgm:prSet/>
      <dgm:spPr/>
      <dgm:t>
        <a:bodyPr/>
        <a:lstStyle/>
        <a:p>
          <a:endParaRPr lang="en-US"/>
        </a:p>
      </dgm:t>
    </dgm:pt>
    <dgm:pt modelId="{11A4DA0C-C40B-4D45-8F00-15DF39BF35C2}">
      <dgm:prSet/>
      <dgm:spPr/>
      <dgm:t>
        <a:bodyPr/>
        <a:lstStyle/>
        <a:p>
          <a:r>
            <a:rPr lang="en-US" b="0" i="0"/>
            <a:t>Event management: In events such as concerts or conferences, indoor localization can be used to detect the presence of mobile phones in areas where their use is not allowed, such as backstage or speaker preparation areas.</a:t>
          </a:r>
          <a:endParaRPr lang="en-US"/>
        </a:p>
      </dgm:t>
    </dgm:pt>
    <dgm:pt modelId="{8DE209F8-4D8F-49C7-86DA-6ACF95767DF1}" cxnId="{E2A1A6B3-E0C2-4F05-B66F-A4BB7106BBD8}" type="parTrans">
      <dgm:prSet/>
      <dgm:spPr/>
      <dgm:t>
        <a:bodyPr/>
        <a:lstStyle/>
        <a:p>
          <a:endParaRPr lang="en-US"/>
        </a:p>
      </dgm:t>
    </dgm:pt>
    <dgm:pt modelId="{28DDA112-7A45-43E2-90C6-7A37E4F92E8A}" cxnId="{E2A1A6B3-E0C2-4F05-B66F-A4BB7106BBD8}" type="sibTrans">
      <dgm:prSet/>
      <dgm:spPr/>
      <dgm:t>
        <a:bodyPr/>
        <a:lstStyle/>
        <a:p>
          <a:endParaRPr lang="en-US"/>
        </a:p>
      </dgm:t>
    </dgm:pt>
    <dgm:pt modelId="{72D20B67-0D9F-4919-920D-04AE92811B2D}" type="pres">
      <dgm:prSet presAssocID="{D386B885-E894-4552-9BF3-B03DB94CA7F8}" presName="linear" presStyleCnt="0">
        <dgm:presLayoutVars>
          <dgm:animLvl val="lvl"/>
          <dgm:resizeHandles val="exact"/>
        </dgm:presLayoutVars>
      </dgm:prSet>
      <dgm:spPr/>
    </dgm:pt>
    <dgm:pt modelId="{49943397-56FC-4522-984F-8BE219E64A0B}" type="pres">
      <dgm:prSet presAssocID="{E40B5979-2626-4078-9BF0-F7C61A013089}" presName="parentText" presStyleLbl="node1" presStyleIdx="0" presStyleCnt="4">
        <dgm:presLayoutVars>
          <dgm:chMax val="0"/>
          <dgm:bulletEnabled val="1"/>
        </dgm:presLayoutVars>
      </dgm:prSet>
      <dgm:spPr/>
    </dgm:pt>
    <dgm:pt modelId="{192D07F4-E157-44CC-B660-08213969AFAB}" type="pres">
      <dgm:prSet presAssocID="{D2040879-ACE8-48EC-B111-3D7C96BE7632}" presName="spacer" presStyleCnt="0"/>
      <dgm:spPr/>
    </dgm:pt>
    <dgm:pt modelId="{B706B8FA-6A32-43DB-8972-F7808EC28130}" type="pres">
      <dgm:prSet presAssocID="{0F982AF7-5FC8-4005-93E0-FA8395CB27B4}" presName="parentText" presStyleLbl="node1" presStyleIdx="1" presStyleCnt="4">
        <dgm:presLayoutVars>
          <dgm:chMax val="0"/>
          <dgm:bulletEnabled val="1"/>
        </dgm:presLayoutVars>
      </dgm:prSet>
      <dgm:spPr/>
    </dgm:pt>
    <dgm:pt modelId="{4A74D36B-8D25-454F-9BAC-2BF3D75CBEEC}" type="pres">
      <dgm:prSet presAssocID="{C173E735-794A-4DD3-BD1C-212469875033}" presName="spacer" presStyleCnt="0"/>
      <dgm:spPr/>
    </dgm:pt>
    <dgm:pt modelId="{E51D79E9-01CA-412A-9974-E1A0C8C9F428}" type="pres">
      <dgm:prSet presAssocID="{15013716-F880-4E6F-9600-36E9F0C37CFB}" presName="parentText" presStyleLbl="node1" presStyleIdx="2" presStyleCnt="4">
        <dgm:presLayoutVars>
          <dgm:chMax val="0"/>
          <dgm:bulletEnabled val="1"/>
        </dgm:presLayoutVars>
      </dgm:prSet>
      <dgm:spPr/>
    </dgm:pt>
    <dgm:pt modelId="{132F5889-09FF-4F10-8622-D22796EEC22F}" type="pres">
      <dgm:prSet presAssocID="{808760A0-2C04-463B-AF8B-2E9533DF1361}" presName="spacer" presStyleCnt="0"/>
      <dgm:spPr/>
    </dgm:pt>
    <dgm:pt modelId="{84910D44-F8CA-4130-AA22-EF0BE3D76540}" type="pres">
      <dgm:prSet presAssocID="{11A4DA0C-C40B-4D45-8F00-15DF39BF35C2}" presName="parentText" presStyleLbl="node1" presStyleIdx="3" presStyleCnt="4">
        <dgm:presLayoutVars>
          <dgm:chMax val="0"/>
          <dgm:bulletEnabled val="1"/>
        </dgm:presLayoutVars>
      </dgm:prSet>
      <dgm:spPr/>
    </dgm:pt>
  </dgm:ptLst>
  <dgm:cxnLst>
    <dgm:cxn modelId="{9D556301-BB2E-4275-AA54-E54E2C9D5933}" type="presOf" srcId="{D386B885-E894-4552-9BF3-B03DB94CA7F8}" destId="{72D20B67-0D9F-4919-920D-04AE92811B2D}" srcOrd="0" destOrd="0" presId="urn:microsoft.com/office/officeart/2005/8/layout/vList2"/>
    <dgm:cxn modelId="{8DD12302-03C0-450A-BF79-9CD16112F4F3}" type="presOf" srcId="{15013716-F880-4E6F-9600-36E9F0C37CFB}" destId="{E51D79E9-01CA-412A-9974-E1A0C8C9F428}" srcOrd="0" destOrd="0" presId="urn:microsoft.com/office/officeart/2005/8/layout/vList2"/>
    <dgm:cxn modelId="{B9585B0B-EF29-4E33-951C-65E0B5EBB680}" type="presOf" srcId="{E40B5979-2626-4078-9BF0-F7C61A013089}" destId="{49943397-56FC-4522-984F-8BE219E64A0B}" srcOrd="0" destOrd="0" presId="urn:microsoft.com/office/officeart/2005/8/layout/vList2"/>
    <dgm:cxn modelId="{C8DCDF0E-FF8A-4DFB-BC3A-CD7628D11A84}" type="presOf" srcId="{0F982AF7-5FC8-4005-93E0-FA8395CB27B4}" destId="{B706B8FA-6A32-43DB-8972-F7808EC28130}" srcOrd="0" destOrd="0" presId="urn:microsoft.com/office/officeart/2005/8/layout/vList2"/>
    <dgm:cxn modelId="{FFFFE157-2B94-44A9-B700-B35E7A2DBCFF}" srcId="{D386B885-E894-4552-9BF3-B03DB94CA7F8}" destId="{E40B5979-2626-4078-9BF0-F7C61A013089}" srcOrd="0" destOrd="0" parTransId="{C6C89E00-F31F-413B-96A9-669D72AB2849}" sibTransId="{D2040879-ACE8-48EC-B111-3D7C96BE7632}"/>
    <dgm:cxn modelId="{E2A1A6B3-E0C2-4F05-B66F-A4BB7106BBD8}" srcId="{D386B885-E894-4552-9BF3-B03DB94CA7F8}" destId="{11A4DA0C-C40B-4D45-8F00-15DF39BF35C2}" srcOrd="3" destOrd="0" parTransId="{8DE209F8-4D8F-49C7-86DA-6ACF95767DF1}" sibTransId="{28DDA112-7A45-43E2-90C6-7A37E4F92E8A}"/>
    <dgm:cxn modelId="{D8E5B4CD-9628-40DE-A6EB-50F319C00A85}" srcId="{D386B885-E894-4552-9BF3-B03DB94CA7F8}" destId="{15013716-F880-4E6F-9600-36E9F0C37CFB}" srcOrd="2" destOrd="0" parTransId="{EB4E2D18-4127-4754-9DCE-29C204AEDFC7}" sibTransId="{808760A0-2C04-463B-AF8B-2E9533DF1361}"/>
    <dgm:cxn modelId="{AB6385DB-8E19-4E14-8EF6-F6370611B90D}" srcId="{D386B885-E894-4552-9BF3-B03DB94CA7F8}" destId="{0F982AF7-5FC8-4005-93E0-FA8395CB27B4}" srcOrd="1" destOrd="0" parTransId="{41A3FF6E-B886-4AB2-970D-2BC14E4E87A0}" sibTransId="{C173E735-794A-4DD3-BD1C-212469875033}"/>
    <dgm:cxn modelId="{DD43C0E4-3C02-4C8F-9319-DE456AEDFF80}" type="presOf" srcId="{11A4DA0C-C40B-4D45-8F00-15DF39BF35C2}" destId="{84910D44-F8CA-4130-AA22-EF0BE3D76540}" srcOrd="0" destOrd="0" presId="urn:microsoft.com/office/officeart/2005/8/layout/vList2"/>
    <dgm:cxn modelId="{E9C84C2C-770B-4A0F-926C-456BE821BFB7}" type="presParOf" srcId="{72D20B67-0D9F-4919-920D-04AE92811B2D}" destId="{49943397-56FC-4522-984F-8BE219E64A0B}" srcOrd="0" destOrd="0" presId="urn:microsoft.com/office/officeart/2005/8/layout/vList2"/>
    <dgm:cxn modelId="{70979706-1D34-4DB5-BFDE-269FC36D97EC}" type="presParOf" srcId="{72D20B67-0D9F-4919-920D-04AE92811B2D}" destId="{192D07F4-E157-44CC-B660-08213969AFAB}" srcOrd="1" destOrd="0" presId="urn:microsoft.com/office/officeart/2005/8/layout/vList2"/>
    <dgm:cxn modelId="{36CF74A2-0FCD-45C0-98E7-BEE4EAECEAA7}" type="presParOf" srcId="{72D20B67-0D9F-4919-920D-04AE92811B2D}" destId="{B706B8FA-6A32-43DB-8972-F7808EC28130}" srcOrd="2" destOrd="0" presId="urn:microsoft.com/office/officeart/2005/8/layout/vList2"/>
    <dgm:cxn modelId="{C159CFCC-B43B-4692-B405-E43C7538BAF8}" type="presParOf" srcId="{72D20B67-0D9F-4919-920D-04AE92811B2D}" destId="{4A74D36B-8D25-454F-9BAC-2BF3D75CBEEC}" srcOrd="3" destOrd="0" presId="urn:microsoft.com/office/officeart/2005/8/layout/vList2"/>
    <dgm:cxn modelId="{045051CE-48D7-46F9-BE3E-8FB4FDB91B30}" type="presParOf" srcId="{72D20B67-0D9F-4919-920D-04AE92811B2D}" destId="{E51D79E9-01CA-412A-9974-E1A0C8C9F428}" srcOrd="4" destOrd="0" presId="urn:microsoft.com/office/officeart/2005/8/layout/vList2"/>
    <dgm:cxn modelId="{5B8B0F14-486A-4114-8DE8-C1E673E24C6E}" type="presParOf" srcId="{72D20B67-0D9F-4919-920D-04AE92811B2D}" destId="{132F5889-09FF-4F10-8622-D22796EEC22F}" srcOrd="5" destOrd="0" presId="urn:microsoft.com/office/officeart/2005/8/layout/vList2"/>
    <dgm:cxn modelId="{D443494D-1A5E-4D00-ACB7-989AA35CF27D}" type="presParOf" srcId="{72D20B67-0D9F-4919-920D-04AE92811B2D}" destId="{84910D44-F8CA-4130-AA22-EF0BE3D76540}"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49943397-56FC-4522-984F-8BE219E64A0B}">
      <dsp:nvSpPr>
        <dsp:cNvPr id="3" name="Rounded Rectangle 2"/>
        <dsp:cNvSpPr/>
      </dsp:nvSpPr>
      <dsp:spPr bwMode="white">
        <a:xfrm>
          <a:off x="0" y="142440"/>
          <a:ext cx="6900512" cy="1278255"/>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0" i="0"/>
            <a:t>Security: In high-security environments such as government buildings or research labs, indoor localization can be used to detect unauthorized mobile phones and prevent potential security breaches.</a:t>
          </a:r>
          <a:endParaRPr lang="en-US"/>
        </a:p>
      </dsp:txBody>
      <dsp:txXfrm>
        <a:off x="0" y="142440"/>
        <a:ext cx="6900512" cy="1278255"/>
      </dsp:txXfrm>
    </dsp:sp>
    <dsp:sp modelId="{B706B8FA-6A32-43DB-8972-F7808EC28130}">
      <dsp:nvSpPr>
        <dsp:cNvPr id="4" name="Rounded Rectangle 3"/>
        <dsp:cNvSpPr/>
      </dsp:nvSpPr>
      <dsp:spPr bwMode="white">
        <a:xfrm>
          <a:off x="0" y="1466775"/>
          <a:ext cx="6900512" cy="1278255"/>
        </a:xfrm>
        <a:prstGeom prst="roundRect">
          <a:avLst/>
        </a:prstGeom>
      </dsp:spPr>
      <dsp:style>
        <a:lnRef idx="2">
          <a:schemeClr val="lt1"/>
        </a:lnRef>
        <a:fillRef idx="1">
          <a:schemeClr val="accent5">
            <a:hueOff val="5799999"/>
            <a:satOff val="2614"/>
            <a:lumOff val="-2875"/>
            <a:alpha val="100000"/>
          </a:schemeClr>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0" i="0" dirty="0"/>
            <a:t>Education: In educational institutions, indoor localization can be used to detect the presence of mobile phones during exams or in areas where their use is not allowed</a:t>
          </a:r>
          <a:r>
            <a:rPr lang="en-US" dirty="0"/>
            <a:t>.</a:t>
          </a:r>
        </a:p>
      </dsp:txBody>
      <dsp:txXfrm>
        <a:off x="0" y="1466775"/>
        <a:ext cx="6900512" cy="1278255"/>
      </dsp:txXfrm>
    </dsp:sp>
    <dsp:sp modelId="{E51D79E9-01CA-412A-9974-E1A0C8C9F428}">
      <dsp:nvSpPr>
        <dsp:cNvPr id="5" name="Rounded Rectangle 4"/>
        <dsp:cNvSpPr/>
      </dsp:nvSpPr>
      <dsp:spPr bwMode="white">
        <a:xfrm>
          <a:off x="0" y="2791110"/>
          <a:ext cx="6900512" cy="1278255"/>
        </a:xfrm>
        <a:prstGeom prst="roundRect">
          <a:avLst/>
        </a:prstGeom>
      </dsp:spPr>
      <dsp:style>
        <a:lnRef idx="2">
          <a:schemeClr val="lt1"/>
        </a:lnRef>
        <a:fillRef idx="1">
          <a:schemeClr val="accent5">
            <a:hueOff val="11599999"/>
            <a:satOff val="5229"/>
            <a:lumOff val="-5751"/>
            <a:alpha val="100000"/>
          </a:schemeClr>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0" i="0"/>
            <a:t>Workplaces: In workplaces, indoor localization can be used to detect the presence of mobile phones in areas where their use is prohibited, such as manufacturing plants, chemical plants, or construction sites.</a:t>
          </a:r>
          <a:endParaRPr lang="en-US"/>
        </a:p>
      </dsp:txBody>
      <dsp:txXfrm>
        <a:off x="0" y="2791110"/>
        <a:ext cx="6900512" cy="1278255"/>
      </dsp:txXfrm>
    </dsp:sp>
    <dsp:sp modelId="{84910D44-F8CA-4130-AA22-EF0BE3D76540}">
      <dsp:nvSpPr>
        <dsp:cNvPr id="6" name="Rounded Rectangle 5"/>
        <dsp:cNvSpPr/>
      </dsp:nvSpPr>
      <dsp:spPr bwMode="white">
        <a:xfrm>
          <a:off x="0" y="4115445"/>
          <a:ext cx="6900512" cy="1278255"/>
        </a:xfrm>
        <a:prstGeom prst="roundRect">
          <a:avLst/>
        </a:prstGeom>
      </dsp:spPr>
      <dsp:style>
        <a:lnRef idx="2">
          <a:schemeClr val="lt1"/>
        </a:lnRef>
        <a:fillRef idx="1">
          <a:schemeClr val="accent5">
            <a:hueOff val="17400000"/>
            <a:satOff val="7843"/>
            <a:lumOff val="-8626"/>
            <a:alpha val="100000"/>
          </a:schemeClr>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b="0" i="0"/>
            <a:t>Event management: In events such as concerts or conferences, indoor localization can be used to detect the presence of mobile phones in areas where their use is not allowed, such as backstage or speaker preparation areas.</a:t>
          </a:r>
          <a:endParaRPr lang="en-US"/>
        </a:p>
      </dsp:txBody>
      <dsp:txXfrm>
        <a:off x="0" y="4115445"/>
        <a:ext cx="6900512" cy="12782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8T23:37:0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8" name="Rectangle 7"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29384"/>
            <a:ext cx="5181600" cy="42519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929384"/>
            <a:ext cx="518160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9" name="Rectangle 8"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926080"/>
            <a:ext cx="5157787" cy="326440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26080"/>
            <a:ext cx="5183188" cy="3264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fld>
            <a:endParaRPr lang="en-US"/>
          </a:p>
        </p:txBody>
      </p:sp>
      <p:sp>
        <p:nvSpPr>
          <p:cNvPr id="11" name="Rectangle 10"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fld>
            <a:endParaRPr lang="en-US"/>
          </a:p>
        </p:txBody>
      </p:sp>
      <p:sp>
        <p:nvSpPr>
          <p:cNvPr id="6" name="Rectangle 6" descr="Tag=AccentColor&#10;Flavor=Light&#10;Target=FillAndLine"/>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Rectangle 7"/>
          <p:cNvSpPr>
            <a:spLocks noGrp="1" noRot="1" noChangeAspect="1" noMove="1" noResize="1" noEditPoints="1" noAdjustHandles="1" noChangeArrowheads="1" noChangeShapeType="1" noTextEdit="1"/>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1" name="Rectangle 15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Wavy 3D art"/>
          <p:cNvPicPr>
            <a:picLocks noChangeAspect="1"/>
          </p:cNvPicPr>
          <p:nvPr/>
        </p:nvPicPr>
        <p:blipFill rotWithShape="1">
          <a:blip r:embed="rId1">
            <a:alphaModFix amt="40000"/>
          </a:blip>
          <a:srcRect t="12643" b="14777"/>
          <a:stretch>
            <a:fillRect/>
          </a:stretch>
        </p:blipFill>
        <p:spPr>
          <a:xfrm>
            <a:off x="20" y="10"/>
            <a:ext cx="12191979" cy="6857990"/>
          </a:xfrm>
          <a:prstGeom prst="rect">
            <a:avLst/>
          </a:prstGeom>
        </p:spPr>
      </p:pic>
      <p:sp>
        <p:nvSpPr>
          <p:cNvPr id="2" name="Title 1"/>
          <p:cNvSpPr>
            <a:spLocks noGrp="1"/>
          </p:cNvSpPr>
          <p:nvPr>
            <p:ph type="ctrTitle"/>
          </p:nvPr>
        </p:nvSpPr>
        <p:spPr>
          <a:xfrm>
            <a:off x="640080" y="853673"/>
            <a:ext cx="4023360" cy="5004794"/>
          </a:xfrm>
        </p:spPr>
        <p:txBody>
          <a:bodyPr vert="horz" lIns="91440" tIns="45720" rIns="91440" bIns="45720" rtlCol="0" anchor="ctr">
            <a:normAutofit/>
          </a:bodyPr>
          <a:lstStyle/>
          <a:p>
            <a:r>
              <a:rPr lang="en-US" sz="5000"/>
              <a:t>Indoor Localization using Alexa</a:t>
            </a:r>
            <a:endParaRPr lang="en-US" sz="5000"/>
          </a:p>
        </p:txBody>
      </p:sp>
      <p:sp>
        <p:nvSpPr>
          <p:cNvPr id="3" name="Subtitle 2"/>
          <p:cNvSpPr>
            <a:spLocks noGrp="1"/>
          </p:cNvSpPr>
          <p:nvPr>
            <p:ph type="subTitle" idx="1"/>
          </p:nvPr>
        </p:nvSpPr>
        <p:spPr>
          <a:xfrm>
            <a:off x="5599083" y="853673"/>
            <a:ext cx="5715000" cy="5004794"/>
          </a:xfrm>
        </p:spPr>
        <p:txBody>
          <a:bodyPr vert="horz" lIns="91440" tIns="45720" rIns="91440" bIns="45720" rtlCol="0" anchor="ctr">
            <a:normAutofit fontScale="80000"/>
          </a:bodyPr>
          <a:lstStyle/>
          <a:p>
            <a:pPr indent="-228600">
              <a:lnSpc>
                <a:spcPct val="100000"/>
              </a:lnSpc>
              <a:buFont typeface="Arial" panose="020B0604020202020204" pitchFamily="34" charset="0"/>
              <a:buChar char="•"/>
            </a:pPr>
            <a:endParaRPr lang="en-US" sz="1800"/>
          </a:p>
          <a:p>
            <a:pPr indent="-228600">
              <a:lnSpc>
                <a:spcPct val="100000"/>
              </a:lnSpc>
              <a:buFont typeface="Arial" panose="020B0604020202020204" pitchFamily="34" charset="0"/>
              <a:buChar char="•"/>
            </a:pPr>
            <a:endParaRPr lang="en-US" sz="1800"/>
          </a:p>
          <a:p>
            <a:pPr indent="-228600">
              <a:lnSpc>
                <a:spcPct val="100000"/>
              </a:lnSpc>
              <a:buFont typeface="Arial" panose="020B0604020202020204" pitchFamily="34" charset="0"/>
              <a:buChar char="•"/>
            </a:pPr>
            <a:endParaRPr lang="en-US" sz="1800"/>
          </a:p>
          <a:p>
            <a:pPr indent="-228600">
              <a:lnSpc>
                <a:spcPct val="100000"/>
              </a:lnSpc>
              <a:buFont typeface="Arial" panose="020B0604020202020204" pitchFamily="34" charset="0"/>
              <a:buChar char="•"/>
            </a:pPr>
            <a:r>
              <a:rPr lang="en-US" sz="1800"/>
              <a:t>                                             Sai Sharmila Bonam</a:t>
            </a:r>
            <a:endParaRPr lang="en-US" sz="1800"/>
          </a:p>
          <a:p>
            <a:pPr indent="-228600">
              <a:lnSpc>
                <a:spcPct val="100000"/>
              </a:lnSpc>
              <a:buFont typeface="Arial" panose="020B0604020202020204" pitchFamily="34" charset="0"/>
              <a:buChar char="•"/>
            </a:pPr>
            <a:r>
              <a:rPr lang="en-US" sz="1800"/>
              <a:t>                                            Bhargav Santosh Areti</a:t>
            </a:r>
            <a:endParaRPr lang="en-US" sz="1800"/>
          </a:p>
          <a:p>
            <a:pPr indent="-228600">
              <a:lnSpc>
                <a:spcPct val="100000"/>
              </a:lnSpc>
              <a:buFont typeface="Arial" panose="020B0604020202020204" pitchFamily="34" charset="0"/>
              <a:buChar char="•"/>
            </a:pPr>
            <a:r>
              <a:rPr lang="en-US" sz="1800"/>
              <a:t>                                        Praneeth Reddy Thumma</a:t>
            </a:r>
            <a:endParaRPr lang="en-US" sz="1800"/>
          </a:p>
          <a:p>
            <a:pPr indent="-228600">
              <a:lnSpc>
                <a:spcPct val="100000"/>
              </a:lnSpc>
              <a:buFont typeface="Arial" panose="020B0604020202020204" pitchFamily="34" charset="0"/>
              <a:buChar char="•"/>
            </a:pPr>
            <a:r>
              <a:rPr lang="en-US" sz="1800"/>
              <a:t>                                                Lalu Kishore</a:t>
            </a:r>
            <a:endParaRPr lang="en-US" sz="1800"/>
          </a:p>
          <a:p>
            <a:pPr indent="-228600">
              <a:lnSpc>
                <a:spcPct val="100000"/>
              </a:lnSpc>
              <a:buFont typeface="Arial" panose="020B0604020202020204" pitchFamily="34" charset="0"/>
              <a:buChar char="•"/>
            </a:pPr>
            <a:r>
              <a:rPr lang="en-US" sz="1800"/>
              <a:t>                                                Sneha Boddu</a:t>
            </a:r>
            <a:endParaRPr lang="en-US" sz="1800"/>
          </a:p>
          <a:p>
            <a:pPr indent="-228600">
              <a:lnSpc>
                <a:spcPct val="100000"/>
              </a:lnSpc>
              <a:buFont typeface="Arial" panose="020B0604020202020204" pitchFamily="34" charset="0"/>
              <a:buChar char="•"/>
            </a:pPr>
            <a:r>
              <a:rPr lang="en-US" sz="1800"/>
              <a:t>                                                Sivender Pammi</a:t>
            </a:r>
            <a:endParaRPr lang="en-US" sz="1800"/>
          </a:p>
          <a:p>
            <a:pPr indent="-228600">
              <a:lnSpc>
                <a:spcPct val="100000"/>
              </a:lnSpc>
              <a:buFont typeface="Arial" panose="020B0604020202020204" pitchFamily="34" charset="0"/>
              <a:buChar char="•"/>
            </a:pPr>
            <a:r>
              <a:rPr lang="en-US" sz="1800"/>
              <a:t>                                                Riddhima Singh</a:t>
            </a:r>
            <a:endParaRPr lang="en-US" sz="1800"/>
          </a:p>
          <a:p>
            <a:pPr indent="-228600">
              <a:lnSpc>
                <a:spcPct val="100000"/>
              </a:lnSpc>
              <a:buFont typeface="Arial" panose="020B0604020202020204" pitchFamily="34" charset="0"/>
              <a:buChar char="•"/>
            </a:pPr>
            <a:r>
              <a:rPr lang="en-US" sz="1800"/>
              <a:t>                                               Venkatesh Malapati</a:t>
            </a:r>
            <a:endParaRPr lang="en-US" sz="1800"/>
          </a:p>
          <a:p>
            <a:pPr indent="-228600">
              <a:lnSpc>
                <a:spcPct val="100000"/>
              </a:lnSpc>
              <a:buFont typeface="Arial" panose="020B0604020202020204" pitchFamily="34" charset="0"/>
              <a:buChar char="•"/>
            </a:pPr>
            <a:r>
              <a:rPr lang="en-US" sz="1800"/>
              <a:t>                                         Vamsi Vardan Mummadi</a:t>
            </a:r>
            <a:endParaRPr lang="en-US" sz="1800"/>
          </a:p>
        </p:txBody>
      </p:sp>
      <p:sp>
        <p:nvSpPr>
          <p:cNvPr id="162" name="sketchy content container"/>
          <p:cNvSpPr>
            <a:spLocks noGrp="1" noRot="1" noChangeAspect="1" noMove="1" noResize="1" noEditPoints="1" noAdjustHandles="1" noChangeArrowheads="1" noChangeShapeType="1" noTextEdit="1"/>
          </p:cNvSpPr>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7200"/>
              <a:t>Introduction</a:t>
            </a:r>
            <a:endParaRPr lang="en-US" sz="7200"/>
          </a:p>
        </p:txBody>
      </p:sp>
      <p:sp>
        <p:nvSpPr>
          <p:cNvPr id="39" name="Rectangle 6"/>
          <p:cNvSpPr>
            <a:spLocks noGrp="1" noRot="1" noChangeAspect="1" noMove="1" noResize="1" noEditPoints="1" noAdjustHandles="1" noChangeArrowheads="1" noChangeShapeType="1" noTextEdit="1"/>
          </p:cNvSpPr>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B64"/>
          </a:solidFill>
          <a:ln w="38100" cap="rnd">
            <a:solidFill>
              <a:srgbClr val="C34B6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
          </p:nvPr>
        </p:nvSpPr>
        <p:spPr>
          <a:xfrm>
            <a:off x="5297805" y="2706370"/>
            <a:ext cx="6727190" cy="4224655"/>
          </a:xfrm>
        </p:spPr>
        <p:txBody>
          <a:bodyPr>
            <a:normAutofit lnSpcReduction="10000"/>
          </a:bodyPr>
          <a:lstStyle/>
          <a:p>
            <a:r>
              <a:rPr lang="en-US" sz="2220" dirty="0"/>
              <a:t>Indoor localization using Alexa is an Internet of Things (IoT) project that aims to provide users with a smart, voice-enabled solution for locating and navigating within indoor spaces. The project leverages the capabilities of Amazon's Alexa voice assistant to enable users to detect their phones in real-time. By combining IoT technologies such as sensors, Wi-Fi, and cloud computing, this project provides an innovative and convenient solution for indoor localization.</a:t>
            </a:r>
            <a:endParaRPr lang="en-US" sz="2220" dirty="0"/>
          </a:p>
        </p:txBody>
      </p:sp>
      <p:pic>
        <p:nvPicPr>
          <p:cNvPr id="25" name="Picture 11" descr="Calendar on table"/>
          <p:cNvPicPr>
            <a:picLocks noChangeAspect="1"/>
          </p:cNvPicPr>
          <p:nvPr/>
        </p:nvPicPr>
        <p:blipFill rotWithShape="1">
          <a:blip r:embed="rId1"/>
          <a:srcRect l="27335" r="2733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34029"/>
            <a:ext cx="10921640" cy="1314698"/>
          </a:xfrm>
        </p:spPr>
        <p:txBody>
          <a:bodyPr anchor="ctr">
            <a:normAutofit/>
          </a:bodyPr>
          <a:lstStyle/>
          <a:p>
            <a:pPr algn="ctr"/>
            <a:r>
              <a:rPr lang="en-US" sz="7200"/>
              <a:t>Block Diagram</a:t>
            </a:r>
            <a:endParaRPr lang="en-US" sz="7200"/>
          </a:p>
        </p:txBody>
      </p:sp>
      <p:sp>
        <p:nvSpPr>
          <p:cNvPr id="28" name="Rectangle 22"/>
          <p:cNvSpPr>
            <a:spLocks noGrp="1" noRot="1" noChangeAspect="1" noMove="1" noResize="1" noEditPoints="1" noAdjustHandles="1" noChangeArrowheads="1" noChangeShapeType="1" noTextEdit="1"/>
          </p:cNvSpPr>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ilhouette&#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03660" y="2805098"/>
            <a:ext cx="1398651" cy="1222562"/>
          </a:xfrm>
        </p:spPr>
      </p:pic>
      <p:sp>
        <p:nvSpPr>
          <p:cNvPr id="6" name="TextBox 5"/>
          <p:cNvSpPr txBox="1"/>
          <p:nvPr/>
        </p:nvSpPr>
        <p:spPr>
          <a:xfrm>
            <a:off x="2328763" y="4178593"/>
            <a:ext cx="1126970" cy="590931"/>
          </a:xfrm>
          <a:prstGeom prst="rect">
            <a:avLst/>
          </a:prstGeom>
          <a:noFill/>
        </p:spPr>
        <p:txBody>
          <a:bodyPr wrap="square" rtlCol="0">
            <a:spAutoFit/>
          </a:bodyPr>
          <a:lstStyle/>
          <a:p>
            <a:pPr defTabSz="822960">
              <a:spcAft>
                <a:spcPts val="600"/>
              </a:spcAft>
            </a:pPr>
            <a:r>
              <a:rPr lang="en-US" sz="1620" kern="1200">
                <a:solidFill>
                  <a:schemeClr val="tx1"/>
                </a:solidFill>
                <a:latin typeface="+mn-lt"/>
                <a:ea typeface="+mn-ea"/>
                <a:cs typeface="+mn-cs"/>
              </a:rPr>
              <a:t>Hello Alexa, track my phone</a:t>
            </a:r>
            <a:endParaRPr lang="en-US"/>
          </a:p>
        </p:txBody>
      </p:sp>
      <p:sp>
        <p:nvSpPr>
          <p:cNvPr id="7" name="Arrow: Right 6"/>
          <p:cNvSpPr/>
          <p:nvPr/>
        </p:nvSpPr>
        <p:spPr>
          <a:xfrm>
            <a:off x="3234364" y="3564797"/>
            <a:ext cx="462864" cy="155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lu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031" y="2895657"/>
            <a:ext cx="1398651" cy="1196114"/>
          </a:xfrm>
          <a:prstGeom prst="rect">
            <a:avLst/>
          </a:prstGeom>
        </p:spPr>
      </p:pic>
      <p:sp>
        <p:nvSpPr>
          <p:cNvPr id="10" name="Arrow: Right 9"/>
          <p:cNvSpPr/>
          <p:nvPr/>
        </p:nvSpPr>
        <p:spPr>
          <a:xfrm>
            <a:off x="5532984" y="3456729"/>
            <a:ext cx="519815" cy="108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11883" y="3374218"/>
            <a:ext cx="1447955" cy="590931"/>
          </a:xfrm>
          <a:prstGeom prst="rect">
            <a:avLst/>
          </a:prstGeom>
          <a:noFill/>
        </p:spPr>
        <p:txBody>
          <a:bodyPr wrap="square" rtlCol="0">
            <a:spAutoFit/>
          </a:bodyPr>
          <a:lstStyle/>
          <a:p>
            <a:pPr defTabSz="822960">
              <a:spcAft>
                <a:spcPts val="600"/>
              </a:spcAft>
            </a:pPr>
            <a:r>
              <a:rPr lang="en-US" sz="1620" kern="1200">
                <a:solidFill>
                  <a:schemeClr val="tx1"/>
                </a:solidFill>
                <a:latin typeface="+mn-lt"/>
                <a:ea typeface="+mn-ea"/>
                <a:cs typeface="+mn-cs"/>
              </a:rPr>
              <a:t>Gets </a:t>
            </a:r>
            <a:r>
              <a:rPr lang="en-US" sz="1620" kern="1200" err="1">
                <a:solidFill>
                  <a:schemeClr val="tx1"/>
                </a:solidFill>
                <a:latin typeface="+mn-lt"/>
                <a:ea typeface="+mn-ea"/>
                <a:cs typeface="+mn-cs"/>
              </a:rPr>
              <a:t>Rssi</a:t>
            </a:r>
            <a:r>
              <a:rPr lang="en-US" sz="1620" kern="1200">
                <a:solidFill>
                  <a:schemeClr val="tx1"/>
                </a:solidFill>
                <a:latin typeface="+mn-lt"/>
                <a:ea typeface="+mn-ea"/>
                <a:cs typeface="+mn-cs"/>
              </a:rPr>
              <a:t> Signals and Uses </a:t>
            </a:r>
            <a:r>
              <a:rPr lang="en-US" sz="1620" kern="1200" err="1">
                <a:solidFill>
                  <a:schemeClr val="tx1"/>
                </a:solidFill>
                <a:latin typeface="+mn-lt"/>
                <a:ea typeface="+mn-ea"/>
                <a:cs typeface="+mn-cs"/>
              </a:rPr>
              <a:t>Traingularization</a:t>
            </a:r>
            <a:r>
              <a:rPr lang="en-US" sz="1620" kern="1200">
                <a:solidFill>
                  <a:schemeClr val="tx1"/>
                </a:solidFill>
                <a:latin typeface="+mn-lt"/>
                <a:ea typeface="+mn-ea"/>
                <a:cs typeface="+mn-cs"/>
              </a:rPr>
              <a:t> method</a:t>
            </a:r>
            <a:endParaRPr lang="en-US"/>
          </a:p>
        </p:txBody>
      </p:sp>
      <p:pic>
        <p:nvPicPr>
          <p:cNvPr id="13" name="Picture 12" descr="A screenshot of a video gam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77" y="2982478"/>
            <a:ext cx="1683211" cy="1196115"/>
          </a:xfrm>
          <a:prstGeom prst="rect">
            <a:avLst/>
          </a:prstGeom>
        </p:spPr>
      </p:pic>
      <p:sp>
        <p:nvSpPr>
          <p:cNvPr id="14" name="Arrow: Right 13"/>
          <p:cNvSpPr/>
          <p:nvPr/>
        </p:nvSpPr>
        <p:spPr>
          <a:xfrm>
            <a:off x="8255823" y="3493714"/>
            <a:ext cx="445556" cy="7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a:off x="9675001" y="4178593"/>
            <a:ext cx="115514" cy="496391"/>
          </a:xfrm>
          <a:prstGeom prst="downArrow">
            <a:avLst>
              <a:gd name="adj1" fmla="val 58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indoor&#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8015" y="4936644"/>
            <a:ext cx="1889487" cy="1347394"/>
          </a:xfrm>
          <a:prstGeom prst="rect">
            <a:avLst/>
          </a:prstGeom>
        </p:spPr>
      </p:pic>
      <p:sp>
        <p:nvSpPr>
          <p:cNvPr id="20" name="Arrow: Left 19"/>
          <p:cNvSpPr/>
          <p:nvPr/>
        </p:nvSpPr>
        <p:spPr>
          <a:xfrm>
            <a:off x="7851523" y="5610341"/>
            <a:ext cx="503313" cy="1566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386964" y="5522047"/>
            <a:ext cx="1056132" cy="590931"/>
          </a:xfrm>
          <a:prstGeom prst="rect">
            <a:avLst/>
          </a:prstGeom>
          <a:noFill/>
        </p:spPr>
        <p:txBody>
          <a:bodyPr wrap="square" rtlCol="0">
            <a:spAutoFit/>
          </a:bodyPr>
          <a:lstStyle/>
          <a:p>
            <a:pPr defTabSz="822960">
              <a:spcAft>
                <a:spcPts val="600"/>
              </a:spcAft>
            </a:pPr>
            <a:r>
              <a:rPr lang="en-US" sz="1620" kern="1200">
                <a:solidFill>
                  <a:schemeClr val="tx1"/>
                </a:solidFill>
                <a:latin typeface="+mn-lt"/>
                <a:ea typeface="+mn-ea"/>
                <a:cs typeface="+mn-cs"/>
              </a:rPr>
              <a:t>Detects the mobile location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Computer script on a screen"/>
          <p:cNvPicPr>
            <a:picLocks noChangeAspect="1"/>
          </p:cNvPicPr>
          <p:nvPr/>
        </p:nvPicPr>
        <p:blipFill rotWithShape="1">
          <a:blip r:embed="rId1"/>
          <a:srcRect t="7017" b="8713"/>
          <a:stretch>
            <a:fillRect/>
          </a:stretch>
        </p:blipFill>
        <p:spPr>
          <a:xfrm>
            <a:off x="3" y="-22"/>
            <a:ext cx="12191997" cy="6858022"/>
          </a:xfrm>
          <a:prstGeom prst="rect">
            <a:avLst/>
          </a:prstGeom>
        </p:spPr>
      </p:pic>
      <p:sp>
        <p:nvSpPr>
          <p:cNvPr id="83" name="Rectangle 82"/>
          <p:cNvSpPr>
            <a:spLocks noGrp="1" noRot="1" noChangeAspect="1" noMove="1" noResize="1" noEditPoints="1" noAdjustHandles="1" noChangeArrowheads="1" noChangeShapeType="1" noTextEdit="1"/>
          </p:cNvSpPr>
          <p:nvPr/>
        </p:nvSpPr>
        <p:spPr>
          <a:xfrm rot="16200000">
            <a:off x="-2206190"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6437374"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6" y="643467"/>
            <a:ext cx="5452529" cy="3569242"/>
          </a:xfrm>
        </p:spPr>
        <p:txBody>
          <a:bodyPr vert="horz" lIns="91440" tIns="45720" rIns="91440" bIns="45720" rtlCol="0" anchor="t">
            <a:normAutofit fontScale="90000"/>
          </a:bodyPr>
          <a:lstStyle/>
          <a:p>
            <a:pPr algn="r">
              <a:lnSpc>
                <a:spcPct val="90000"/>
              </a:lnSpc>
            </a:pPr>
            <a:r>
              <a:rPr lang="en-US" sz="4900" dirty="0">
                <a:solidFill>
                  <a:schemeClr val="bg1"/>
                </a:solidFill>
              </a:rPr>
              <a:t>Implementation</a:t>
            </a:r>
            <a:br>
              <a:rPr lang="en-US" sz="1700" dirty="0">
                <a:solidFill>
                  <a:schemeClr val="bg1"/>
                </a:solidFill>
              </a:rPr>
            </a:br>
            <a:br>
              <a:rPr lang="en-US" sz="1700" dirty="0">
                <a:solidFill>
                  <a:schemeClr val="bg1"/>
                </a:solidFill>
              </a:rPr>
            </a:br>
            <a:br>
              <a:rPr lang="en-US" sz="1700" dirty="0">
                <a:solidFill>
                  <a:schemeClr val="bg1"/>
                </a:solidFill>
              </a:rPr>
            </a:br>
            <a:r>
              <a:rPr lang="en-US" sz="1700" dirty="0">
                <a:solidFill>
                  <a:schemeClr val="bg1"/>
                </a:solidFill>
                <a:latin typeface="Times New Roman" panose="02020603050405020304" pitchFamily="18" charset="0"/>
                <a:cs typeface="Times New Roman" panose="02020603050405020304" pitchFamily="18" charset="0"/>
              </a:rPr>
              <a:t>The system uses various sensors such as Wi-Fi access points, ESP 32 Devices to detect a mobile within an indoor space. These sensors are strategically placed throughout the building to ensure comprehensive coverage.</a:t>
            </a:r>
            <a:br>
              <a:rPr lang="en-US" sz="1700" dirty="0">
                <a:solidFill>
                  <a:schemeClr val="bg1"/>
                </a:solidFill>
                <a:latin typeface="Times New Roman" panose="02020603050405020304" pitchFamily="18" charset="0"/>
                <a:cs typeface="Times New Roman" panose="02020603050405020304" pitchFamily="18" charset="0"/>
              </a:rPr>
            </a:br>
            <a:r>
              <a:rPr lang="en-US" sz="1700" dirty="0">
                <a:solidFill>
                  <a:schemeClr val="bg1"/>
                </a:solidFill>
                <a:latin typeface="Times New Roman" panose="02020603050405020304" pitchFamily="18" charset="0"/>
                <a:cs typeface="Times New Roman" panose="02020603050405020304" pitchFamily="18" charset="0"/>
              </a:rPr>
              <a:t>The sensor data is transmitted to a cloud-based server, which processes the data and determines the mobile location using EC2 instance.</a:t>
            </a:r>
            <a:br>
              <a:rPr lang="en-US" sz="1700" dirty="0">
                <a:solidFill>
                  <a:schemeClr val="bg1"/>
                </a:solidFill>
                <a:latin typeface="Times New Roman" panose="02020603050405020304" pitchFamily="18" charset="0"/>
                <a:cs typeface="Times New Roman" panose="02020603050405020304" pitchFamily="18" charset="0"/>
              </a:rPr>
            </a:br>
            <a:r>
              <a:rPr lang="en-US" sz="1700" dirty="0">
                <a:solidFill>
                  <a:schemeClr val="bg1"/>
                </a:solidFill>
                <a:latin typeface="Times New Roman" panose="02020603050405020304" pitchFamily="18" charset="0"/>
                <a:cs typeface="Times New Roman" panose="02020603050405020304" pitchFamily="18" charset="0"/>
              </a:rPr>
              <a:t>The system is integrated with Amazon's Alexa voice assistant, which enables users to ask for directions or information about their current location using natural language commands.</a:t>
            </a:r>
            <a:br>
              <a:rPr lang="en-US" sz="1700" dirty="0">
                <a:solidFill>
                  <a:schemeClr val="bg1"/>
                </a:solidFill>
                <a:latin typeface="Times New Roman" panose="02020603050405020304" pitchFamily="18" charset="0"/>
                <a:cs typeface="Times New Roman" panose="02020603050405020304" pitchFamily="18" charset="0"/>
              </a:rPr>
            </a:br>
            <a:r>
              <a:rPr lang="en-US" sz="1700" dirty="0">
                <a:solidFill>
                  <a:schemeClr val="bg1"/>
                </a:solidFill>
                <a:latin typeface="Times New Roman" panose="02020603050405020304" pitchFamily="18" charset="0"/>
                <a:cs typeface="Times New Roman" panose="02020603050405020304" pitchFamily="18" charset="0"/>
              </a:rPr>
              <a:t>The integration with Alexa's voice assistant adds an additional layer of functionality and ease of use, making the project an innovative and practical IoT solution for indoor localization</a:t>
            </a:r>
            <a:br>
              <a:rPr lang="en-US" sz="1700" dirty="0">
                <a:solidFill>
                  <a:schemeClr val="bg1"/>
                </a:solidFill>
                <a:latin typeface="Times New Roman" panose="02020603050405020304" pitchFamily="18" charset="0"/>
                <a:cs typeface="Times New Roman" panose="02020603050405020304" pitchFamily="18" charset="0"/>
              </a:rPr>
            </a:br>
            <a:br>
              <a:rPr lang="en-US" sz="1700" dirty="0">
                <a:solidFill>
                  <a:schemeClr val="bg1"/>
                </a:solidFill>
                <a:latin typeface="Times New Roman" panose="02020603050405020304" pitchFamily="18" charset="0"/>
                <a:cs typeface="Times New Roman" panose="02020603050405020304" pitchFamily="18" charset="0"/>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br>
              <a:rPr lang="en-US" sz="1700" dirty="0">
                <a:solidFill>
                  <a:schemeClr val="bg1"/>
                </a:solidFill>
              </a:rPr>
            </a:br>
            <a:endParaRPr lang="en-US" sz="17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endParaRPr lang="en-US" dirty="0"/>
          </a:p>
        </p:txBody>
      </p:sp>
      <p:pic>
        <p:nvPicPr>
          <p:cNvPr id="5" name="Content Placeholder 4" descr="Diagram&#10;&#10;Description automatically generated with low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93902" y="2971181"/>
            <a:ext cx="1951463" cy="1552401"/>
          </a:xfrm>
        </p:spPr>
      </p:pic>
      <p:pic>
        <p:nvPicPr>
          <p:cNvPr id="7" name="Picture 6" descr="A picture containing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78" y="2890131"/>
            <a:ext cx="2819400" cy="1714500"/>
          </a:xfrm>
          <a:prstGeom prst="rect">
            <a:avLst/>
          </a:prstGeom>
        </p:spPr>
      </p:pic>
      <p:pic>
        <p:nvPicPr>
          <p:cNvPr id="9" name="Picture 8" descr="Logo, company nam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609" y="2352907"/>
            <a:ext cx="3492191" cy="29104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4200"/>
              <a:t>Applications</a:t>
            </a:r>
            <a:endParaRPr lang="en-US" sz="4200"/>
          </a:p>
        </p:txBody>
      </p:sp>
      <p:sp>
        <p:nvSpPr>
          <p:cNvPr id="11" name="Rectangle 22"/>
          <p:cNvSpPr>
            <a:spLocks noGrp="1" noRot="1" noChangeAspect="1" noMove="1" noResize="1" noEditPoints="1" noAdjustHandles="1" noChangeArrowheads="1" noChangeShapeType="1" noTextEdit="1"/>
          </p:cNvSpPr>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pPr>
              <a:lnSpc>
                <a:spcPct val="90000"/>
              </a:lnSpc>
            </a:pPr>
            <a:r>
              <a:rPr lang="en-US" sz="3700"/>
              <a:t>RSSI Triangulation</a:t>
            </a:r>
            <a:endParaRPr lang="en-US" sz="3700"/>
          </a:p>
        </p:txBody>
      </p:sp>
      <p:sp>
        <p:nvSpPr>
          <p:cNvPr id="26" name="Rectangle 6"/>
          <p:cNvSpPr>
            <a:spLocks noGrp="1" noRot="1" noChangeAspect="1" noMove="1" noResize="1" noEditPoints="1" noAdjustHandles="1" noChangeArrowheads="1" noChangeShapeType="1" noTextEdit="1"/>
          </p:cNvSpPr>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BB56"/>
          </a:solidFill>
          <a:ln w="38100" cap="rnd">
            <a:solidFill>
              <a:srgbClr val="FFBB5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a:bodyPr>
          <a:lstStyle/>
          <a:p>
            <a:pPr>
              <a:lnSpc>
                <a:spcPct val="100000"/>
              </a:lnSpc>
            </a:pPr>
            <a:r>
              <a:rPr lang="en-US" sz="1700" b="1" i="0">
                <a:effectLst/>
                <a:latin typeface="Roboto" panose="020B0604020202020204" pitchFamily="2" charset="0"/>
              </a:rPr>
              <a:t>Received signal strength indication(RSSI) – </a:t>
            </a:r>
            <a:r>
              <a:rPr lang="en-US" sz="1700" b="0" i="0">
                <a:effectLst/>
                <a:latin typeface="Roboto" panose="020B0604020202020204" pitchFamily="2" charset="0"/>
              </a:rPr>
              <a:t>Measurement of power.</a:t>
            </a:r>
            <a:endParaRPr lang="en-US" sz="1700" b="0" i="0">
              <a:effectLst/>
              <a:latin typeface="Roboto" panose="020B0604020202020204" pitchFamily="2" charset="0"/>
            </a:endParaRPr>
          </a:p>
          <a:p>
            <a:pPr>
              <a:lnSpc>
                <a:spcPct val="100000"/>
              </a:lnSpc>
            </a:pPr>
            <a:r>
              <a:rPr lang="en-US" sz="1700" b="1" i="0">
                <a:effectLst/>
                <a:latin typeface="Roboto" panose="020B0604020202020204" pitchFamily="2" charset="0"/>
              </a:rPr>
              <a:t>Tria</a:t>
            </a:r>
            <a:r>
              <a:rPr lang="en-US" sz="1700" b="1">
                <a:latin typeface="Roboto" panose="020B0604020202020204" pitchFamily="2" charset="0"/>
              </a:rPr>
              <a:t>ngulation</a:t>
            </a:r>
            <a:r>
              <a:rPr lang="en-US" sz="1700">
                <a:latin typeface="Roboto" panose="020B0604020202020204" pitchFamily="2" charset="0"/>
              </a:rPr>
              <a:t>: It </a:t>
            </a:r>
            <a:r>
              <a:rPr lang="en-US" sz="1700" b="0" i="0">
                <a:effectLst/>
                <a:latin typeface="inter"/>
              </a:rPr>
              <a:t>is a method for calculating a position that relies on a known distance between two measuring apparatuses and the measured angles from those two points to an object. This works using the angle-side-angle triangle congruency theorem to the find the location of an object.</a:t>
            </a:r>
            <a:endParaRPr lang="en-US" sz="1700" b="0" i="0">
              <a:effectLst/>
              <a:latin typeface="Roboto" panose="020B0604020202020204" pitchFamily="2" charset="0"/>
            </a:endParaRPr>
          </a:p>
        </p:txBody>
      </p:sp>
      <mc:AlternateContent xmlns:mc="http://schemas.openxmlformats.org/markup-compatibility/2006" xmlns:p14="http://schemas.microsoft.com/office/powerpoint/2010/main">
        <mc:Choice Requires="p14">
          <p:contentPart r:id="rId1" p14:bwMode="auto">
            <p14:nvContentPartPr>
              <p14:cNvPr id="24" name="Ink 23"/>
              <p14:cNvContentPartPr/>
              <p14:nvPr/>
            </p14:nvContentPartPr>
            <p14:xfrm>
              <a:off x="5755403" y="1971579"/>
              <a:ext cx="360" cy="2160"/>
            </p14:xfrm>
          </p:contentPart>
        </mc:Choice>
        <mc:Fallback xmlns="">
          <p:pic>
            <p:nvPicPr>
              <p:cNvPr id="24" name="Ink 23"/>
            </p:nvPicPr>
            <p:blipFill>
              <a:blip r:embed="rId2"/>
            </p:blipFill>
            <p:spPr>
              <a:xfrm>
                <a:off x="5755403" y="1971579"/>
                <a:ext cx="360" cy="2160"/>
              </a:xfrm>
              <a:prstGeom prst="rect"/>
            </p:spPr>
          </p:pic>
        </mc:Fallback>
      </mc:AlternateContent>
      <p:pic>
        <p:nvPicPr>
          <p:cNvPr id="5" name="Picture 4" descr="Diagram, engineering drawing&#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r="2957" b="1"/>
          <a:stretch>
            <a:fillRect/>
          </a:stretch>
        </p:blipFill>
        <p:spPr>
          <a:xfrm>
            <a:off x="5308761" y="640080"/>
            <a:ext cx="5594789" cy="5577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&amp; Cons</a:t>
            </a:r>
            <a:endParaRPr lang="en-US" dirty="0"/>
          </a:p>
        </p:txBody>
      </p:sp>
      <p:sp>
        <p:nvSpPr>
          <p:cNvPr id="3" name="Content Placeholder 2"/>
          <p:cNvSpPr>
            <a:spLocks noGrp="1"/>
          </p:cNvSpPr>
          <p:nvPr>
            <p:ph sz="half" idx="1"/>
          </p:nvPr>
        </p:nvSpPr>
        <p:spPr/>
        <p:txBody>
          <a:bodyPr>
            <a:normAutofit fontScale="25000" lnSpcReduction="20000"/>
          </a:bodyPr>
          <a:lstStyle/>
          <a:p>
            <a:r>
              <a:rPr lang="en-US" sz="14400" b="1" dirty="0"/>
              <a:t>Pros:</a:t>
            </a:r>
            <a:endParaRPr lang="en-US" sz="14400" b="1" dirty="0"/>
          </a:p>
          <a:p>
            <a:pPr algn="l">
              <a:buFont typeface="+mj-lt"/>
              <a:buAutoNum type="arabicPeriod"/>
            </a:pPr>
            <a:r>
              <a:rPr lang="en-US" sz="4800" b="0" i="0" dirty="0">
                <a:solidFill>
                  <a:srgbClr val="374151"/>
                </a:solidFill>
                <a:effectLst/>
                <a:latin typeface="Söhne"/>
              </a:rPr>
              <a:t>Enhanced security: By detecting the presence of mobile phones, indoor localization can enhance security and prevent potential security breaches in high-security environments.</a:t>
            </a:r>
            <a:endParaRPr lang="en-US" sz="4800" b="0" i="0" dirty="0">
              <a:solidFill>
                <a:srgbClr val="374151"/>
              </a:solidFill>
              <a:effectLst/>
              <a:latin typeface="Söhne"/>
            </a:endParaRPr>
          </a:p>
          <a:p>
            <a:pPr algn="l">
              <a:buFont typeface="+mj-lt"/>
              <a:buAutoNum type="arabicPeriod"/>
            </a:pPr>
            <a:r>
              <a:rPr lang="en-US" sz="4800" b="0" i="0" dirty="0">
                <a:solidFill>
                  <a:srgbClr val="374151"/>
                </a:solidFill>
                <a:effectLst/>
                <a:latin typeface="Söhne"/>
              </a:rPr>
              <a:t>Improved safety: In healthcare facilities and other sensitive environments, detecting mobile phones can help ensure patient safety by reducing the risk of interference with medical equipment.</a:t>
            </a:r>
            <a:endParaRPr lang="en-US" sz="4800" b="0" i="0" dirty="0">
              <a:solidFill>
                <a:srgbClr val="374151"/>
              </a:solidFill>
              <a:effectLst/>
              <a:latin typeface="Söhne"/>
            </a:endParaRPr>
          </a:p>
          <a:p>
            <a:pPr algn="l">
              <a:buFont typeface="+mj-lt"/>
              <a:buAutoNum type="arabicPeriod"/>
            </a:pPr>
            <a:r>
              <a:rPr lang="en-US" sz="4800" b="0" i="0" dirty="0">
                <a:solidFill>
                  <a:srgbClr val="374151"/>
                </a:solidFill>
                <a:effectLst/>
                <a:latin typeface="Söhne"/>
              </a:rPr>
              <a:t>Increased compliance: Indoor localization can help enforce regulations and policies related to the use of mobile phones in various settings, such as educational institutions and workplaces.</a:t>
            </a:r>
            <a:endParaRPr lang="en-US" sz="4800" b="0" i="0" dirty="0">
              <a:solidFill>
                <a:srgbClr val="374151"/>
              </a:solidFill>
              <a:effectLst/>
              <a:latin typeface="Söhne"/>
            </a:endParaRPr>
          </a:p>
          <a:p>
            <a:pPr algn="l">
              <a:buFont typeface="+mj-lt"/>
              <a:buAutoNum type="arabicPeriod"/>
            </a:pPr>
            <a:r>
              <a:rPr lang="en-US" sz="4800" b="0" i="0" dirty="0">
                <a:solidFill>
                  <a:srgbClr val="374151"/>
                </a:solidFill>
                <a:effectLst/>
                <a:latin typeface="Söhne"/>
              </a:rPr>
              <a:t>Real-time monitoring: Indoor localization can provide real-time monitoring of mobile phone activity, enabling quick response to potential security breaches or safety concerns.</a:t>
            </a:r>
            <a:endParaRPr lang="en-US" sz="4800" b="0" i="0" dirty="0">
              <a:solidFill>
                <a:srgbClr val="374151"/>
              </a:solidFill>
              <a:effectLst/>
              <a:latin typeface="Söhne"/>
            </a:endParaRPr>
          </a:p>
          <a:p>
            <a:pPr algn="l">
              <a:buFont typeface="+mj-lt"/>
              <a:buAutoNum type="arabicPeriod"/>
            </a:pPr>
            <a:r>
              <a:rPr lang="en-US" sz="4800" b="0" i="0" dirty="0">
                <a:solidFill>
                  <a:srgbClr val="374151"/>
                </a:solidFill>
                <a:effectLst/>
                <a:latin typeface="Söhne"/>
              </a:rPr>
              <a:t>Convenience: Using Alexa voice assistant to detect mobile phones can offer a convenient and hands-free solution for detecting mobile phones in various settings.</a:t>
            </a:r>
            <a:endParaRPr lang="en-US" sz="4800" b="0" i="0" dirty="0">
              <a:solidFill>
                <a:srgbClr val="374151"/>
              </a:solidFill>
              <a:effectLst/>
              <a:latin typeface="Söhne"/>
            </a:endParaRPr>
          </a:p>
          <a:p>
            <a:pPr marL="0" indent="0">
              <a:buNone/>
            </a:pPr>
            <a:endParaRPr lang="en-US" sz="1400" b="1" dirty="0"/>
          </a:p>
        </p:txBody>
      </p:sp>
      <p:sp>
        <p:nvSpPr>
          <p:cNvPr id="4" name="Content Placeholder 3"/>
          <p:cNvSpPr>
            <a:spLocks noGrp="1"/>
          </p:cNvSpPr>
          <p:nvPr>
            <p:ph sz="half" idx="2"/>
          </p:nvPr>
        </p:nvSpPr>
        <p:spPr/>
        <p:txBody>
          <a:bodyPr>
            <a:normAutofit fontScale="25000" lnSpcReduction="20000"/>
          </a:bodyPr>
          <a:lstStyle/>
          <a:p>
            <a:r>
              <a:rPr lang="en-US" sz="14400" b="1" dirty="0"/>
              <a:t>Cons:</a:t>
            </a:r>
            <a:endParaRPr lang="en-US" sz="14400" b="1" dirty="0"/>
          </a:p>
          <a:p>
            <a:pPr algn="l">
              <a:buFont typeface="+mj-lt"/>
              <a:buAutoNum type="arabicPeriod"/>
            </a:pPr>
            <a:r>
              <a:rPr lang="en-US" sz="5000" b="0" i="0" dirty="0">
                <a:solidFill>
                  <a:srgbClr val="374151"/>
                </a:solidFill>
                <a:effectLst/>
                <a:latin typeface="Söhne"/>
              </a:rPr>
              <a:t>Privacy concerns: Indoor localization can raise privacy concerns if personal data such as mobile phone usage is monitored and tracked without consent.</a:t>
            </a:r>
            <a:endParaRPr lang="en-US" sz="5000" b="0" i="0" dirty="0">
              <a:solidFill>
                <a:srgbClr val="374151"/>
              </a:solidFill>
              <a:effectLst/>
              <a:latin typeface="Söhne"/>
            </a:endParaRPr>
          </a:p>
          <a:p>
            <a:pPr algn="l">
              <a:buFont typeface="+mj-lt"/>
              <a:buAutoNum type="arabicPeriod"/>
            </a:pPr>
            <a:r>
              <a:rPr lang="en-US" sz="5000" b="0" i="0" dirty="0">
                <a:solidFill>
                  <a:srgbClr val="374151"/>
                </a:solidFill>
                <a:effectLst/>
                <a:latin typeface="Söhne"/>
              </a:rPr>
              <a:t>Technical limitations: The accuracy of indoor localization can be affected by various factors such as the number and placement of sensors, obstacles in the environment, and signal interference.</a:t>
            </a:r>
            <a:endParaRPr lang="en-US" sz="5000" b="0" i="0" dirty="0">
              <a:solidFill>
                <a:srgbClr val="374151"/>
              </a:solidFill>
              <a:effectLst/>
              <a:latin typeface="Söhne"/>
            </a:endParaRPr>
          </a:p>
          <a:p>
            <a:pPr algn="l">
              <a:buFont typeface="+mj-lt"/>
              <a:buAutoNum type="arabicPeriod"/>
            </a:pPr>
            <a:r>
              <a:rPr lang="en-US" sz="5000" b="0" i="0" dirty="0">
                <a:solidFill>
                  <a:srgbClr val="374151"/>
                </a:solidFill>
                <a:effectLst/>
                <a:latin typeface="Söhne"/>
              </a:rPr>
              <a:t>Cost: Setting up an indoor localization system with Alexa can be expensive, requiring investment in hardware, software, and cloud computing resources.</a:t>
            </a:r>
            <a:endParaRPr lang="en-US" sz="5000" b="0" i="0" dirty="0">
              <a:solidFill>
                <a:srgbClr val="374151"/>
              </a:solidFill>
              <a:effectLst/>
              <a:latin typeface="Söhne"/>
            </a:endParaRPr>
          </a:p>
          <a:p>
            <a:pPr algn="l">
              <a:buFont typeface="+mj-lt"/>
              <a:buAutoNum type="arabicPeriod"/>
            </a:pPr>
            <a:r>
              <a:rPr lang="en-US" sz="5000" b="0" i="0" dirty="0">
                <a:solidFill>
                  <a:srgbClr val="374151"/>
                </a:solidFill>
                <a:effectLst/>
                <a:latin typeface="Söhne"/>
              </a:rPr>
              <a:t>Reliance on cloud computing: Indoor localization systems that use Alexa typically rely on cloud computing resources, which may be vulnerable to service disruptions or security breaches.</a:t>
            </a:r>
            <a:endParaRPr lang="en-US" sz="5000" b="0" i="0" dirty="0">
              <a:solidFill>
                <a:srgbClr val="374151"/>
              </a:solidFill>
              <a:effectLst/>
              <a:latin typeface="Söhne"/>
            </a:endParaRPr>
          </a:p>
          <a:p>
            <a:pPr algn="l">
              <a:buFont typeface="+mj-lt"/>
              <a:buAutoNum type="arabicPeriod"/>
            </a:pPr>
            <a:r>
              <a:rPr lang="en-US" sz="5000" b="0" i="0" dirty="0">
                <a:solidFill>
                  <a:srgbClr val="374151"/>
                </a:solidFill>
                <a:effectLst/>
                <a:latin typeface="Söhne"/>
              </a:rPr>
              <a:t>Limited functionality: Using Alexa to detect mobile phones may offer limited functionality compared to other methods such as mobile device management software.</a:t>
            </a:r>
            <a:endParaRPr lang="en-US" sz="5000" b="0" i="0" dirty="0">
              <a:solidFill>
                <a:srgbClr val="374151"/>
              </a:solidFill>
              <a:effectLst/>
              <a:latin typeface="Söhne"/>
            </a:endParaRPr>
          </a:p>
          <a:p>
            <a:pPr marL="0" indent="0">
              <a:buNone/>
            </a:pPr>
            <a:endParaRPr lang="en-US" sz="4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0040"/>
            <a:ext cx="6692827" cy="3892669"/>
          </a:xfrm>
        </p:spPr>
        <p:txBody>
          <a:bodyPr vert="horz" lIns="91440" tIns="45720" rIns="91440" bIns="45720" rtlCol="0" anchor="b">
            <a:normAutofit/>
          </a:bodyPr>
          <a:lstStyle/>
          <a:p>
            <a:pPr algn="l"/>
            <a:r>
              <a:rPr lang="en-US" sz="9600"/>
              <a:t>Thank you</a:t>
            </a:r>
            <a:endParaRPr lang="en-US" sz="9600"/>
          </a:p>
        </p:txBody>
      </p:sp>
      <p:sp>
        <p:nvSpPr>
          <p:cNvPr id="13" name="Rectangle 6"/>
          <p:cNvSpPr>
            <a:spLocks noGrp="1" noRot="1" noChangeAspect="1" noMove="1" noResize="1" noEditPoints="1" noAdjustHandles="1" noChangeArrowheads="1" noChangeShapeType="1" noTextEdit="1"/>
          </p:cNvSpPr>
          <p:nvPr/>
        </p:nvSpPr>
        <p:spPr>
          <a:xfrm>
            <a:off x="7145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81544" y="1371600"/>
            <a:ext cx="4087368" cy="4087368"/>
          </a:xfrm>
          <a:prstGeom prst="rect">
            <a:avLst/>
          </a:prstGeom>
        </p:spPr>
      </p:pic>
    </p:spTree>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4089</Words>
  <Application>WPS Presentation</Application>
  <PresentationFormat>Widescreen</PresentationFormat>
  <Paragraphs>57</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Times New Roman</vt:lpstr>
      <vt:lpstr>Roboto</vt:lpstr>
      <vt:lpstr>Segoe Print</vt:lpstr>
      <vt:lpstr>inter</vt:lpstr>
      <vt:lpstr>Söhne</vt:lpstr>
      <vt:lpstr>The Hand</vt:lpstr>
      <vt:lpstr>Modern Love</vt:lpstr>
      <vt:lpstr>Microsoft YaHei</vt:lpstr>
      <vt:lpstr>Arial Unicode MS</vt:lpstr>
      <vt:lpstr>Calibri</vt:lpstr>
      <vt:lpstr>SketchyVTI</vt:lpstr>
      <vt:lpstr>Indoor Localization using Alexa</vt:lpstr>
      <vt:lpstr>Introduction</vt:lpstr>
      <vt:lpstr>Block Diagram</vt:lpstr>
      <vt:lpstr>Implementation   The system uses various sensors such as Wi-Fi access points, ESP 32 Devices to detect a mobile within an indoor space. These sensors are strategically placed throughout the building to ensure comprehensive coverage. The sensor data is transmitted to a cloud-based server, which processes the data and determines the mobile location using EC2 instance. The system is integrated with Amazon's Alexa voice assistant, which enables users to ask for directions or information about their current location using natural language commands. The integration with Alexa's voice assistant adds an additional layer of functionality and ease of use, making the project an innovative and practical IoT solution for indoor localization            </vt:lpstr>
      <vt:lpstr>Technologies</vt:lpstr>
      <vt:lpstr>Applications</vt:lpstr>
      <vt:lpstr>RSSI Triangulation</vt:lpstr>
      <vt:lpstr>Pros &amp; Cons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Localization using Alexa</dc:title>
  <dc:creator>UMKC MNL KN Circ01</dc:creator>
  <cp:lastModifiedBy>sharm</cp:lastModifiedBy>
  <cp:revision>7</cp:revision>
  <dcterms:created xsi:type="dcterms:W3CDTF">2023-05-08T20:30:00Z</dcterms:created>
  <dcterms:modified xsi:type="dcterms:W3CDTF">2023-05-14T17:48:16Z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1005C40B0365430F96CAD381D1E67FAD</vt:lpwstr>
  </property>
  <property fmtid="{D5CDD505-2E9C-101B-9397-08002B2CF9AE}" pid="3" name="KSOProductBuildVer">
    <vt:lpwstr>1033-11.2.0.11537</vt:lpwstr>
  </property>
</Properties>
</file>