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20104100" cy="18192750"/>
  <p:notesSz cx="20104100" cy="18192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68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9112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911225"/>
          </a:xfrm>
          <a:prstGeom prst="rect">
            <a:avLst/>
          </a:prstGeom>
        </p:spPr>
        <p:txBody>
          <a:bodyPr vert="horz" lIns="91440" tIns="45720" rIns="91440" bIns="45720" rtlCol="0"/>
          <a:lstStyle>
            <a:lvl1pPr algn="r">
              <a:defRPr sz="1200"/>
            </a:lvl1pPr>
          </a:lstStyle>
          <a:p>
            <a:fld id="{DE351FFA-3BC3-4188-857F-F592B9CE4186}" type="datetimeFigureOut">
              <a:rPr lang="en-US" smtClean="0"/>
            </a:fld>
            <a:endParaRPr lang="en-US"/>
          </a:p>
        </p:txBody>
      </p:sp>
      <p:sp>
        <p:nvSpPr>
          <p:cNvPr id="4" name="Slide Image Placeholder 3"/>
          <p:cNvSpPr>
            <a:spLocks noGrp="1" noRot="1" noChangeAspect="1"/>
          </p:cNvSpPr>
          <p:nvPr>
            <p:ph type="sldImg" idx="2"/>
          </p:nvPr>
        </p:nvSpPr>
        <p:spPr>
          <a:xfrm>
            <a:off x="6659563" y="2274888"/>
            <a:ext cx="6784975" cy="61388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8755063"/>
            <a:ext cx="16084550" cy="716438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17281525"/>
            <a:ext cx="8712200" cy="9112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7281525"/>
            <a:ext cx="8712200" cy="911225"/>
          </a:xfrm>
          <a:prstGeom prst="rect">
            <a:avLst/>
          </a:prstGeom>
        </p:spPr>
        <p:txBody>
          <a:bodyPr vert="horz" lIns="91440" tIns="45720" rIns="91440" bIns="45720" rtlCol="0" anchor="b"/>
          <a:lstStyle>
            <a:lvl1pPr algn="r">
              <a:defRPr sz="1200"/>
            </a:lvl1pPr>
          </a:lstStyle>
          <a:p>
            <a:fld id="{F5251966-7581-426E-BB7C-8BD808D4E9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51966-7581-426E-BB7C-8BD808D4E9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5639752"/>
            <a:ext cx="17088486" cy="3820477"/>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3015615" y="10187940"/>
            <a:ext cx="14072870" cy="4548187"/>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FFC000"/>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FFC000"/>
                </a:solidFill>
                <a:latin typeface="Calibri" panose="020F0502020204030204"/>
                <a:cs typeface="Calibri" panose="020F0502020204030204"/>
              </a:defRPr>
            </a:lvl1pPr>
          </a:lstStyle>
          <a:p/>
        </p:txBody>
      </p:sp>
      <p:sp>
        <p:nvSpPr>
          <p:cNvPr id="3" name="Holder 3"/>
          <p:cNvSpPr>
            <a:spLocks noGrp="1"/>
          </p:cNvSpPr>
          <p:nvPr>
            <p:ph sz="half" idx="2"/>
          </p:nvPr>
        </p:nvSpPr>
        <p:spPr>
          <a:xfrm>
            <a:off x="1005205" y="4184332"/>
            <a:ext cx="8745284" cy="12007215"/>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10353611" y="4184332"/>
            <a:ext cx="8745284" cy="12007215"/>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FFC000"/>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2120900"/>
          </a:xfrm>
          <a:custGeom>
            <a:avLst/>
            <a:gdLst/>
            <a:ahLst/>
            <a:cxnLst/>
            <a:rect l="l" t="t" r="r" b="b"/>
            <a:pathLst>
              <a:path w="20104100" h="2120900">
                <a:moveTo>
                  <a:pt x="20104101" y="0"/>
                </a:moveTo>
                <a:lnTo>
                  <a:pt x="0" y="0"/>
                </a:lnTo>
                <a:lnTo>
                  <a:pt x="0" y="2120504"/>
                </a:lnTo>
                <a:lnTo>
                  <a:pt x="20104101" y="2120504"/>
                </a:lnTo>
                <a:lnTo>
                  <a:pt x="20104101" y="0"/>
                </a:lnTo>
                <a:close/>
              </a:path>
            </a:pathLst>
          </a:custGeom>
          <a:solidFill>
            <a:srgbClr val="2D75B6"/>
          </a:solidFill>
        </p:spPr>
        <p:txBody>
          <a:bodyPr wrap="square" lIns="0" tIns="0" rIns="0" bIns="0" rtlCol="0"/>
          <a:lstStyle/>
          <a:p/>
        </p:txBody>
      </p:sp>
      <p:sp>
        <p:nvSpPr>
          <p:cNvPr id="17" name="bg object 17"/>
          <p:cNvSpPr/>
          <p:nvPr/>
        </p:nvSpPr>
        <p:spPr>
          <a:xfrm>
            <a:off x="0" y="0"/>
            <a:ext cx="20104100" cy="2120900"/>
          </a:xfrm>
          <a:custGeom>
            <a:avLst/>
            <a:gdLst/>
            <a:ahLst/>
            <a:cxnLst/>
            <a:rect l="l" t="t" r="r" b="b"/>
            <a:pathLst>
              <a:path w="20104100" h="2120900">
                <a:moveTo>
                  <a:pt x="0" y="2120504"/>
                </a:moveTo>
                <a:lnTo>
                  <a:pt x="20104101" y="2120504"/>
                </a:lnTo>
                <a:lnTo>
                  <a:pt x="20104101" y="0"/>
                </a:lnTo>
                <a:lnTo>
                  <a:pt x="0" y="0"/>
                </a:lnTo>
                <a:lnTo>
                  <a:pt x="0" y="2120504"/>
                </a:lnTo>
                <a:close/>
              </a:path>
            </a:pathLst>
          </a:custGeom>
          <a:ln w="6382">
            <a:solidFill>
              <a:srgbClr val="2D75B6"/>
            </a:solidFill>
          </a:ln>
        </p:spPr>
        <p:txBody>
          <a:bodyPr wrap="square" lIns="0" tIns="0" rIns="0" bIns="0" rtlCol="0"/>
          <a:lstStyle/>
          <a:p/>
        </p:txBody>
      </p:sp>
      <p:sp>
        <p:nvSpPr>
          <p:cNvPr id="18" name="bg object 18"/>
          <p:cNvSpPr/>
          <p:nvPr/>
        </p:nvSpPr>
        <p:spPr>
          <a:xfrm>
            <a:off x="0" y="2120503"/>
            <a:ext cx="20104100" cy="204470"/>
          </a:xfrm>
          <a:custGeom>
            <a:avLst/>
            <a:gdLst/>
            <a:ahLst/>
            <a:cxnLst/>
            <a:rect l="l" t="t" r="r" b="b"/>
            <a:pathLst>
              <a:path w="20104100" h="204469">
                <a:moveTo>
                  <a:pt x="20104101" y="0"/>
                </a:moveTo>
                <a:lnTo>
                  <a:pt x="0" y="0"/>
                </a:lnTo>
                <a:lnTo>
                  <a:pt x="0" y="204232"/>
                </a:lnTo>
                <a:lnTo>
                  <a:pt x="20104101" y="204232"/>
                </a:lnTo>
                <a:lnTo>
                  <a:pt x="20104101" y="0"/>
                </a:lnTo>
                <a:close/>
              </a:path>
            </a:pathLst>
          </a:custGeom>
          <a:solidFill>
            <a:srgbClr val="FFC000"/>
          </a:solidFill>
        </p:spPr>
        <p:txBody>
          <a:bodyPr wrap="square" lIns="0" tIns="0" rIns="0" bIns="0" rtlCol="0"/>
          <a:lstStyle/>
          <a:p/>
        </p:txBody>
      </p:sp>
      <p:sp>
        <p:nvSpPr>
          <p:cNvPr id="19" name="bg object 19"/>
          <p:cNvSpPr/>
          <p:nvPr/>
        </p:nvSpPr>
        <p:spPr>
          <a:xfrm>
            <a:off x="0" y="2120503"/>
            <a:ext cx="20104100" cy="204470"/>
          </a:xfrm>
          <a:custGeom>
            <a:avLst/>
            <a:gdLst/>
            <a:ahLst/>
            <a:cxnLst/>
            <a:rect l="l" t="t" r="r" b="b"/>
            <a:pathLst>
              <a:path w="20104100" h="204469">
                <a:moveTo>
                  <a:pt x="0" y="204232"/>
                </a:moveTo>
                <a:lnTo>
                  <a:pt x="20104101" y="204232"/>
                </a:lnTo>
                <a:lnTo>
                  <a:pt x="20104101" y="0"/>
                </a:lnTo>
                <a:lnTo>
                  <a:pt x="0" y="0"/>
                </a:lnTo>
                <a:lnTo>
                  <a:pt x="0" y="204232"/>
                </a:lnTo>
                <a:close/>
              </a:path>
            </a:pathLst>
          </a:custGeom>
          <a:ln w="6382">
            <a:solidFill>
              <a:srgbClr val="FFC000"/>
            </a:solidFill>
          </a:ln>
        </p:spPr>
        <p:txBody>
          <a:bodyPr wrap="square" lIns="0" tIns="0" rIns="0" bIns="0" rtlCol="0"/>
          <a:lstStyle/>
          <a:p/>
        </p:txBody>
      </p:sp>
      <p:sp>
        <p:nvSpPr>
          <p:cNvPr id="20" name="bg object 20"/>
          <p:cNvSpPr/>
          <p:nvPr/>
        </p:nvSpPr>
        <p:spPr>
          <a:xfrm>
            <a:off x="0" y="17958066"/>
            <a:ext cx="20104100" cy="231775"/>
          </a:xfrm>
          <a:custGeom>
            <a:avLst/>
            <a:gdLst/>
            <a:ahLst/>
            <a:cxnLst/>
            <a:rect l="l" t="t" r="r" b="b"/>
            <a:pathLst>
              <a:path w="20104100" h="231775">
                <a:moveTo>
                  <a:pt x="20104100" y="0"/>
                </a:moveTo>
                <a:lnTo>
                  <a:pt x="0" y="0"/>
                </a:lnTo>
                <a:lnTo>
                  <a:pt x="0" y="231357"/>
                </a:lnTo>
                <a:lnTo>
                  <a:pt x="20104100" y="231357"/>
                </a:lnTo>
                <a:lnTo>
                  <a:pt x="20104100" y="0"/>
                </a:lnTo>
                <a:close/>
              </a:path>
            </a:pathLst>
          </a:custGeom>
          <a:solidFill>
            <a:srgbClr val="2D75B6"/>
          </a:solidFill>
        </p:spPr>
        <p:txBody>
          <a:bodyPr wrap="square" lIns="0" tIns="0" rIns="0" bIns="0" rtlCol="0"/>
          <a:lstStyle/>
          <a:p/>
        </p:txBody>
      </p:sp>
      <p:sp>
        <p:nvSpPr>
          <p:cNvPr id="21" name="bg object 21"/>
          <p:cNvSpPr/>
          <p:nvPr/>
        </p:nvSpPr>
        <p:spPr>
          <a:xfrm>
            <a:off x="0" y="17958066"/>
            <a:ext cx="20104100" cy="231775"/>
          </a:xfrm>
          <a:custGeom>
            <a:avLst/>
            <a:gdLst/>
            <a:ahLst/>
            <a:cxnLst/>
            <a:rect l="l" t="t" r="r" b="b"/>
            <a:pathLst>
              <a:path w="20104100" h="231775">
                <a:moveTo>
                  <a:pt x="20104100" y="0"/>
                </a:moveTo>
                <a:lnTo>
                  <a:pt x="0" y="0"/>
                </a:lnTo>
                <a:lnTo>
                  <a:pt x="0" y="231357"/>
                </a:lnTo>
              </a:path>
            </a:pathLst>
          </a:custGeom>
          <a:ln w="6382">
            <a:solidFill>
              <a:srgbClr val="2D75B6"/>
            </a:solidFill>
          </a:ln>
        </p:spPr>
        <p:txBody>
          <a:bodyPr wrap="square" lIns="0" tIns="0" rIns="0" bIns="0" rtlCol="0"/>
          <a:lstStyle/>
          <a:p/>
        </p:txBody>
      </p:sp>
      <p:sp>
        <p:nvSpPr>
          <p:cNvPr id="22" name="bg object 22"/>
          <p:cNvSpPr/>
          <p:nvPr/>
        </p:nvSpPr>
        <p:spPr>
          <a:xfrm>
            <a:off x="0" y="17875097"/>
            <a:ext cx="20104100" cy="64135"/>
          </a:xfrm>
          <a:custGeom>
            <a:avLst/>
            <a:gdLst/>
            <a:ahLst/>
            <a:cxnLst/>
            <a:rect l="l" t="t" r="r" b="b"/>
            <a:pathLst>
              <a:path w="20104100" h="64134">
                <a:moveTo>
                  <a:pt x="20104101" y="0"/>
                </a:moveTo>
                <a:lnTo>
                  <a:pt x="0" y="0"/>
                </a:lnTo>
                <a:lnTo>
                  <a:pt x="0" y="63823"/>
                </a:lnTo>
                <a:lnTo>
                  <a:pt x="20104101" y="63823"/>
                </a:lnTo>
                <a:lnTo>
                  <a:pt x="20104101" y="0"/>
                </a:lnTo>
                <a:close/>
              </a:path>
            </a:pathLst>
          </a:custGeom>
          <a:solidFill>
            <a:srgbClr val="FFC000"/>
          </a:solidFill>
        </p:spPr>
        <p:txBody>
          <a:bodyPr wrap="square" lIns="0" tIns="0" rIns="0" bIns="0" rtlCol="0"/>
          <a:lstStyle/>
          <a:p/>
        </p:txBody>
      </p:sp>
      <p:sp>
        <p:nvSpPr>
          <p:cNvPr id="23" name="bg object 23"/>
          <p:cNvSpPr/>
          <p:nvPr/>
        </p:nvSpPr>
        <p:spPr>
          <a:xfrm>
            <a:off x="0" y="17875097"/>
            <a:ext cx="20104100" cy="64135"/>
          </a:xfrm>
          <a:custGeom>
            <a:avLst/>
            <a:gdLst/>
            <a:ahLst/>
            <a:cxnLst/>
            <a:rect l="l" t="t" r="r" b="b"/>
            <a:pathLst>
              <a:path w="20104100" h="64134">
                <a:moveTo>
                  <a:pt x="0" y="63823"/>
                </a:moveTo>
                <a:lnTo>
                  <a:pt x="20104101" y="63823"/>
                </a:lnTo>
                <a:lnTo>
                  <a:pt x="20104101" y="0"/>
                </a:lnTo>
                <a:lnTo>
                  <a:pt x="0" y="0"/>
                </a:lnTo>
                <a:lnTo>
                  <a:pt x="0" y="63823"/>
                </a:lnTo>
                <a:close/>
              </a:path>
            </a:pathLst>
          </a:custGeom>
          <a:ln w="6382">
            <a:solidFill>
              <a:srgbClr val="FFC000"/>
            </a:solidFill>
          </a:ln>
        </p:spPr>
        <p:txBody>
          <a:bodyPr wrap="square" lIns="0" tIns="0" rIns="0" bIns="0" rtlCol="0"/>
          <a:lstStyle/>
          <a:p/>
        </p:txBody>
      </p:sp>
      <p:pic>
        <p:nvPicPr>
          <p:cNvPr id="24" name="bg object 24"/>
          <p:cNvPicPr/>
          <p:nvPr/>
        </p:nvPicPr>
        <p:blipFill>
          <a:blip r:embed="rId6" cstate="print"/>
          <a:stretch>
            <a:fillRect/>
          </a:stretch>
        </p:blipFill>
        <p:spPr>
          <a:xfrm>
            <a:off x="432397" y="432397"/>
            <a:ext cx="2578430" cy="1199863"/>
          </a:xfrm>
          <a:prstGeom prst="rect">
            <a:avLst/>
          </a:prstGeom>
        </p:spPr>
      </p:pic>
      <p:sp>
        <p:nvSpPr>
          <p:cNvPr id="2" name="Holder 2"/>
          <p:cNvSpPr>
            <a:spLocks noGrp="1"/>
          </p:cNvSpPr>
          <p:nvPr>
            <p:ph type="title"/>
          </p:nvPr>
        </p:nvSpPr>
        <p:spPr>
          <a:xfrm>
            <a:off x="3604309" y="334002"/>
            <a:ext cx="14965044" cy="791844"/>
          </a:xfrm>
          <a:prstGeom prst="rect">
            <a:avLst/>
          </a:prstGeom>
        </p:spPr>
        <p:txBody>
          <a:bodyPr wrap="square" lIns="0" tIns="0" rIns="0" bIns="0">
            <a:spAutoFit/>
          </a:bodyPr>
          <a:lstStyle>
            <a:lvl1pPr>
              <a:defRPr sz="5000" b="1" i="0">
                <a:solidFill>
                  <a:srgbClr val="FFC000"/>
                </a:solidFill>
                <a:latin typeface="Calibri" panose="020F0502020204030204"/>
                <a:cs typeface="Calibri" panose="020F0502020204030204"/>
              </a:defRPr>
            </a:lvl1pPr>
          </a:lstStyle>
          <a:p/>
        </p:txBody>
      </p:sp>
      <p:sp>
        <p:nvSpPr>
          <p:cNvPr id="3" name="Holder 3"/>
          <p:cNvSpPr>
            <a:spLocks noGrp="1"/>
          </p:cNvSpPr>
          <p:nvPr>
            <p:ph type="body" idx="1"/>
          </p:nvPr>
        </p:nvSpPr>
        <p:spPr>
          <a:xfrm>
            <a:off x="1005205" y="4184332"/>
            <a:ext cx="18093690" cy="1200721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6835394" y="16919258"/>
            <a:ext cx="6433312" cy="909637"/>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005205" y="16919258"/>
            <a:ext cx="4623943" cy="9096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4474953" y="16919258"/>
            <a:ext cx="4623943" cy="9096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github.com/SharmiBonam/indoorLocal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4309" y="334002"/>
            <a:ext cx="14965044" cy="1554913"/>
          </a:xfrm>
          <a:prstGeom prst="rect">
            <a:avLst/>
          </a:prstGeom>
        </p:spPr>
        <p:txBody>
          <a:bodyPr vert="horz" wrap="square" lIns="0" tIns="15875" rIns="0" bIns="0" rtlCol="0">
            <a:spAutoFit/>
          </a:bodyPr>
          <a:lstStyle/>
          <a:p>
            <a:pPr marL="12700">
              <a:lnSpc>
                <a:spcPct val="100000"/>
              </a:lnSpc>
              <a:spcBef>
                <a:spcPts val="125"/>
              </a:spcBef>
            </a:pPr>
            <a:r>
              <a:rPr lang="en-US" spc="-10" dirty="0"/>
              <a:t>                  Indoor Localization Using Alexa</a:t>
            </a:r>
            <a:br>
              <a:rPr lang="en-US" spc="-10" dirty="0"/>
            </a:br>
            <a:endParaRPr dirty="0"/>
          </a:p>
        </p:txBody>
      </p:sp>
      <p:sp>
        <p:nvSpPr>
          <p:cNvPr id="3" name="object 3"/>
          <p:cNvSpPr txBox="1"/>
          <p:nvPr/>
        </p:nvSpPr>
        <p:spPr>
          <a:xfrm>
            <a:off x="2955155" y="879966"/>
            <a:ext cx="17148945" cy="2031325"/>
          </a:xfrm>
          <a:prstGeom prst="rect">
            <a:avLst/>
          </a:prstGeom>
        </p:spPr>
        <p:txBody>
          <a:bodyPr vert="horz" wrap="square" lIns="0" tIns="175260" rIns="0" bIns="0" rtlCol="0">
            <a:spAutoFit/>
          </a:bodyPr>
          <a:lstStyle/>
          <a:p>
            <a:pPr marR="259715" algn="ctr">
              <a:spcBef>
                <a:spcPts val="1060"/>
              </a:spcBef>
            </a:pPr>
            <a:r>
              <a:rPr lang="en-US" sz="2400" b="1" dirty="0">
                <a:solidFill>
                  <a:srgbClr val="FFFFFF"/>
                </a:solidFill>
                <a:latin typeface="Calibri" panose="020F0502020204030204"/>
                <a:cs typeface="Calibri" panose="020F0502020204030204"/>
              </a:rPr>
              <a:t>Sai Sharmila, Bhargav Santosh, </a:t>
            </a:r>
            <a:r>
              <a:rPr lang="en-US" sz="2400" b="1" dirty="0" err="1">
                <a:solidFill>
                  <a:srgbClr val="FFFFFF"/>
                </a:solidFill>
                <a:latin typeface="Calibri" panose="020F0502020204030204"/>
                <a:cs typeface="Calibri" panose="020F0502020204030204"/>
              </a:rPr>
              <a:t>Praneeth</a:t>
            </a:r>
            <a:r>
              <a:rPr lang="en-US" sz="2400" b="1" dirty="0">
                <a:solidFill>
                  <a:srgbClr val="FFFFFF"/>
                </a:solidFill>
                <a:latin typeface="Calibri" panose="020F0502020204030204"/>
                <a:cs typeface="Calibri" panose="020F0502020204030204"/>
              </a:rPr>
              <a:t> Reddy, Lalu Kishore,  Sneha, </a:t>
            </a:r>
            <a:r>
              <a:rPr lang="en-US" sz="2400" b="1" dirty="0" err="1">
                <a:solidFill>
                  <a:srgbClr val="FFFFFF"/>
                </a:solidFill>
                <a:latin typeface="Calibri" panose="020F0502020204030204"/>
                <a:cs typeface="Calibri" panose="020F0502020204030204"/>
              </a:rPr>
              <a:t>Sivender</a:t>
            </a:r>
            <a:r>
              <a:rPr lang="en-US" sz="2400" b="1" dirty="0">
                <a:solidFill>
                  <a:srgbClr val="FFFFFF"/>
                </a:solidFill>
                <a:latin typeface="Calibri" panose="020F0502020204030204"/>
                <a:cs typeface="Calibri" panose="020F0502020204030204"/>
              </a:rPr>
              <a:t>, </a:t>
            </a:r>
            <a:r>
              <a:rPr lang="en-US" sz="2400" b="1" dirty="0" err="1">
                <a:solidFill>
                  <a:srgbClr val="FFFFFF"/>
                </a:solidFill>
                <a:latin typeface="Calibri" panose="020F0502020204030204"/>
                <a:cs typeface="Calibri" panose="020F0502020204030204"/>
              </a:rPr>
              <a:t>Riddhima</a:t>
            </a:r>
            <a:r>
              <a:rPr lang="en-US" sz="2400" b="1" dirty="0">
                <a:solidFill>
                  <a:srgbClr val="FFFFFF"/>
                </a:solidFill>
                <a:latin typeface="Calibri" panose="020F0502020204030204"/>
                <a:cs typeface="Calibri" panose="020F0502020204030204"/>
              </a:rPr>
              <a:t>, Venkatesh, Vamshi </a:t>
            </a:r>
            <a:endParaRPr lang="en-US" sz="2400" b="1" dirty="0">
              <a:solidFill>
                <a:srgbClr val="FFFFFF"/>
              </a:solidFill>
              <a:latin typeface="Calibri" panose="020F0502020204030204"/>
              <a:cs typeface="Calibri" panose="020F0502020204030204"/>
            </a:endParaRPr>
          </a:p>
          <a:p>
            <a:pPr marR="259715" algn="ctr">
              <a:spcBef>
                <a:spcPts val="1060"/>
              </a:spcBef>
            </a:pPr>
            <a:r>
              <a:rPr lang="en-US" sz="2400" b="1" dirty="0">
                <a:solidFill>
                  <a:srgbClr val="FFFFFF"/>
                </a:solidFill>
                <a:latin typeface="Calibri" panose="020F0502020204030204"/>
                <a:cs typeface="Calibri" panose="020F0502020204030204"/>
              </a:rPr>
              <a:t>Advisor:</a:t>
            </a:r>
            <a:r>
              <a:rPr lang="en-US" sz="2400" b="1" spc="-85" dirty="0">
                <a:solidFill>
                  <a:srgbClr val="FFFFFF"/>
                </a:solidFill>
                <a:latin typeface="Calibri" panose="020F0502020204030204"/>
                <a:cs typeface="Calibri" panose="020F0502020204030204"/>
              </a:rPr>
              <a:t> </a:t>
            </a:r>
            <a:r>
              <a:rPr lang="en-US" sz="2400" b="1" spc="-50" dirty="0">
                <a:solidFill>
                  <a:srgbClr val="FFFFFF"/>
                </a:solidFill>
                <a:latin typeface="Calibri" panose="020F0502020204030204"/>
                <a:cs typeface="Calibri" panose="020F0502020204030204"/>
              </a:rPr>
              <a:t>Dr.</a:t>
            </a:r>
            <a:r>
              <a:rPr lang="en-US" sz="2400" b="1" spc="-40" dirty="0">
                <a:solidFill>
                  <a:srgbClr val="FFFFFF"/>
                </a:solidFill>
                <a:latin typeface="Calibri" panose="020F0502020204030204"/>
                <a:cs typeface="Calibri" panose="020F0502020204030204"/>
              </a:rPr>
              <a:t> </a:t>
            </a:r>
            <a:r>
              <a:rPr lang="en-US" sz="2400" b="1" dirty="0" err="1">
                <a:solidFill>
                  <a:srgbClr val="FFFFFF"/>
                </a:solidFill>
                <a:latin typeface="Calibri" panose="020F0502020204030204"/>
                <a:cs typeface="Calibri" panose="020F0502020204030204"/>
              </a:rPr>
              <a:t>Sejun</a:t>
            </a:r>
            <a:r>
              <a:rPr lang="en-US" sz="2400" b="1" spc="-70" dirty="0">
                <a:solidFill>
                  <a:srgbClr val="FFFFFF"/>
                </a:solidFill>
                <a:latin typeface="Calibri" panose="020F0502020204030204"/>
                <a:cs typeface="Calibri" panose="020F0502020204030204"/>
              </a:rPr>
              <a:t> </a:t>
            </a:r>
            <a:r>
              <a:rPr lang="en-US" sz="2400" b="1" dirty="0">
                <a:solidFill>
                  <a:srgbClr val="FFFFFF"/>
                </a:solidFill>
                <a:latin typeface="Calibri" panose="020F0502020204030204"/>
                <a:cs typeface="Calibri" panose="020F0502020204030204"/>
              </a:rPr>
              <a:t>Song,</a:t>
            </a:r>
            <a:r>
              <a:rPr lang="en-US" sz="2400" b="1" spc="-65" dirty="0">
                <a:solidFill>
                  <a:srgbClr val="FFFFFF"/>
                </a:solidFill>
                <a:latin typeface="Calibri" panose="020F0502020204030204"/>
                <a:cs typeface="Calibri" panose="020F0502020204030204"/>
              </a:rPr>
              <a:t> </a:t>
            </a:r>
            <a:r>
              <a:rPr lang="en-US" sz="2400" b="1" spc="-10" dirty="0">
                <a:solidFill>
                  <a:srgbClr val="FFFFFF"/>
                </a:solidFill>
                <a:latin typeface="Calibri" panose="020F0502020204030204"/>
                <a:cs typeface="Calibri" panose="020F0502020204030204"/>
              </a:rPr>
              <a:t>University</a:t>
            </a:r>
            <a:r>
              <a:rPr lang="en-US" sz="2400" b="1" spc="-65" dirty="0">
                <a:solidFill>
                  <a:srgbClr val="FFFFFF"/>
                </a:solidFill>
                <a:latin typeface="Calibri" panose="020F0502020204030204"/>
                <a:cs typeface="Calibri" panose="020F0502020204030204"/>
              </a:rPr>
              <a:t> </a:t>
            </a:r>
            <a:r>
              <a:rPr lang="en-US" sz="2400" b="1" dirty="0">
                <a:solidFill>
                  <a:srgbClr val="FFFFFF"/>
                </a:solidFill>
                <a:latin typeface="Calibri" panose="020F0502020204030204"/>
                <a:cs typeface="Calibri" panose="020F0502020204030204"/>
              </a:rPr>
              <a:t>of</a:t>
            </a:r>
            <a:r>
              <a:rPr lang="en-US" sz="2400" b="1" spc="-50" dirty="0">
                <a:solidFill>
                  <a:srgbClr val="FFFFFF"/>
                </a:solidFill>
                <a:latin typeface="Calibri" panose="020F0502020204030204"/>
                <a:cs typeface="Calibri" panose="020F0502020204030204"/>
              </a:rPr>
              <a:t> </a:t>
            </a:r>
            <a:r>
              <a:rPr lang="en-US" sz="2400" b="1" dirty="0">
                <a:solidFill>
                  <a:srgbClr val="FFFFFF"/>
                </a:solidFill>
                <a:latin typeface="Calibri" panose="020F0502020204030204"/>
                <a:cs typeface="Calibri" panose="020F0502020204030204"/>
              </a:rPr>
              <a:t>Missouri</a:t>
            </a:r>
            <a:r>
              <a:rPr lang="en-US" sz="2400" b="1" spc="-75" dirty="0">
                <a:solidFill>
                  <a:srgbClr val="FFFFFF"/>
                </a:solidFill>
                <a:latin typeface="Calibri" panose="020F0502020204030204"/>
                <a:cs typeface="Calibri" panose="020F0502020204030204"/>
              </a:rPr>
              <a:t> </a:t>
            </a:r>
            <a:r>
              <a:rPr lang="en-US" sz="2400" b="1" dirty="0">
                <a:solidFill>
                  <a:srgbClr val="FFFFFF"/>
                </a:solidFill>
                <a:latin typeface="Calibri" panose="020F0502020204030204"/>
                <a:cs typeface="Calibri" panose="020F0502020204030204"/>
              </a:rPr>
              <a:t>–</a:t>
            </a:r>
            <a:r>
              <a:rPr lang="en-US" sz="2400" b="1" spc="-50" dirty="0">
                <a:solidFill>
                  <a:srgbClr val="FFFFFF"/>
                </a:solidFill>
                <a:latin typeface="Calibri" panose="020F0502020204030204"/>
                <a:cs typeface="Calibri" panose="020F0502020204030204"/>
              </a:rPr>
              <a:t> </a:t>
            </a:r>
            <a:r>
              <a:rPr lang="en-US" sz="2400" b="1" dirty="0">
                <a:solidFill>
                  <a:srgbClr val="FFFFFF"/>
                </a:solidFill>
                <a:latin typeface="Calibri" panose="020F0502020204030204"/>
                <a:cs typeface="Calibri" panose="020F0502020204030204"/>
              </a:rPr>
              <a:t>Kansas</a:t>
            </a:r>
            <a:r>
              <a:rPr lang="en-US" sz="2400" b="1" spc="-65" dirty="0">
                <a:solidFill>
                  <a:srgbClr val="FFFFFF"/>
                </a:solidFill>
                <a:latin typeface="Calibri" panose="020F0502020204030204"/>
                <a:cs typeface="Calibri" panose="020F0502020204030204"/>
              </a:rPr>
              <a:t> </a:t>
            </a:r>
            <a:r>
              <a:rPr lang="en-US" sz="2400" b="1" spc="-20" dirty="0">
                <a:solidFill>
                  <a:srgbClr val="FFFFFF"/>
                </a:solidFill>
                <a:latin typeface="Calibri" panose="020F0502020204030204"/>
                <a:cs typeface="Calibri" panose="020F0502020204030204"/>
              </a:rPr>
              <a:t>City</a:t>
            </a:r>
            <a:endParaRPr lang="en-US" sz="2400" dirty="0">
              <a:latin typeface="Calibri" panose="020F0502020204030204"/>
              <a:cs typeface="Calibri" panose="020F0502020204030204"/>
            </a:endParaRPr>
          </a:p>
          <a:p>
            <a:pPr marR="259715" algn="ctr">
              <a:spcBef>
                <a:spcPts val="1060"/>
              </a:spcBef>
            </a:pPr>
            <a:endParaRPr lang="en-US" sz="2400" dirty="0">
              <a:latin typeface="Calibri" panose="020F0502020204030204"/>
              <a:cs typeface="Calibri" panose="020F0502020204030204"/>
            </a:endParaRPr>
          </a:p>
          <a:p>
            <a:pPr marR="259715" algn="ctr">
              <a:lnSpc>
                <a:spcPct val="100000"/>
              </a:lnSpc>
              <a:spcBef>
                <a:spcPts val="1060"/>
              </a:spcBef>
            </a:pPr>
            <a:endParaRPr lang="en-US" sz="2100" b="1" dirty="0">
              <a:solidFill>
                <a:srgbClr val="FFFFFF"/>
              </a:solidFill>
              <a:latin typeface="Calibri" panose="020F0502020204030204"/>
              <a:cs typeface="Calibri" panose="020F0502020204030204"/>
            </a:endParaRPr>
          </a:p>
        </p:txBody>
      </p:sp>
      <p:grpSp>
        <p:nvGrpSpPr>
          <p:cNvPr id="4" name="object 4"/>
          <p:cNvGrpSpPr/>
          <p:nvPr/>
        </p:nvGrpSpPr>
        <p:grpSpPr>
          <a:xfrm>
            <a:off x="311948" y="2445963"/>
            <a:ext cx="19255740" cy="1440815"/>
            <a:chOff x="410059" y="2567260"/>
            <a:chExt cx="19255740" cy="1440815"/>
          </a:xfrm>
        </p:grpSpPr>
        <p:sp>
          <p:nvSpPr>
            <p:cNvPr id="5" name="object 5"/>
            <p:cNvSpPr/>
            <p:nvPr/>
          </p:nvSpPr>
          <p:spPr>
            <a:xfrm>
              <a:off x="3283729" y="2567260"/>
              <a:ext cx="16382069" cy="1440815"/>
            </a:xfrm>
            <a:custGeom>
              <a:avLst/>
              <a:gdLst/>
              <a:ahLst/>
              <a:cxnLst/>
              <a:rect l="l" t="t" r="r" b="b"/>
              <a:pathLst>
                <a:path w="19255740" h="1440814">
                  <a:moveTo>
                    <a:pt x="19156801" y="0"/>
                  </a:moveTo>
                  <a:lnTo>
                    <a:pt x="98426" y="0"/>
                  </a:lnTo>
                  <a:lnTo>
                    <a:pt x="60113" y="7735"/>
                  </a:lnTo>
                  <a:lnTo>
                    <a:pt x="28827" y="28828"/>
                  </a:lnTo>
                  <a:lnTo>
                    <a:pt x="7734" y="60104"/>
                  </a:lnTo>
                  <a:lnTo>
                    <a:pt x="0" y="98393"/>
                  </a:lnTo>
                  <a:lnTo>
                    <a:pt x="0" y="1342400"/>
                  </a:lnTo>
                  <a:lnTo>
                    <a:pt x="7734" y="1380689"/>
                  </a:lnTo>
                  <a:lnTo>
                    <a:pt x="28827" y="1411965"/>
                  </a:lnTo>
                  <a:lnTo>
                    <a:pt x="60113" y="1433058"/>
                  </a:lnTo>
                  <a:lnTo>
                    <a:pt x="98426" y="1440793"/>
                  </a:lnTo>
                  <a:lnTo>
                    <a:pt x="19156801" y="1440793"/>
                  </a:lnTo>
                  <a:lnTo>
                    <a:pt x="19195128" y="1433058"/>
                  </a:lnTo>
                  <a:lnTo>
                    <a:pt x="19226424" y="1411965"/>
                  </a:lnTo>
                  <a:lnTo>
                    <a:pt x="19247524" y="1380689"/>
                  </a:lnTo>
                  <a:lnTo>
                    <a:pt x="19255261" y="1342400"/>
                  </a:lnTo>
                  <a:lnTo>
                    <a:pt x="19255261" y="98393"/>
                  </a:lnTo>
                  <a:lnTo>
                    <a:pt x="19247524" y="60104"/>
                  </a:lnTo>
                  <a:lnTo>
                    <a:pt x="19226424" y="28828"/>
                  </a:lnTo>
                  <a:lnTo>
                    <a:pt x="19195128" y="7735"/>
                  </a:lnTo>
                  <a:lnTo>
                    <a:pt x="19156801" y="0"/>
                  </a:lnTo>
                  <a:close/>
                </a:path>
              </a:pathLst>
            </a:custGeom>
            <a:solidFill>
              <a:srgbClr val="F1F1F1"/>
            </a:solidFill>
          </p:spPr>
          <p:txBody>
            <a:bodyPr wrap="square" lIns="0" tIns="0" rIns="0" bIns="0" rtlCol="0"/>
            <a:lstStyle/>
            <a:p>
              <a:endParaRPr dirty="0"/>
            </a:p>
          </p:txBody>
        </p:sp>
        <p:sp>
          <p:nvSpPr>
            <p:cNvPr id="6" name="object 6"/>
            <p:cNvSpPr/>
            <p:nvPr/>
          </p:nvSpPr>
          <p:spPr>
            <a:xfrm>
              <a:off x="410059" y="2567260"/>
              <a:ext cx="19255740" cy="1440815"/>
            </a:xfrm>
            <a:custGeom>
              <a:avLst/>
              <a:gdLst/>
              <a:ahLst/>
              <a:cxnLst/>
              <a:rect l="l" t="t" r="r" b="b"/>
              <a:pathLst>
                <a:path w="19255740" h="1440814">
                  <a:moveTo>
                    <a:pt x="0" y="98393"/>
                  </a:moveTo>
                  <a:lnTo>
                    <a:pt x="7734" y="60104"/>
                  </a:lnTo>
                  <a:lnTo>
                    <a:pt x="28827" y="28828"/>
                  </a:lnTo>
                  <a:lnTo>
                    <a:pt x="60113" y="7735"/>
                  </a:lnTo>
                  <a:lnTo>
                    <a:pt x="98426" y="0"/>
                  </a:lnTo>
                  <a:lnTo>
                    <a:pt x="19156801" y="0"/>
                  </a:lnTo>
                  <a:lnTo>
                    <a:pt x="19195128" y="7735"/>
                  </a:lnTo>
                  <a:lnTo>
                    <a:pt x="19226424" y="28828"/>
                  </a:lnTo>
                  <a:lnTo>
                    <a:pt x="19247524" y="60104"/>
                  </a:lnTo>
                  <a:lnTo>
                    <a:pt x="19255261" y="98393"/>
                  </a:lnTo>
                  <a:lnTo>
                    <a:pt x="19255261" y="1342400"/>
                  </a:lnTo>
                  <a:lnTo>
                    <a:pt x="19247524" y="1380689"/>
                  </a:lnTo>
                  <a:lnTo>
                    <a:pt x="19226424" y="1411965"/>
                  </a:lnTo>
                  <a:lnTo>
                    <a:pt x="19195128" y="1433058"/>
                  </a:lnTo>
                  <a:lnTo>
                    <a:pt x="19156801" y="1440793"/>
                  </a:lnTo>
                  <a:lnTo>
                    <a:pt x="98426" y="1440793"/>
                  </a:lnTo>
                  <a:lnTo>
                    <a:pt x="60113" y="1433058"/>
                  </a:lnTo>
                  <a:lnTo>
                    <a:pt x="28827" y="1411965"/>
                  </a:lnTo>
                  <a:lnTo>
                    <a:pt x="7734" y="1380689"/>
                  </a:lnTo>
                  <a:lnTo>
                    <a:pt x="0" y="1342400"/>
                  </a:lnTo>
                  <a:lnTo>
                    <a:pt x="0" y="98393"/>
                  </a:lnTo>
                  <a:close/>
                </a:path>
              </a:pathLst>
            </a:custGeom>
            <a:ln w="6382">
              <a:solidFill>
                <a:srgbClr val="F1F1F1"/>
              </a:solidFill>
            </a:ln>
          </p:spPr>
          <p:txBody>
            <a:bodyPr wrap="square" lIns="0" tIns="0" rIns="0" bIns="0" rtlCol="0"/>
            <a:lstStyle/>
            <a:p/>
          </p:txBody>
        </p:sp>
      </p:grpSp>
      <p:grpSp>
        <p:nvGrpSpPr>
          <p:cNvPr id="7" name="object 7"/>
          <p:cNvGrpSpPr/>
          <p:nvPr/>
        </p:nvGrpSpPr>
        <p:grpSpPr>
          <a:xfrm>
            <a:off x="428905" y="4194434"/>
            <a:ext cx="9569450" cy="2410460"/>
            <a:chOff x="428905" y="4194434"/>
            <a:chExt cx="9569450" cy="2410460"/>
          </a:xfrm>
        </p:grpSpPr>
        <p:sp>
          <p:nvSpPr>
            <p:cNvPr id="8" name="object 8"/>
            <p:cNvSpPr/>
            <p:nvPr/>
          </p:nvSpPr>
          <p:spPr>
            <a:xfrm>
              <a:off x="432397" y="4197926"/>
              <a:ext cx="9562465" cy="2403475"/>
            </a:xfrm>
            <a:custGeom>
              <a:avLst/>
              <a:gdLst/>
              <a:ahLst/>
              <a:cxnLst/>
              <a:rect l="l" t="t" r="r" b="b"/>
              <a:pathLst>
                <a:path w="9562465" h="2403475">
                  <a:moveTo>
                    <a:pt x="9398068" y="0"/>
                  </a:moveTo>
                  <a:lnTo>
                    <a:pt x="164136" y="0"/>
                  </a:lnTo>
                  <a:lnTo>
                    <a:pt x="120503" y="5861"/>
                  </a:lnTo>
                  <a:lnTo>
                    <a:pt x="81294" y="22404"/>
                  </a:lnTo>
                  <a:lnTo>
                    <a:pt x="48075" y="48066"/>
                  </a:lnTo>
                  <a:lnTo>
                    <a:pt x="22410" y="81285"/>
                  </a:lnTo>
                  <a:lnTo>
                    <a:pt x="5863" y="120498"/>
                  </a:lnTo>
                  <a:lnTo>
                    <a:pt x="0" y="164143"/>
                  </a:lnTo>
                  <a:lnTo>
                    <a:pt x="0" y="2238775"/>
                  </a:lnTo>
                  <a:lnTo>
                    <a:pt x="5863" y="2282420"/>
                  </a:lnTo>
                  <a:lnTo>
                    <a:pt x="22410" y="2321633"/>
                  </a:lnTo>
                  <a:lnTo>
                    <a:pt x="48075" y="2354852"/>
                  </a:lnTo>
                  <a:lnTo>
                    <a:pt x="81294" y="2380514"/>
                  </a:lnTo>
                  <a:lnTo>
                    <a:pt x="120503" y="2397057"/>
                  </a:lnTo>
                  <a:lnTo>
                    <a:pt x="164136" y="2402918"/>
                  </a:lnTo>
                  <a:lnTo>
                    <a:pt x="9398068" y="2402918"/>
                  </a:lnTo>
                  <a:lnTo>
                    <a:pt x="9441714" y="2397057"/>
                  </a:lnTo>
                  <a:lnTo>
                    <a:pt x="9480927" y="2380514"/>
                  </a:lnTo>
                  <a:lnTo>
                    <a:pt x="9514146" y="2354852"/>
                  </a:lnTo>
                  <a:lnTo>
                    <a:pt x="9539808" y="2321633"/>
                  </a:lnTo>
                  <a:lnTo>
                    <a:pt x="9556351" y="2282420"/>
                  </a:lnTo>
                  <a:lnTo>
                    <a:pt x="9562212" y="2238775"/>
                  </a:lnTo>
                  <a:lnTo>
                    <a:pt x="9562212" y="164143"/>
                  </a:lnTo>
                  <a:lnTo>
                    <a:pt x="9556351" y="120498"/>
                  </a:lnTo>
                  <a:lnTo>
                    <a:pt x="9539808" y="81285"/>
                  </a:lnTo>
                  <a:lnTo>
                    <a:pt x="9514146" y="48066"/>
                  </a:lnTo>
                  <a:lnTo>
                    <a:pt x="9480927" y="22404"/>
                  </a:lnTo>
                  <a:lnTo>
                    <a:pt x="9441714" y="5861"/>
                  </a:lnTo>
                  <a:lnTo>
                    <a:pt x="9398068" y="0"/>
                  </a:lnTo>
                  <a:close/>
                </a:path>
              </a:pathLst>
            </a:custGeom>
            <a:solidFill>
              <a:srgbClr val="F1F1F1"/>
            </a:solidFill>
          </p:spPr>
          <p:txBody>
            <a:bodyPr wrap="square" lIns="0" tIns="0" rIns="0" bIns="0" rtlCol="0"/>
            <a:lstStyle/>
            <a:p>
              <a:endParaRPr dirty="0"/>
            </a:p>
          </p:txBody>
        </p:sp>
        <p:sp>
          <p:nvSpPr>
            <p:cNvPr id="9" name="object 9"/>
            <p:cNvSpPr/>
            <p:nvPr/>
          </p:nvSpPr>
          <p:spPr>
            <a:xfrm>
              <a:off x="432397" y="4197926"/>
              <a:ext cx="9562465" cy="2403475"/>
            </a:xfrm>
            <a:custGeom>
              <a:avLst/>
              <a:gdLst/>
              <a:ahLst/>
              <a:cxnLst/>
              <a:rect l="l" t="t" r="r" b="b"/>
              <a:pathLst>
                <a:path w="9562465" h="2403475">
                  <a:moveTo>
                    <a:pt x="0" y="164143"/>
                  </a:moveTo>
                  <a:lnTo>
                    <a:pt x="5863" y="120498"/>
                  </a:lnTo>
                  <a:lnTo>
                    <a:pt x="22410" y="81285"/>
                  </a:lnTo>
                  <a:lnTo>
                    <a:pt x="48075" y="48066"/>
                  </a:lnTo>
                  <a:lnTo>
                    <a:pt x="81294" y="22404"/>
                  </a:lnTo>
                  <a:lnTo>
                    <a:pt x="120503" y="5861"/>
                  </a:lnTo>
                  <a:lnTo>
                    <a:pt x="164136" y="0"/>
                  </a:lnTo>
                  <a:lnTo>
                    <a:pt x="9398068" y="0"/>
                  </a:lnTo>
                  <a:lnTo>
                    <a:pt x="9441714" y="5861"/>
                  </a:lnTo>
                  <a:lnTo>
                    <a:pt x="9480927" y="22404"/>
                  </a:lnTo>
                  <a:lnTo>
                    <a:pt x="9514146" y="48066"/>
                  </a:lnTo>
                  <a:lnTo>
                    <a:pt x="9539808" y="81285"/>
                  </a:lnTo>
                  <a:lnTo>
                    <a:pt x="9556351" y="120498"/>
                  </a:lnTo>
                  <a:lnTo>
                    <a:pt x="9562212" y="164143"/>
                  </a:lnTo>
                  <a:lnTo>
                    <a:pt x="9562212" y="2238775"/>
                  </a:lnTo>
                  <a:lnTo>
                    <a:pt x="9556351" y="2282420"/>
                  </a:lnTo>
                  <a:lnTo>
                    <a:pt x="9539808" y="2321633"/>
                  </a:lnTo>
                  <a:lnTo>
                    <a:pt x="9514146" y="2354852"/>
                  </a:lnTo>
                  <a:lnTo>
                    <a:pt x="9480927" y="2380514"/>
                  </a:lnTo>
                  <a:lnTo>
                    <a:pt x="9441714" y="2397057"/>
                  </a:lnTo>
                  <a:lnTo>
                    <a:pt x="9398068" y="2402918"/>
                  </a:lnTo>
                  <a:lnTo>
                    <a:pt x="164136" y="2402918"/>
                  </a:lnTo>
                  <a:lnTo>
                    <a:pt x="120503" y="2397057"/>
                  </a:lnTo>
                  <a:lnTo>
                    <a:pt x="81294" y="2380514"/>
                  </a:lnTo>
                  <a:lnTo>
                    <a:pt x="48075" y="2354852"/>
                  </a:lnTo>
                  <a:lnTo>
                    <a:pt x="22410" y="2321633"/>
                  </a:lnTo>
                  <a:lnTo>
                    <a:pt x="5863" y="2282420"/>
                  </a:lnTo>
                  <a:lnTo>
                    <a:pt x="0" y="2238775"/>
                  </a:lnTo>
                  <a:lnTo>
                    <a:pt x="0" y="164143"/>
                  </a:lnTo>
                  <a:close/>
                </a:path>
              </a:pathLst>
            </a:custGeom>
            <a:ln w="6382">
              <a:solidFill>
                <a:srgbClr val="F1F1F1"/>
              </a:solidFill>
            </a:ln>
          </p:spPr>
          <p:txBody>
            <a:bodyPr wrap="square" lIns="0" tIns="0" rIns="0" bIns="0" rtlCol="0"/>
            <a:lstStyle/>
            <a:p/>
          </p:txBody>
        </p:sp>
      </p:grpSp>
      <p:grpSp>
        <p:nvGrpSpPr>
          <p:cNvPr id="13" name="object 13"/>
          <p:cNvGrpSpPr/>
          <p:nvPr/>
        </p:nvGrpSpPr>
        <p:grpSpPr>
          <a:xfrm>
            <a:off x="473882" y="6800291"/>
            <a:ext cx="9516110" cy="2741295"/>
            <a:chOff x="473882" y="6800291"/>
            <a:chExt cx="9516110" cy="2741295"/>
          </a:xfrm>
        </p:grpSpPr>
        <p:sp>
          <p:nvSpPr>
            <p:cNvPr id="14" name="object 14"/>
            <p:cNvSpPr/>
            <p:nvPr/>
          </p:nvSpPr>
          <p:spPr>
            <a:xfrm>
              <a:off x="478669" y="6803482"/>
              <a:ext cx="9508490" cy="2734945"/>
            </a:xfrm>
            <a:custGeom>
              <a:avLst/>
              <a:gdLst/>
              <a:ahLst/>
              <a:cxnLst/>
              <a:rect l="l" t="t" r="r" b="b"/>
              <a:pathLst>
                <a:path w="9508490" h="2734945">
                  <a:moveTo>
                    <a:pt x="9321149" y="0"/>
                  </a:moveTo>
                  <a:lnTo>
                    <a:pt x="186813" y="0"/>
                  </a:lnTo>
                  <a:lnTo>
                    <a:pt x="137151" y="6672"/>
                  </a:lnTo>
                  <a:lnTo>
                    <a:pt x="92525" y="25504"/>
                  </a:lnTo>
                  <a:lnTo>
                    <a:pt x="54717" y="54714"/>
                  </a:lnTo>
                  <a:lnTo>
                    <a:pt x="25505" y="92522"/>
                  </a:lnTo>
                  <a:lnTo>
                    <a:pt x="6673" y="137149"/>
                  </a:lnTo>
                  <a:lnTo>
                    <a:pt x="0" y="186813"/>
                  </a:lnTo>
                  <a:lnTo>
                    <a:pt x="0" y="2547982"/>
                  </a:lnTo>
                  <a:lnTo>
                    <a:pt x="6673" y="2597646"/>
                  </a:lnTo>
                  <a:lnTo>
                    <a:pt x="25505" y="2642272"/>
                  </a:lnTo>
                  <a:lnTo>
                    <a:pt x="54717" y="2680081"/>
                  </a:lnTo>
                  <a:lnTo>
                    <a:pt x="92525" y="2709291"/>
                  </a:lnTo>
                  <a:lnTo>
                    <a:pt x="137151" y="2728123"/>
                  </a:lnTo>
                  <a:lnTo>
                    <a:pt x="186813" y="2734795"/>
                  </a:lnTo>
                  <a:lnTo>
                    <a:pt x="9321149" y="2734795"/>
                  </a:lnTo>
                  <a:lnTo>
                    <a:pt x="9370813" y="2728123"/>
                  </a:lnTo>
                  <a:lnTo>
                    <a:pt x="9415440" y="2709291"/>
                  </a:lnTo>
                  <a:lnTo>
                    <a:pt x="9453248" y="2680081"/>
                  </a:lnTo>
                  <a:lnTo>
                    <a:pt x="9482458" y="2642272"/>
                  </a:lnTo>
                  <a:lnTo>
                    <a:pt x="9501290" y="2597646"/>
                  </a:lnTo>
                  <a:lnTo>
                    <a:pt x="9507963" y="2547982"/>
                  </a:lnTo>
                  <a:lnTo>
                    <a:pt x="9507963" y="186813"/>
                  </a:lnTo>
                  <a:lnTo>
                    <a:pt x="9501290" y="137149"/>
                  </a:lnTo>
                  <a:lnTo>
                    <a:pt x="9482458" y="92522"/>
                  </a:lnTo>
                  <a:lnTo>
                    <a:pt x="9453248" y="54714"/>
                  </a:lnTo>
                  <a:lnTo>
                    <a:pt x="9415440" y="25504"/>
                  </a:lnTo>
                  <a:lnTo>
                    <a:pt x="9370813" y="6672"/>
                  </a:lnTo>
                  <a:lnTo>
                    <a:pt x="9321149" y="0"/>
                  </a:lnTo>
                  <a:close/>
                </a:path>
              </a:pathLst>
            </a:custGeom>
            <a:solidFill>
              <a:srgbClr val="F1F1F1"/>
            </a:solidFill>
          </p:spPr>
          <p:txBody>
            <a:bodyPr wrap="square" lIns="0" tIns="0" rIns="0" bIns="0" rtlCol="0"/>
            <a:lstStyle/>
            <a:p/>
          </p:txBody>
        </p:sp>
        <p:sp>
          <p:nvSpPr>
            <p:cNvPr id="15" name="object 15"/>
            <p:cNvSpPr/>
            <p:nvPr/>
          </p:nvSpPr>
          <p:spPr>
            <a:xfrm>
              <a:off x="478669" y="6803482"/>
              <a:ext cx="9508490" cy="2734945"/>
            </a:xfrm>
            <a:custGeom>
              <a:avLst/>
              <a:gdLst/>
              <a:ahLst/>
              <a:cxnLst/>
              <a:rect l="l" t="t" r="r" b="b"/>
              <a:pathLst>
                <a:path w="9508490" h="2734945">
                  <a:moveTo>
                    <a:pt x="0" y="186813"/>
                  </a:moveTo>
                  <a:lnTo>
                    <a:pt x="6673" y="137149"/>
                  </a:lnTo>
                  <a:lnTo>
                    <a:pt x="25505" y="92522"/>
                  </a:lnTo>
                  <a:lnTo>
                    <a:pt x="54717" y="54714"/>
                  </a:lnTo>
                  <a:lnTo>
                    <a:pt x="92525" y="25504"/>
                  </a:lnTo>
                  <a:lnTo>
                    <a:pt x="137151" y="6672"/>
                  </a:lnTo>
                  <a:lnTo>
                    <a:pt x="186813" y="0"/>
                  </a:lnTo>
                  <a:lnTo>
                    <a:pt x="9321149" y="0"/>
                  </a:lnTo>
                  <a:lnTo>
                    <a:pt x="9370813" y="6672"/>
                  </a:lnTo>
                  <a:lnTo>
                    <a:pt x="9415440" y="25504"/>
                  </a:lnTo>
                  <a:lnTo>
                    <a:pt x="9453248" y="54714"/>
                  </a:lnTo>
                  <a:lnTo>
                    <a:pt x="9482458" y="92522"/>
                  </a:lnTo>
                  <a:lnTo>
                    <a:pt x="9501290" y="137149"/>
                  </a:lnTo>
                  <a:lnTo>
                    <a:pt x="9507963" y="186813"/>
                  </a:lnTo>
                  <a:lnTo>
                    <a:pt x="9507963" y="2547982"/>
                  </a:lnTo>
                  <a:lnTo>
                    <a:pt x="9501290" y="2597646"/>
                  </a:lnTo>
                  <a:lnTo>
                    <a:pt x="9482458" y="2642272"/>
                  </a:lnTo>
                  <a:lnTo>
                    <a:pt x="9453248" y="2680081"/>
                  </a:lnTo>
                  <a:lnTo>
                    <a:pt x="9415440" y="2709291"/>
                  </a:lnTo>
                  <a:lnTo>
                    <a:pt x="9370813" y="2728123"/>
                  </a:lnTo>
                  <a:lnTo>
                    <a:pt x="9321149" y="2734795"/>
                  </a:lnTo>
                  <a:lnTo>
                    <a:pt x="186813" y="2734795"/>
                  </a:lnTo>
                  <a:lnTo>
                    <a:pt x="137151" y="2728123"/>
                  </a:lnTo>
                  <a:lnTo>
                    <a:pt x="92525" y="2709291"/>
                  </a:lnTo>
                  <a:lnTo>
                    <a:pt x="54717" y="2680081"/>
                  </a:lnTo>
                  <a:lnTo>
                    <a:pt x="25505" y="2642272"/>
                  </a:lnTo>
                  <a:lnTo>
                    <a:pt x="6673" y="2597646"/>
                  </a:lnTo>
                  <a:lnTo>
                    <a:pt x="0" y="2547982"/>
                  </a:lnTo>
                  <a:lnTo>
                    <a:pt x="0" y="186813"/>
                  </a:lnTo>
                  <a:close/>
                </a:path>
              </a:pathLst>
            </a:custGeom>
            <a:ln w="6382">
              <a:solidFill>
                <a:srgbClr val="F1F1F1"/>
              </a:solidFill>
            </a:ln>
          </p:spPr>
          <p:txBody>
            <a:bodyPr wrap="square" lIns="0" tIns="0" rIns="0" bIns="0" rtlCol="0"/>
            <a:lstStyle/>
            <a:p/>
          </p:txBody>
        </p:sp>
        <p:sp>
          <p:nvSpPr>
            <p:cNvPr id="16" name="object 16"/>
            <p:cNvSpPr/>
            <p:nvPr/>
          </p:nvSpPr>
          <p:spPr>
            <a:xfrm>
              <a:off x="477073" y="6822629"/>
              <a:ext cx="9505315" cy="527050"/>
            </a:xfrm>
            <a:custGeom>
              <a:avLst/>
              <a:gdLst/>
              <a:ahLst/>
              <a:cxnLst/>
              <a:rect l="l" t="t" r="r" b="b"/>
              <a:pathLst>
                <a:path w="9505315" h="527050">
                  <a:moveTo>
                    <a:pt x="9417016" y="0"/>
                  </a:moveTo>
                  <a:lnTo>
                    <a:pt x="87762" y="0"/>
                  </a:lnTo>
                  <a:lnTo>
                    <a:pt x="53600" y="6896"/>
                  </a:lnTo>
                  <a:lnTo>
                    <a:pt x="25704" y="25703"/>
                  </a:lnTo>
                  <a:lnTo>
                    <a:pt x="6896" y="53597"/>
                  </a:lnTo>
                  <a:lnTo>
                    <a:pt x="0" y="87755"/>
                  </a:lnTo>
                  <a:lnTo>
                    <a:pt x="0" y="438779"/>
                  </a:lnTo>
                  <a:lnTo>
                    <a:pt x="6896" y="472938"/>
                  </a:lnTo>
                  <a:lnTo>
                    <a:pt x="25704" y="500832"/>
                  </a:lnTo>
                  <a:lnTo>
                    <a:pt x="53600" y="519639"/>
                  </a:lnTo>
                  <a:lnTo>
                    <a:pt x="87762" y="526535"/>
                  </a:lnTo>
                  <a:lnTo>
                    <a:pt x="9417016" y="526535"/>
                  </a:lnTo>
                  <a:lnTo>
                    <a:pt x="9451174" y="519639"/>
                  </a:lnTo>
                  <a:lnTo>
                    <a:pt x="9479068" y="500832"/>
                  </a:lnTo>
                  <a:lnTo>
                    <a:pt x="9497875" y="472938"/>
                  </a:lnTo>
                  <a:lnTo>
                    <a:pt x="9504772" y="438779"/>
                  </a:lnTo>
                  <a:lnTo>
                    <a:pt x="9504772" y="87755"/>
                  </a:lnTo>
                  <a:lnTo>
                    <a:pt x="9497875" y="53597"/>
                  </a:lnTo>
                  <a:lnTo>
                    <a:pt x="9479068" y="25703"/>
                  </a:lnTo>
                  <a:lnTo>
                    <a:pt x="9451174" y="6896"/>
                  </a:lnTo>
                  <a:lnTo>
                    <a:pt x="9417016" y="0"/>
                  </a:lnTo>
                  <a:close/>
                </a:path>
              </a:pathLst>
            </a:custGeom>
            <a:solidFill>
              <a:srgbClr val="5B9BD4"/>
            </a:solidFill>
          </p:spPr>
          <p:txBody>
            <a:bodyPr wrap="square" lIns="0" tIns="0" rIns="0" bIns="0" rtlCol="0"/>
            <a:lstStyle/>
            <a:p>
              <a:endParaRPr dirty="0"/>
            </a:p>
          </p:txBody>
        </p:sp>
        <p:sp>
          <p:nvSpPr>
            <p:cNvPr id="17" name="object 17"/>
            <p:cNvSpPr/>
            <p:nvPr/>
          </p:nvSpPr>
          <p:spPr>
            <a:xfrm>
              <a:off x="477073" y="6822629"/>
              <a:ext cx="9505315" cy="527050"/>
            </a:xfrm>
            <a:custGeom>
              <a:avLst/>
              <a:gdLst/>
              <a:ahLst/>
              <a:cxnLst/>
              <a:rect l="l" t="t" r="r" b="b"/>
              <a:pathLst>
                <a:path w="9505315" h="527050">
                  <a:moveTo>
                    <a:pt x="0" y="87755"/>
                  </a:moveTo>
                  <a:lnTo>
                    <a:pt x="6896" y="53597"/>
                  </a:lnTo>
                  <a:lnTo>
                    <a:pt x="25704" y="25703"/>
                  </a:lnTo>
                  <a:lnTo>
                    <a:pt x="53600" y="6896"/>
                  </a:lnTo>
                  <a:lnTo>
                    <a:pt x="87762" y="0"/>
                  </a:lnTo>
                  <a:lnTo>
                    <a:pt x="9417016" y="0"/>
                  </a:lnTo>
                  <a:lnTo>
                    <a:pt x="9451174" y="6896"/>
                  </a:lnTo>
                  <a:lnTo>
                    <a:pt x="9479068" y="25703"/>
                  </a:lnTo>
                  <a:lnTo>
                    <a:pt x="9497875" y="53597"/>
                  </a:lnTo>
                  <a:lnTo>
                    <a:pt x="9504772" y="87755"/>
                  </a:lnTo>
                  <a:lnTo>
                    <a:pt x="9504772" y="438779"/>
                  </a:lnTo>
                  <a:lnTo>
                    <a:pt x="9497875" y="472938"/>
                  </a:lnTo>
                  <a:lnTo>
                    <a:pt x="9479068" y="500832"/>
                  </a:lnTo>
                  <a:lnTo>
                    <a:pt x="9451174" y="519639"/>
                  </a:lnTo>
                  <a:lnTo>
                    <a:pt x="9417016" y="526535"/>
                  </a:lnTo>
                  <a:lnTo>
                    <a:pt x="87762" y="526535"/>
                  </a:lnTo>
                  <a:lnTo>
                    <a:pt x="53600" y="519639"/>
                  </a:lnTo>
                  <a:lnTo>
                    <a:pt x="25704" y="500832"/>
                  </a:lnTo>
                  <a:lnTo>
                    <a:pt x="6896" y="472938"/>
                  </a:lnTo>
                  <a:lnTo>
                    <a:pt x="0" y="438779"/>
                  </a:lnTo>
                  <a:lnTo>
                    <a:pt x="0" y="87755"/>
                  </a:lnTo>
                  <a:close/>
                </a:path>
              </a:pathLst>
            </a:custGeom>
            <a:ln w="6382">
              <a:solidFill>
                <a:srgbClr val="41709C"/>
              </a:solidFill>
            </a:ln>
          </p:spPr>
          <p:txBody>
            <a:bodyPr wrap="square" lIns="0" tIns="0" rIns="0" bIns="0" rtlCol="0"/>
            <a:lstStyle/>
            <a:p/>
          </p:txBody>
        </p:sp>
      </p:grpSp>
      <p:grpSp>
        <p:nvGrpSpPr>
          <p:cNvPr id="18" name="object 18"/>
          <p:cNvGrpSpPr/>
          <p:nvPr/>
        </p:nvGrpSpPr>
        <p:grpSpPr>
          <a:xfrm>
            <a:off x="467198" y="9777310"/>
            <a:ext cx="9569450" cy="3582670"/>
            <a:chOff x="467198" y="9777310"/>
            <a:chExt cx="9569450" cy="3582670"/>
          </a:xfrm>
        </p:grpSpPr>
        <p:sp>
          <p:nvSpPr>
            <p:cNvPr id="19" name="object 19"/>
            <p:cNvSpPr/>
            <p:nvPr/>
          </p:nvSpPr>
          <p:spPr>
            <a:xfrm>
              <a:off x="470691" y="9780803"/>
              <a:ext cx="9562465" cy="3575685"/>
            </a:xfrm>
            <a:custGeom>
              <a:avLst/>
              <a:gdLst/>
              <a:ahLst/>
              <a:cxnLst/>
              <a:rect l="l" t="t" r="r" b="b"/>
              <a:pathLst>
                <a:path w="9562465" h="3575684">
                  <a:moveTo>
                    <a:pt x="9317958" y="0"/>
                  </a:moveTo>
                  <a:lnTo>
                    <a:pt x="244254" y="0"/>
                  </a:lnTo>
                  <a:lnTo>
                    <a:pt x="195028" y="4962"/>
                  </a:lnTo>
                  <a:lnTo>
                    <a:pt x="149179" y="19195"/>
                  </a:lnTo>
                  <a:lnTo>
                    <a:pt x="107689" y="41716"/>
                  </a:lnTo>
                  <a:lnTo>
                    <a:pt x="71540" y="71542"/>
                  </a:lnTo>
                  <a:lnTo>
                    <a:pt x="41714" y="107692"/>
                  </a:lnTo>
                  <a:lnTo>
                    <a:pt x="19194" y="149182"/>
                  </a:lnTo>
                  <a:lnTo>
                    <a:pt x="4962" y="195030"/>
                  </a:lnTo>
                  <a:lnTo>
                    <a:pt x="0" y="244254"/>
                  </a:lnTo>
                  <a:lnTo>
                    <a:pt x="0" y="3331403"/>
                  </a:lnTo>
                  <a:lnTo>
                    <a:pt x="4962" y="3380627"/>
                  </a:lnTo>
                  <a:lnTo>
                    <a:pt x="19194" y="3426475"/>
                  </a:lnTo>
                  <a:lnTo>
                    <a:pt x="41714" y="3467965"/>
                  </a:lnTo>
                  <a:lnTo>
                    <a:pt x="71540" y="3504115"/>
                  </a:lnTo>
                  <a:lnTo>
                    <a:pt x="107689" y="3533941"/>
                  </a:lnTo>
                  <a:lnTo>
                    <a:pt x="149179" y="3556462"/>
                  </a:lnTo>
                  <a:lnTo>
                    <a:pt x="195028" y="3570695"/>
                  </a:lnTo>
                  <a:lnTo>
                    <a:pt x="244254" y="3575657"/>
                  </a:lnTo>
                  <a:lnTo>
                    <a:pt x="9317958" y="3575657"/>
                  </a:lnTo>
                  <a:lnTo>
                    <a:pt x="9367182" y="3570695"/>
                  </a:lnTo>
                  <a:lnTo>
                    <a:pt x="9413030" y="3556462"/>
                  </a:lnTo>
                  <a:lnTo>
                    <a:pt x="9454520" y="3533941"/>
                  </a:lnTo>
                  <a:lnTo>
                    <a:pt x="9490669" y="3504115"/>
                  </a:lnTo>
                  <a:lnTo>
                    <a:pt x="9520496" y="3467965"/>
                  </a:lnTo>
                  <a:lnTo>
                    <a:pt x="9543016" y="3426475"/>
                  </a:lnTo>
                  <a:lnTo>
                    <a:pt x="9557249" y="3380627"/>
                  </a:lnTo>
                  <a:lnTo>
                    <a:pt x="9562212" y="3331403"/>
                  </a:lnTo>
                  <a:lnTo>
                    <a:pt x="9562212" y="244254"/>
                  </a:lnTo>
                  <a:lnTo>
                    <a:pt x="9557249" y="195030"/>
                  </a:lnTo>
                  <a:lnTo>
                    <a:pt x="9543016" y="149182"/>
                  </a:lnTo>
                  <a:lnTo>
                    <a:pt x="9520496" y="107692"/>
                  </a:lnTo>
                  <a:lnTo>
                    <a:pt x="9490669" y="71542"/>
                  </a:lnTo>
                  <a:lnTo>
                    <a:pt x="9454520" y="41716"/>
                  </a:lnTo>
                  <a:lnTo>
                    <a:pt x="9413030" y="19195"/>
                  </a:lnTo>
                  <a:lnTo>
                    <a:pt x="9367182" y="4962"/>
                  </a:lnTo>
                  <a:lnTo>
                    <a:pt x="9317958" y="0"/>
                  </a:lnTo>
                  <a:close/>
                </a:path>
              </a:pathLst>
            </a:custGeom>
            <a:solidFill>
              <a:srgbClr val="F1F1F1"/>
            </a:solidFill>
          </p:spPr>
          <p:txBody>
            <a:bodyPr wrap="square" lIns="0" tIns="0" rIns="0" bIns="0" rtlCol="0"/>
            <a:lstStyle/>
            <a:p/>
          </p:txBody>
        </p:sp>
        <p:sp>
          <p:nvSpPr>
            <p:cNvPr id="20" name="object 20"/>
            <p:cNvSpPr/>
            <p:nvPr/>
          </p:nvSpPr>
          <p:spPr>
            <a:xfrm>
              <a:off x="470691" y="9780803"/>
              <a:ext cx="9562465" cy="3575685"/>
            </a:xfrm>
            <a:custGeom>
              <a:avLst/>
              <a:gdLst/>
              <a:ahLst/>
              <a:cxnLst/>
              <a:rect l="l" t="t" r="r" b="b"/>
              <a:pathLst>
                <a:path w="9562465" h="3575684">
                  <a:moveTo>
                    <a:pt x="0" y="244254"/>
                  </a:moveTo>
                  <a:lnTo>
                    <a:pt x="4962" y="195030"/>
                  </a:lnTo>
                  <a:lnTo>
                    <a:pt x="19194" y="149182"/>
                  </a:lnTo>
                  <a:lnTo>
                    <a:pt x="41714" y="107692"/>
                  </a:lnTo>
                  <a:lnTo>
                    <a:pt x="71540" y="71542"/>
                  </a:lnTo>
                  <a:lnTo>
                    <a:pt x="107689" y="41716"/>
                  </a:lnTo>
                  <a:lnTo>
                    <a:pt x="149179" y="19195"/>
                  </a:lnTo>
                  <a:lnTo>
                    <a:pt x="195028" y="4962"/>
                  </a:lnTo>
                  <a:lnTo>
                    <a:pt x="244254" y="0"/>
                  </a:lnTo>
                  <a:lnTo>
                    <a:pt x="9317958" y="0"/>
                  </a:lnTo>
                  <a:lnTo>
                    <a:pt x="9367182" y="4962"/>
                  </a:lnTo>
                  <a:lnTo>
                    <a:pt x="9413030" y="19195"/>
                  </a:lnTo>
                  <a:lnTo>
                    <a:pt x="9454520" y="41716"/>
                  </a:lnTo>
                  <a:lnTo>
                    <a:pt x="9490669" y="71542"/>
                  </a:lnTo>
                  <a:lnTo>
                    <a:pt x="9520496" y="107692"/>
                  </a:lnTo>
                  <a:lnTo>
                    <a:pt x="9543016" y="149182"/>
                  </a:lnTo>
                  <a:lnTo>
                    <a:pt x="9557249" y="195030"/>
                  </a:lnTo>
                  <a:lnTo>
                    <a:pt x="9562212" y="244254"/>
                  </a:lnTo>
                  <a:lnTo>
                    <a:pt x="9562212" y="3331403"/>
                  </a:lnTo>
                  <a:lnTo>
                    <a:pt x="9557249" y="3380627"/>
                  </a:lnTo>
                  <a:lnTo>
                    <a:pt x="9543016" y="3426475"/>
                  </a:lnTo>
                  <a:lnTo>
                    <a:pt x="9520496" y="3467965"/>
                  </a:lnTo>
                  <a:lnTo>
                    <a:pt x="9490669" y="3504115"/>
                  </a:lnTo>
                  <a:lnTo>
                    <a:pt x="9454520" y="3533941"/>
                  </a:lnTo>
                  <a:lnTo>
                    <a:pt x="9413030" y="3556462"/>
                  </a:lnTo>
                  <a:lnTo>
                    <a:pt x="9367182" y="3570695"/>
                  </a:lnTo>
                  <a:lnTo>
                    <a:pt x="9317958" y="3575657"/>
                  </a:lnTo>
                  <a:lnTo>
                    <a:pt x="244254" y="3575657"/>
                  </a:lnTo>
                  <a:lnTo>
                    <a:pt x="195028" y="3570695"/>
                  </a:lnTo>
                  <a:lnTo>
                    <a:pt x="149179" y="3556462"/>
                  </a:lnTo>
                  <a:lnTo>
                    <a:pt x="107689" y="3533941"/>
                  </a:lnTo>
                  <a:lnTo>
                    <a:pt x="71540" y="3504115"/>
                  </a:lnTo>
                  <a:lnTo>
                    <a:pt x="41714" y="3467965"/>
                  </a:lnTo>
                  <a:lnTo>
                    <a:pt x="19194" y="3426475"/>
                  </a:lnTo>
                  <a:lnTo>
                    <a:pt x="4962" y="3380627"/>
                  </a:lnTo>
                  <a:lnTo>
                    <a:pt x="0" y="3331403"/>
                  </a:lnTo>
                  <a:lnTo>
                    <a:pt x="0" y="244254"/>
                  </a:lnTo>
                  <a:close/>
                </a:path>
              </a:pathLst>
            </a:custGeom>
            <a:ln w="6382">
              <a:solidFill>
                <a:srgbClr val="F1F1F1"/>
              </a:solidFill>
            </a:ln>
          </p:spPr>
          <p:txBody>
            <a:bodyPr wrap="square" lIns="0" tIns="0" rIns="0" bIns="0" rtlCol="0"/>
            <a:lstStyle/>
            <a:p/>
          </p:txBody>
        </p:sp>
      </p:grpSp>
      <p:grpSp>
        <p:nvGrpSpPr>
          <p:cNvPr id="22" name="object 22"/>
          <p:cNvGrpSpPr/>
          <p:nvPr/>
        </p:nvGrpSpPr>
        <p:grpSpPr>
          <a:xfrm>
            <a:off x="481558" y="13573157"/>
            <a:ext cx="9568180" cy="4166870"/>
            <a:chOff x="481558" y="13573157"/>
            <a:chExt cx="9568180" cy="4166870"/>
          </a:xfrm>
        </p:grpSpPr>
        <p:sp>
          <p:nvSpPr>
            <p:cNvPr id="23" name="object 23"/>
            <p:cNvSpPr/>
            <p:nvPr/>
          </p:nvSpPr>
          <p:spPr>
            <a:xfrm>
              <a:off x="485051" y="13576650"/>
              <a:ext cx="9561195" cy="4159885"/>
            </a:xfrm>
            <a:custGeom>
              <a:avLst/>
              <a:gdLst/>
              <a:ahLst/>
              <a:cxnLst/>
              <a:rect l="l" t="t" r="r" b="b"/>
              <a:pathLst>
                <a:path w="9561195" h="4159884">
                  <a:moveTo>
                    <a:pt x="9276473" y="0"/>
                  </a:moveTo>
                  <a:lnTo>
                    <a:pt x="284143" y="0"/>
                  </a:lnTo>
                  <a:lnTo>
                    <a:pt x="238053" y="3719"/>
                  </a:lnTo>
                  <a:lnTo>
                    <a:pt x="194331" y="14488"/>
                  </a:lnTo>
                  <a:lnTo>
                    <a:pt x="153562" y="31721"/>
                  </a:lnTo>
                  <a:lnTo>
                    <a:pt x="116330" y="54832"/>
                  </a:lnTo>
                  <a:lnTo>
                    <a:pt x="83222" y="83235"/>
                  </a:lnTo>
                  <a:lnTo>
                    <a:pt x="54822" y="116345"/>
                  </a:lnTo>
                  <a:lnTo>
                    <a:pt x="31715" y="153576"/>
                  </a:lnTo>
                  <a:lnTo>
                    <a:pt x="14485" y="194343"/>
                  </a:lnTo>
                  <a:lnTo>
                    <a:pt x="3718" y="238061"/>
                  </a:lnTo>
                  <a:lnTo>
                    <a:pt x="0" y="284143"/>
                  </a:lnTo>
                  <a:lnTo>
                    <a:pt x="0" y="3875490"/>
                  </a:lnTo>
                  <a:lnTo>
                    <a:pt x="3718" y="3921581"/>
                  </a:lnTo>
                  <a:lnTo>
                    <a:pt x="14485" y="3965303"/>
                  </a:lnTo>
                  <a:lnTo>
                    <a:pt x="31715" y="4006072"/>
                  </a:lnTo>
                  <a:lnTo>
                    <a:pt x="54822" y="4043303"/>
                  </a:lnTo>
                  <a:lnTo>
                    <a:pt x="83222" y="4076411"/>
                  </a:lnTo>
                  <a:lnTo>
                    <a:pt x="116330" y="4104811"/>
                  </a:lnTo>
                  <a:lnTo>
                    <a:pt x="153562" y="4127919"/>
                  </a:lnTo>
                  <a:lnTo>
                    <a:pt x="194331" y="4145148"/>
                  </a:lnTo>
                  <a:lnTo>
                    <a:pt x="238053" y="4155915"/>
                  </a:lnTo>
                  <a:lnTo>
                    <a:pt x="284143" y="4159634"/>
                  </a:lnTo>
                  <a:lnTo>
                    <a:pt x="9276473" y="4159634"/>
                  </a:lnTo>
                  <a:lnTo>
                    <a:pt x="9322555" y="4155915"/>
                  </a:lnTo>
                  <a:lnTo>
                    <a:pt x="9366273" y="4145148"/>
                  </a:lnTo>
                  <a:lnTo>
                    <a:pt x="9407040" y="4127919"/>
                  </a:lnTo>
                  <a:lnTo>
                    <a:pt x="9444271" y="4104811"/>
                  </a:lnTo>
                  <a:lnTo>
                    <a:pt x="9477381" y="4076411"/>
                  </a:lnTo>
                  <a:lnTo>
                    <a:pt x="9505784" y="4043303"/>
                  </a:lnTo>
                  <a:lnTo>
                    <a:pt x="9528895" y="4006072"/>
                  </a:lnTo>
                  <a:lnTo>
                    <a:pt x="9546128" y="3965303"/>
                  </a:lnTo>
                  <a:lnTo>
                    <a:pt x="9556897" y="3921581"/>
                  </a:lnTo>
                  <a:lnTo>
                    <a:pt x="9560616" y="3875490"/>
                  </a:lnTo>
                  <a:lnTo>
                    <a:pt x="9560616" y="284143"/>
                  </a:lnTo>
                  <a:lnTo>
                    <a:pt x="9556897" y="238061"/>
                  </a:lnTo>
                  <a:lnTo>
                    <a:pt x="9546128" y="194343"/>
                  </a:lnTo>
                  <a:lnTo>
                    <a:pt x="9528895" y="153576"/>
                  </a:lnTo>
                  <a:lnTo>
                    <a:pt x="9505784" y="116345"/>
                  </a:lnTo>
                  <a:lnTo>
                    <a:pt x="9477381" y="83235"/>
                  </a:lnTo>
                  <a:lnTo>
                    <a:pt x="9444271" y="54832"/>
                  </a:lnTo>
                  <a:lnTo>
                    <a:pt x="9407040" y="31721"/>
                  </a:lnTo>
                  <a:lnTo>
                    <a:pt x="9366273" y="14488"/>
                  </a:lnTo>
                  <a:lnTo>
                    <a:pt x="9322555" y="3719"/>
                  </a:lnTo>
                  <a:lnTo>
                    <a:pt x="9276473" y="0"/>
                  </a:lnTo>
                  <a:close/>
                </a:path>
              </a:pathLst>
            </a:custGeom>
            <a:solidFill>
              <a:srgbClr val="F1F1F1"/>
            </a:solidFill>
          </p:spPr>
          <p:txBody>
            <a:bodyPr wrap="square" lIns="0" tIns="0" rIns="0" bIns="0" rtlCol="0"/>
            <a:lstStyle/>
            <a:p>
              <a:endParaRPr dirty="0"/>
            </a:p>
          </p:txBody>
        </p:sp>
        <p:sp>
          <p:nvSpPr>
            <p:cNvPr id="24" name="object 24"/>
            <p:cNvSpPr/>
            <p:nvPr/>
          </p:nvSpPr>
          <p:spPr>
            <a:xfrm>
              <a:off x="485051" y="13576650"/>
              <a:ext cx="9561195" cy="4159885"/>
            </a:xfrm>
            <a:custGeom>
              <a:avLst/>
              <a:gdLst/>
              <a:ahLst/>
              <a:cxnLst/>
              <a:rect l="l" t="t" r="r" b="b"/>
              <a:pathLst>
                <a:path w="9561195" h="4159884">
                  <a:moveTo>
                    <a:pt x="0" y="284143"/>
                  </a:moveTo>
                  <a:lnTo>
                    <a:pt x="3718" y="238061"/>
                  </a:lnTo>
                  <a:lnTo>
                    <a:pt x="14485" y="194343"/>
                  </a:lnTo>
                  <a:lnTo>
                    <a:pt x="31715" y="153576"/>
                  </a:lnTo>
                  <a:lnTo>
                    <a:pt x="54822" y="116345"/>
                  </a:lnTo>
                  <a:lnTo>
                    <a:pt x="83222" y="83235"/>
                  </a:lnTo>
                  <a:lnTo>
                    <a:pt x="116330" y="54832"/>
                  </a:lnTo>
                  <a:lnTo>
                    <a:pt x="153562" y="31721"/>
                  </a:lnTo>
                  <a:lnTo>
                    <a:pt x="194331" y="14488"/>
                  </a:lnTo>
                  <a:lnTo>
                    <a:pt x="238053" y="3719"/>
                  </a:lnTo>
                  <a:lnTo>
                    <a:pt x="284143" y="0"/>
                  </a:lnTo>
                  <a:lnTo>
                    <a:pt x="9276473" y="0"/>
                  </a:lnTo>
                  <a:lnTo>
                    <a:pt x="9322555" y="3719"/>
                  </a:lnTo>
                  <a:lnTo>
                    <a:pt x="9366273" y="14488"/>
                  </a:lnTo>
                  <a:lnTo>
                    <a:pt x="9407040" y="31721"/>
                  </a:lnTo>
                  <a:lnTo>
                    <a:pt x="9444271" y="54832"/>
                  </a:lnTo>
                  <a:lnTo>
                    <a:pt x="9477381" y="83235"/>
                  </a:lnTo>
                  <a:lnTo>
                    <a:pt x="9505784" y="116345"/>
                  </a:lnTo>
                  <a:lnTo>
                    <a:pt x="9528895" y="153576"/>
                  </a:lnTo>
                  <a:lnTo>
                    <a:pt x="9546128" y="194343"/>
                  </a:lnTo>
                  <a:lnTo>
                    <a:pt x="9556897" y="238061"/>
                  </a:lnTo>
                  <a:lnTo>
                    <a:pt x="9560616" y="284143"/>
                  </a:lnTo>
                  <a:lnTo>
                    <a:pt x="9560616" y="3875490"/>
                  </a:lnTo>
                  <a:lnTo>
                    <a:pt x="9556897" y="3921581"/>
                  </a:lnTo>
                  <a:lnTo>
                    <a:pt x="9546128" y="3965303"/>
                  </a:lnTo>
                  <a:lnTo>
                    <a:pt x="9528895" y="4006072"/>
                  </a:lnTo>
                  <a:lnTo>
                    <a:pt x="9505784" y="4043303"/>
                  </a:lnTo>
                  <a:lnTo>
                    <a:pt x="9477381" y="4076411"/>
                  </a:lnTo>
                  <a:lnTo>
                    <a:pt x="9444271" y="4104811"/>
                  </a:lnTo>
                  <a:lnTo>
                    <a:pt x="9407040" y="4127919"/>
                  </a:lnTo>
                  <a:lnTo>
                    <a:pt x="9366273" y="4145148"/>
                  </a:lnTo>
                  <a:lnTo>
                    <a:pt x="9322555" y="4155915"/>
                  </a:lnTo>
                  <a:lnTo>
                    <a:pt x="9276473" y="4159634"/>
                  </a:lnTo>
                  <a:lnTo>
                    <a:pt x="284143" y="4159634"/>
                  </a:lnTo>
                  <a:lnTo>
                    <a:pt x="238053" y="4155915"/>
                  </a:lnTo>
                  <a:lnTo>
                    <a:pt x="194331" y="4145148"/>
                  </a:lnTo>
                  <a:lnTo>
                    <a:pt x="153562" y="4127919"/>
                  </a:lnTo>
                  <a:lnTo>
                    <a:pt x="116330" y="4104811"/>
                  </a:lnTo>
                  <a:lnTo>
                    <a:pt x="83222" y="4076411"/>
                  </a:lnTo>
                  <a:lnTo>
                    <a:pt x="54822" y="4043303"/>
                  </a:lnTo>
                  <a:lnTo>
                    <a:pt x="31715" y="4006072"/>
                  </a:lnTo>
                  <a:lnTo>
                    <a:pt x="14485" y="3965303"/>
                  </a:lnTo>
                  <a:lnTo>
                    <a:pt x="3718" y="3921581"/>
                  </a:lnTo>
                  <a:lnTo>
                    <a:pt x="0" y="3875490"/>
                  </a:lnTo>
                  <a:lnTo>
                    <a:pt x="0" y="284143"/>
                  </a:lnTo>
                  <a:close/>
                </a:path>
              </a:pathLst>
            </a:custGeom>
            <a:ln w="6382">
              <a:solidFill>
                <a:srgbClr val="F1F1F1"/>
              </a:solidFill>
            </a:ln>
          </p:spPr>
          <p:txBody>
            <a:bodyPr wrap="square" lIns="0" tIns="0" rIns="0" bIns="0" rtlCol="0"/>
            <a:lstStyle/>
            <a:p/>
          </p:txBody>
        </p:sp>
        <p:sp>
          <p:nvSpPr>
            <p:cNvPr id="25" name="object 25"/>
            <p:cNvSpPr/>
            <p:nvPr/>
          </p:nvSpPr>
          <p:spPr>
            <a:xfrm>
              <a:off x="507389" y="13587819"/>
              <a:ext cx="9505315" cy="527050"/>
            </a:xfrm>
            <a:custGeom>
              <a:avLst/>
              <a:gdLst/>
              <a:ahLst/>
              <a:cxnLst/>
              <a:rect l="l" t="t" r="r" b="b"/>
              <a:pathLst>
                <a:path w="9505315" h="527050">
                  <a:moveTo>
                    <a:pt x="9417016" y="0"/>
                  </a:moveTo>
                  <a:lnTo>
                    <a:pt x="87762" y="0"/>
                  </a:lnTo>
                  <a:lnTo>
                    <a:pt x="53600" y="6896"/>
                  </a:lnTo>
                  <a:lnTo>
                    <a:pt x="25704" y="25703"/>
                  </a:lnTo>
                  <a:lnTo>
                    <a:pt x="6896" y="53597"/>
                  </a:lnTo>
                  <a:lnTo>
                    <a:pt x="0" y="87755"/>
                  </a:lnTo>
                  <a:lnTo>
                    <a:pt x="0" y="438779"/>
                  </a:lnTo>
                  <a:lnTo>
                    <a:pt x="6896" y="472938"/>
                  </a:lnTo>
                  <a:lnTo>
                    <a:pt x="25704" y="500832"/>
                  </a:lnTo>
                  <a:lnTo>
                    <a:pt x="53600" y="519639"/>
                  </a:lnTo>
                  <a:lnTo>
                    <a:pt x="87762" y="526535"/>
                  </a:lnTo>
                  <a:lnTo>
                    <a:pt x="9417016" y="526535"/>
                  </a:lnTo>
                  <a:lnTo>
                    <a:pt x="9451174" y="519639"/>
                  </a:lnTo>
                  <a:lnTo>
                    <a:pt x="9479068" y="500832"/>
                  </a:lnTo>
                  <a:lnTo>
                    <a:pt x="9497875" y="472938"/>
                  </a:lnTo>
                  <a:lnTo>
                    <a:pt x="9504772" y="438779"/>
                  </a:lnTo>
                  <a:lnTo>
                    <a:pt x="9504772" y="87755"/>
                  </a:lnTo>
                  <a:lnTo>
                    <a:pt x="9497875" y="53597"/>
                  </a:lnTo>
                  <a:lnTo>
                    <a:pt x="9479068" y="25703"/>
                  </a:lnTo>
                  <a:lnTo>
                    <a:pt x="9451174" y="6896"/>
                  </a:lnTo>
                  <a:lnTo>
                    <a:pt x="9417016" y="0"/>
                  </a:lnTo>
                  <a:close/>
                </a:path>
              </a:pathLst>
            </a:custGeom>
            <a:solidFill>
              <a:srgbClr val="5B9BD4"/>
            </a:solidFill>
          </p:spPr>
          <p:txBody>
            <a:bodyPr wrap="square" lIns="0" tIns="0" rIns="0" bIns="0" rtlCol="0"/>
            <a:lstStyle/>
            <a:p/>
          </p:txBody>
        </p:sp>
        <p:sp>
          <p:nvSpPr>
            <p:cNvPr id="26" name="object 26"/>
            <p:cNvSpPr/>
            <p:nvPr/>
          </p:nvSpPr>
          <p:spPr>
            <a:xfrm>
              <a:off x="507389" y="13587819"/>
              <a:ext cx="9505315" cy="527050"/>
            </a:xfrm>
            <a:custGeom>
              <a:avLst/>
              <a:gdLst/>
              <a:ahLst/>
              <a:cxnLst/>
              <a:rect l="l" t="t" r="r" b="b"/>
              <a:pathLst>
                <a:path w="9505315" h="527050">
                  <a:moveTo>
                    <a:pt x="0" y="87755"/>
                  </a:moveTo>
                  <a:lnTo>
                    <a:pt x="6896" y="53597"/>
                  </a:lnTo>
                  <a:lnTo>
                    <a:pt x="25704" y="25703"/>
                  </a:lnTo>
                  <a:lnTo>
                    <a:pt x="53600" y="6896"/>
                  </a:lnTo>
                  <a:lnTo>
                    <a:pt x="87762" y="0"/>
                  </a:lnTo>
                  <a:lnTo>
                    <a:pt x="9417016" y="0"/>
                  </a:lnTo>
                  <a:lnTo>
                    <a:pt x="9451174" y="6896"/>
                  </a:lnTo>
                  <a:lnTo>
                    <a:pt x="9479068" y="25703"/>
                  </a:lnTo>
                  <a:lnTo>
                    <a:pt x="9497875" y="53597"/>
                  </a:lnTo>
                  <a:lnTo>
                    <a:pt x="9504772" y="87755"/>
                  </a:lnTo>
                  <a:lnTo>
                    <a:pt x="9504772" y="438779"/>
                  </a:lnTo>
                  <a:lnTo>
                    <a:pt x="9497875" y="472938"/>
                  </a:lnTo>
                  <a:lnTo>
                    <a:pt x="9479068" y="500832"/>
                  </a:lnTo>
                  <a:lnTo>
                    <a:pt x="9451174" y="519639"/>
                  </a:lnTo>
                  <a:lnTo>
                    <a:pt x="9417016" y="526535"/>
                  </a:lnTo>
                  <a:lnTo>
                    <a:pt x="87762" y="526535"/>
                  </a:lnTo>
                  <a:lnTo>
                    <a:pt x="53600" y="519639"/>
                  </a:lnTo>
                  <a:lnTo>
                    <a:pt x="25704" y="500832"/>
                  </a:lnTo>
                  <a:lnTo>
                    <a:pt x="6896" y="472938"/>
                  </a:lnTo>
                  <a:lnTo>
                    <a:pt x="0" y="438779"/>
                  </a:lnTo>
                  <a:lnTo>
                    <a:pt x="0" y="87755"/>
                  </a:lnTo>
                  <a:close/>
                </a:path>
              </a:pathLst>
            </a:custGeom>
            <a:ln w="6382">
              <a:solidFill>
                <a:srgbClr val="41709C"/>
              </a:solidFill>
            </a:ln>
          </p:spPr>
          <p:txBody>
            <a:bodyPr wrap="square" lIns="0" tIns="0" rIns="0" bIns="0" rtlCol="0"/>
            <a:lstStyle/>
            <a:p/>
          </p:txBody>
        </p:sp>
      </p:grpSp>
      <p:sp>
        <p:nvSpPr>
          <p:cNvPr id="27" name="object 27"/>
          <p:cNvSpPr txBox="1"/>
          <p:nvPr/>
        </p:nvSpPr>
        <p:spPr>
          <a:xfrm>
            <a:off x="923626" y="4936414"/>
            <a:ext cx="8843645" cy="1849865"/>
          </a:xfrm>
          <a:prstGeom prst="rect">
            <a:avLst/>
          </a:prstGeom>
        </p:spPr>
        <p:txBody>
          <a:bodyPr vert="horz" wrap="square" lIns="0" tIns="15875" rIns="0" bIns="0" rtlCol="0">
            <a:spAutoFit/>
          </a:bodyPr>
          <a:lstStyle/>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Physical barriers like tall buildings, dense forests, or tunnels can distort or entirely block GPS signals. A GPS receiver may struggle to give precise positional data if it cannot receive signals from many satellites.</a:t>
            </a:r>
            <a:endParaRPr lang="en-US" sz="2100" dirty="0">
              <a:solidFill>
                <a:srgbClr val="843B0C"/>
              </a:solidFill>
              <a:latin typeface="Calibri" panose="020F0502020204030204"/>
              <a:cs typeface="Calibri" panose="020F0502020204030204"/>
            </a:endParaRPr>
          </a:p>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GPS signals have difficulty penetrating buildings, making it challenging to obtain reliable indoor positioning.</a:t>
            </a:r>
            <a:endParaRPr sz="2100" dirty="0">
              <a:latin typeface="Calibri" panose="020F0502020204030204"/>
              <a:cs typeface="Calibri" panose="020F0502020204030204"/>
            </a:endParaRPr>
          </a:p>
        </p:txBody>
      </p:sp>
      <p:grpSp>
        <p:nvGrpSpPr>
          <p:cNvPr id="28" name="object 28"/>
          <p:cNvGrpSpPr/>
          <p:nvPr/>
        </p:nvGrpSpPr>
        <p:grpSpPr>
          <a:xfrm>
            <a:off x="450850" y="4212286"/>
            <a:ext cx="9509200" cy="527050"/>
            <a:chOff x="450850" y="4212286"/>
            <a:chExt cx="9509200" cy="527050"/>
          </a:xfrm>
        </p:grpSpPr>
        <p:sp>
          <p:nvSpPr>
            <p:cNvPr id="29" name="object 29"/>
            <p:cNvSpPr/>
            <p:nvPr/>
          </p:nvSpPr>
          <p:spPr>
            <a:xfrm>
              <a:off x="450850" y="4212286"/>
              <a:ext cx="9505315" cy="527050"/>
            </a:xfrm>
            <a:custGeom>
              <a:avLst/>
              <a:gdLst/>
              <a:ahLst/>
              <a:cxnLst/>
              <a:rect l="l" t="t" r="r" b="b"/>
              <a:pathLst>
                <a:path w="9505315" h="527050">
                  <a:moveTo>
                    <a:pt x="9417016" y="0"/>
                  </a:moveTo>
                  <a:lnTo>
                    <a:pt x="87762" y="0"/>
                  </a:lnTo>
                  <a:lnTo>
                    <a:pt x="53600" y="6896"/>
                  </a:lnTo>
                  <a:lnTo>
                    <a:pt x="25704" y="25703"/>
                  </a:lnTo>
                  <a:lnTo>
                    <a:pt x="6896" y="53597"/>
                  </a:lnTo>
                  <a:lnTo>
                    <a:pt x="0" y="87755"/>
                  </a:lnTo>
                  <a:lnTo>
                    <a:pt x="0" y="438779"/>
                  </a:lnTo>
                  <a:lnTo>
                    <a:pt x="6896" y="472938"/>
                  </a:lnTo>
                  <a:lnTo>
                    <a:pt x="25704" y="500832"/>
                  </a:lnTo>
                  <a:lnTo>
                    <a:pt x="53600" y="519639"/>
                  </a:lnTo>
                  <a:lnTo>
                    <a:pt x="87762" y="526535"/>
                  </a:lnTo>
                  <a:lnTo>
                    <a:pt x="9417016" y="526535"/>
                  </a:lnTo>
                  <a:lnTo>
                    <a:pt x="9451174" y="519639"/>
                  </a:lnTo>
                  <a:lnTo>
                    <a:pt x="9479068" y="500832"/>
                  </a:lnTo>
                  <a:lnTo>
                    <a:pt x="9497875" y="472938"/>
                  </a:lnTo>
                  <a:lnTo>
                    <a:pt x="9504772" y="438779"/>
                  </a:lnTo>
                  <a:lnTo>
                    <a:pt x="9504772" y="87755"/>
                  </a:lnTo>
                  <a:lnTo>
                    <a:pt x="9497875" y="53597"/>
                  </a:lnTo>
                  <a:lnTo>
                    <a:pt x="9479068" y="25703"/>
                  </a:lnTo>
                  <a:lnTo>
                    <a:pt x="9451174" y="6896"/>
                  </a:lnTo>
                  <a:lnTo>
                    <a:pt x="9417016" y="0"/>
                  </a:lnTo>
                  <a:close/>
                </a:path>
              </a:pathLst>
            </a:custGeom>
            <a:solidFill>
              <a:srgbClr val="5B9BD4"/>
            </a:solidFill>
          </p:spPr>
          <p:txBody>
            <a:bodyPr wrap="square" lIns="0" tIns="0" rIns="0" bIns="0" rtlCol="0"/>
            <a:lstStyle/>
            <a:p>
              <a:endParaRPr dirty="0"/>
            </a:p>
          </p:txBody>
        </p:sp>
        <p:sp>
          <p:nvSpPr>
            <p:cNvPr id="30" name="object 30"/>
            <p:cNvSpPr/>
            <p:nvPr/>
          </p:nvSpPr>
          <p:spPr>
            <a:xfrm>
              <a:off x="454735" y="4212286"/>
              <a:ext cx="9505315" cy="527050"/>
            </a:xfrm>
            <a:custGeom>
              <a:avLst/>
              <a:gdLst/>
              <a:ahLst/>
              <a:cxnLst/>
              <a:rect l="l" t="t" r="r" b="b"/>
              <a:pathLst>
                <a:path w="9505315" h="527050">
                  <a:moveTo>
                    <a:pt x="0" y="87755"/>
                  </a:moveTo>
                  <a:lnTo>
                    <a:pt x="6896" y="53597"/>
                  </a:lnTo>
                  <a:lnTo>
                    <a:pt x="25704" y="25703"/>
                  </a:lnTo>
                  <a:lnTo>
                    <a:pt x="53600" y="6896"/>
                  </a:lnTo>
                  <a:lnTo>
                    <a:pt x="87762" y="0"/>
                  </a:lnTo>
                  <a:lnTo>
                    <a:pt x="9417016" y="0"/>
                  </a:lnTo>
                  <a:lnTo>
                    <a:pt x="9451174" y="6896"/>
                  </a:lnTo>
                  <a:lnTo>
                    <a:pt x="9479068" y="25703"/>
                  </a:lnTo>
                  <a:lnTo>
                    <a:pt x="9497875" y="53597"/>
                  </a:lnTo>
                  <a:lnTo>
                    <a:pt x="9504772" y="87755"/>
                  </a:lnTo>
                  <a:lnTo>
                    <a:pt x="9504772" y="438779"/>
                  </a:lnTo>
                  <a:lnTo>
                    <a:pt x="9497875" y="472938"/>
                  </a:lnTo>
                  <a:lnTo>
                    <a:pt x="9479068" y="500832"/>
                  </a:lnTo>
                  <a:lnTo>
                    <a:pt x="9451174" y="519639"/>
                  </a:lnTo>
                  <a:lnTo>
                    <a:pt x="9417016" y="526535"/>
                  </a:lnTo>
                  <a:lnTo>
                    <a:pt x="87762" y="526535"/>
                  </a:lnTo>
                  <a:lnTo>
                    <a:pt x="53600" y="519639"/>
                  </a:lnTo>
                  <a:lnTo>
                    <a:pt x="25704" y="500832"/>
                  </a:lnTo>
                  <a:lnTo>
                    <a:pt x="6896" y="472938"/>
                  </a:lnTo>
                  <a:lnTo>
                    <a:pt x="0" y="438779"/>
                  </a:lnTo>
                  <a:lnTo>
                    <a:pt x="0" y="87755"/>
                  </a:lnTo>
                  <a:close/>
                </a:path>
              </a:pathLst>
            </a:custGeom>
            <a:ln w="6382">
              <a:solidFill>
                <a:srgbClr val="41709C"/>
              </a:solidFill>
            </a:ln>
          </p:spPr>
          <p:txBody>
            <a:bodyPr wrap="square" lIns="0" tIns="0" rIns="0" bIns="0" rtlCol="0"/>
            <a:lstStyle/>
            <a:p/>
          </p:txBody>
        </p:sp>
      </p:grpSp>
      <p:grpSp>
        <p:nvGrpSpPr>
          <p:cNvPr id="31" name="object 31"/>
          <p:cNvGrpSpPr/>
          <p:nvPr/>
        </p:nvGrpSpPr>
        <p:grpSpPr>
          <a:xfrm>
            <a:off x="481558" y="9794862"/>
            <a:ext cx="9512300" cy="534035"/>
            <a:chOff x="481558" y="9794862"/>
            <a:chExt cx="9512300" cy="534035"/>
          </a:xfrm>
        </p:grpSpPr>
        <p:sp>
          <p:nvSpPr>
            <p:cNvPr id="32" name="object 32"/>
            <p:cNvSpPr/>
            <p:nvPr/>
          </p:nvSpPr>
          <p:spPr>
            <a:xfrm>
              <a:off x="485051" y="9798355"/>
              <a:ext cx="9505315" cy="527050"/>
            </a:xfrm>
            <a:custGeom>
              <a:avLst/>
              <a:gdLst/>
              <a:ahLst/>
              <a:cxnLst/>
              <a:rect l="l" t="t" r="r" b="b"/>
              <a:pathLst>
                <a:path w="9505315" h="527050">
                  <a:moveTo>
                    <a:pt x="9417016" y="0"/>
                  </a:moveTo>
                  <a:lnTo>
                    <a:pt x="87762" y="0"/>
                  </a:lnTo>
                  <a:lnTo>
                    <a:pt x="53600" y="6896"/>
                  </a:lnTo>
                  <a:lnTo>
                    <a:pt x="25704" y="25703"/>
                  </a:lnTo>
                  <a:lnTo>
                    <a:pt x="6896" y="53597"/>
                  </a:lnTo>
                  <a:lnTo>
                    <a:pt x="0" y="87755"/>
                  </a:lnTo>
                  <a:lnTo>
                    <a:pt x="0" y="438779"/>
                  </a:lnTo>
                  <a:lnTo>
                    <a:pt x="6896" y="472938"/>
                  </a:lnTo>
                  <a:lnTo>
                    <a:pt x="25704" y="500832"/>
                  </a:lnTo>
                  <a:lnTo>
                    <a:pt x="53600" y="519639"/>
                  </a:lnTo>
                  <a:lnTo>
                    <a:pt x="87762" y="526535"/>
                  </a:lnTo>
                  <a:lnTo>
                    <a:pt x="9417016" y="526535"/>
                  </a:lnTo>
                  <a:lnTo>
                    <a:pt x="9451174" y="519639"/>
                  </a:lnTo>
                  <a:lnTo>
                    <a:pt x="9479068" y="500832"/>
                  </a:lnTo>
                  <a:lnTo>
                    <a:pt x="9497875" y="472938"/>
                  </a:lnTo>
                  <a:lnTo>
                    <a:pt x="9504772" y="438779"/>
                  </a:lnTo>
                  <a:lnTo>
                    <a:pt x="9504772" y="87755"/>
                  </a:lnTo>
                  <a:lnTo>
                    <a:pt x="9497875" y="53597"/>
                  </a:lnTo>
                  <a:lnTo>
                    <a:pt x="9479068" y="25703"/>
                  </a:lnTo>
                  <a:lnTo>
                    <a:pt x="9451174" y="6896"/>
                  </a:lnTo>
                  <a:lnTo>
                    <a:pt x="9417016" y="0"/>
                  </a:lnTo>
                  <a:close/>
                </a:path>
              </a:pathLst>
            </a:custGeom>
            <a:solidFill>
              <a:srgbClr val="5B9BD4"/>
            </a:solidFill>
          </p:spPr>
          <p:txBody>
            <a:bodyPr wrap="square" lIns="0" tIns="0" rIns="0" bIns="0" rtlCol="0"/>
            <a:lstStyle/>
            <a:p/>
          </p:txBody>
        </p:sp>
        <p:sp>
          <p:nvSpPr>
            <p:cNvPr id="33" name="object 33"/>
            <p:cNvSpPr/>
            <p:nvPr/>
          </p:nvSpPr>
          <p:spPr>
            <a:xfrm>
              <a:off x="485051" y="9798355"/>
              <a:ext cx="9505315" cy="527050"/>
            </a:xfrm>
            <a:custGeom>
              <a:avLst/>
              <a:gdLst/>
              <a:ahLst/>
              <a:cxnLst/>
              <a:rect l="l" t="t" r="r" b="b"/>
              <a:pathLst>
                <a:path w="9505315" h="527050">
                  <a:moveTo>
                    <a:pt x="0" y="87755"/>
                  </a:moveTo>
                  <a:lnTo>
                    <a:pt x="6896" y="53597"/>
                  </a:lnTo>
                  <a:lnTo>
                    <a:pt x="25704" y="25703"/>
                  </a:lnTo>
                  <a:lnTo>
                    <a:pt x="53600" y="6896"/>
                  </a:lnTo>
                  <a:lnTo>
                    <a:pt x="87762" y="0"/>
                  </a:lnTo>
                  <a:lnTo>
                    <a:pt x="9417016" y="0"/>
                  </a:lnTo>
                  <a:lnTo>
                    <a:pt x="9451174" y="6896"/>
                  </a:lnTo>
                  <a:lnTo>
                    <a:pt x="9479068" y="25703"/>
                  </a:lnTo>
                  <a:lnTo>
                    <a:pt x="9497875" y="53597"/>
                  </a:lnTo>
                  <a:lnTo>
                    <a:pt x="9504772" y="87755"/>
                  </a:lnTo>
                  <a:lnTo>
                    <a:pt x="9504772" y="438779"/>
                  </a:lnTo>
                  <a:lnTo>
                    <a:pt x="9497875" y="472938"/>
                  </a:lnTo>
                  <a:lnTo>
                    <a:pt x="9479068" y="500832"/>
                  </a:lnTo>
                  <a:lnTo>
                    <a:pt x="9451174" y="519639"/>
                  </a:lnTo>
                  <a:lnTo>
                    <a:pt x="9417016" y="526535"/>
                  </a:lnTo>
                  <a:lnTo>
                    <a:pt x="87762" y="526535"/>
                  </a:lnTo>
                  <a:lnTo>
                    <a:pt x="53600" y="519639"/>
                  </a:lnTo>
                  <a:lnTo>
                    <a:pt x="25704" y="500832"/>
                  </a:lnTo>
                  <a:lnTo>
                    <a:pt x="6896" y="472938"/>
                  </a:lnTo>
                  <a:lnTo>
                    <a:pt x="0" y="438779"/>
                  </a:lnTo>
                  <a:lnTo>
                    <a:pt x="0" y="87755"/>
                  </a:lnTo>
                  <a:close/>
                </a:path>
              </a:pathLst>
            </a:custGeom>
            <a:ln w="6382">
              <a:solidFill>
                <a:srgbClr val="41709C"/>
              </a:solidFill>
            </a:ln>
          </p:spPr>
          <p:txBody>
            <a:bodyPr wrap="square" lIns="0" tIns="0" rIns="0" bIns="0" rtlCol="0"/>
            <a:lstStyle/>
            <a:p/>
          </p:txBody>
        </p:sp>
      </p:grpSp>
      <p:grpSp>
        <p:nvGrpSpPr>
          <p:cNvPr id="50" name="object 50"/>
          <p:cNvGrpSpPr/>
          <p:nvPr/>
        </p:nvGrpSpPr>
        <p:grpSpPr>
          <a:xfrm>
            <a:off x="10453830" y="4208794"/>
            <a:ext cx="9251950" cy="9727565"/>
            <a:chOff x="10453830" y="4208794"/>
            <a:chExt cx="9251950" cy="9727565"/>
          </a:xfrm>
        </p:grpSpPr>
        <p:sp>
          <p:nvSpPr>
            <p:cNvPr id="51" name="object 51"/>
            <p:cNvSpPr/>
            <p:nvPr/>
          </p:nvSpPr>
          <p:spPr>
            <a:xfrm>
              <a:off x="10457323" y="4212286"/>
              <a:ext cx="9244965" cy="9720580"/>
            </a:xfrm>
            <a:custGeom>
              <a:avLst/>
              <a:gdLst/>
              <a:ahLst/>
              <a:cxnLst/>
              <a:rect l="l" t="t" r="r" b="b"/>
              <a:pathLst>
                <a:path w="9244965" h="9720580">
                  <a:moveTo>
                    <a:pt x="8613184" y="0"/>
                  </a:moveTo>
                  <a:lnTo>
                    <a:pt x="631510" y="0"/>
                  </a:lnTo>
                  <a:lnTo>
                    <a:pt x="584381" y="1732"/>
                  </a:lnTo>
                  <a:lnTo>
                    <a:pt x="538193" y="6847"/>
                  </a:lnTo>
                  <a:lnTo>
                    <a:pt x="493067" y="15223"/>
                  </a:lnTo>
                  <a:lnTo>
                    <a:pt x="449125" y="26738"/>
                  </a:lnTo>
                  <a:lnTo>
                    <a:pt x="406491" y="41269"/>
                  </a:lnTo>
                  <a:lnTo>
                    <a:pt x="365286" y="58695"/>
                  </a:lnTo>
                  <a:lnTo>
                    <a:pt x="325631" y="78894"/>
                  </a:lnTo>
                  <a:lnTo>
                    <a:pt x="287651" y="101742"/>
                  </a:lnTo>
                  <a:lnTo>
                    <a:pt x="251465" y="127119"/>
                  </a:lnTo>
                  <a:lnTo>
                    <a:pt x="217197" y="154902"/>
                  </a:lnTo>
                  <a:lnTo>
                    <a:pt x="184969" y="184969"/>
                  </a:lnTo>
                  <a:lnTo>
                    <a:pt x="154902" y="217197"/>
                  </a:lnTo>
                  <a:lnTo>
                    <a:pt x="127119" y="251465"/>
                  </a:lnTo>
                  <a:lnTo>
                    <a:pt x="101742" y="287651"/>
                  </a:lnTo>
                  <a:lnTo>
                    <a:pt x="78894" y="325631"/>
                  </a:lnTo>
                  <a:lnTo>
                    <a:pt x="58695" y="365286"/>
                  </a:lnTo>
                  <a:lnTo>
                    <a:pt x="41269" y="406491"/>
                  </a:lnTo>
                  <a:lnTo>
                    <a:pt x="26738" y="449125"/>
                  </a:lnTo>
                  <a:lnTo>
                    <a:pt x="15223" y="493067"/>
                  </a:lnTo>
                  <a:lnTo>
                    <a:pt x="6847" y="538193"/>
                  </a:lnTo>
                  <a:lnTo>
                    <a:pt x="1732" y="584381"/>
                  </a:lnTo>
                  <a:lnTo>
                    <a:pt x="0" y="631510"/>
                  </a:lnTo>
                  <a:lnTo>
                    <a:pt x="0" y="9088662"/>
                  </a:lnTo>
                  <a:lnTo>
                    <a:pt x="1732" y="9135791"/>
                  </a:lnTo>
                  <a:lnTo>
                    <a:pt x="6847" y="9181980"/>
                  </a:lnTo>
                  <a:lnTo>
                    <a:pt x="15223" y="9227106"/>
                  </a:lnTo>
                  <a:lnTo>
                    <a:pt x="26738" y="9271047"/>
                  </a:lnTo>
                  <a:lnTo>
                    <a:pt x="41269" y="9313681"/>
                  </a:lnTo>
                  <a:lnTo>
                    <a:pt x="58695" y="9354887"/>
                  </a:lnTo>
                  <a:lnTo>
                    <a:pt x="78894" y="9394541"/>
                  </a:lnTo>
                  <a:lnTo>
                    <a:pt x="101742" y="9432522"/>
                  </a:lnTo>
                  <a:lnTo>
                    <a:pt x="127119" y="9468707"/>
                  </a:lnTo>
                  <a:lnTo>
                    <a:pt x="154902" y="9502975"/>
                  </a:lnTo>
                  <a:lnTo>
                    <a:pt x="184969" y="9535204"/>
                  </a:lnTo>
                  <a:lnTo>
                    <a:pt x="217197" y="9565270"/>
                  </a:lnTo>
                  <a:lnTo>
                    <a:pt x="251465" y="9593053"/>
                  </a:lnTo>
                  <a:lnTo>
                    <a:pt x="287651" y="9618430"/>
                  </a:lnTo>
                  <a:lnTo>
                    <a:pt x="325631" y="9641279"/>
                  </a:lnTo>
                  <a:lnTo>
                    <a:pt x="365286" y="9661477"/>
                  </a:lnTo>
                  <a:lnTo>
                    <a:pt x="406491" y="9678903"/>
                  </a:lnTo>
                  <a:lnTo>
                    <a:pt x="449125" y="9693434"/>
                  </a:lnTo>
                  <a:lnTo>
                    <a:pt x="493067" y="9704949"/>
                  </a:lnTo>
                  <a:lnTo>
                    <a:pt x="538193" y="9713325"/>
                  </a:lnTo>
                  <a:lnTo>
                    <a:pt x="584381" y="9718441"/>
                  </a:lnTo>
                  <a:lnTo>
                    <a:pt x="631510" y="9720173"/>
                  </a:lnTo>
                  <a:lnTo>
                    <a:pt x="8613184" y="9720173"/>
                  </a:lnTo>
                  <a:lnTo>
                    <a:pt x="8660313" y="9718441"/>
                  </a:lnTo>
                  <a:lnTo>
                    <a:pt x="8706502" y="9713325"/>
                  </a:lnTo>
                  <a:lnTo>
                    <a:pt x="8751628" y="9704949"/>
                  </a:lnTo>
                  <a:lnTo>
                    <a:pt x="8795569" y="9693434"/>
                  </a:lnTo>
                  <a:lnTo>
                    <a:pt x="8838203" y="9678903"/>
                  </a:lnTo>
                  <a:lnTo>
                    <a:pt x="8879409" y="9661477"/>
                  </a:lnTo>
                  <a:lnTo>
                    <a:pt x="8919063" y="9641279"/>
                  </a:lnTo>
                  <a:lnTo>
                    <a:pt x="8957044" y="9618430"/>
                  </a:lnTo>
                  <a:lnTo>
                    <a:pt x="8993229" y="9593053"/>
                  </a:lnTo>
                  <a:lnTo>
                    <a:pt x="9027497" y="9565270"/>
                  </a:lnTo>
                  <a:lnTo>
                    <a:pt x="9059726" y="9535204"/>
                  </a:lnTo>
                  <a:lnTo>
                    <a:pt x="9089793" y="9502975"/>
                  </a:lnTo>
                  <a:lnTo>
                    <a:pt x="9117575" y="9468707"/>
                  </a:lnTo>
                  <a:lnTo>
                    <a:pt x="9142952" y="9432522"/>
                  </a:lnTo>
                  <a:lnTo>
                    <a:pt x="9165801" y="9394541"/>
                  </a:lnTo>
                  <a:lnTo>
                    <a:pt x="9185999" y="9354887"/>
                  </a:lnTo>
                  <a:lnTo>
                    <a:pt x="9203425" y="9313681"/>
                  </a:lnTo>
                  <a:lnTo>
                    <a:pt x="9217957" y="9271047"/>
                  </a:lnTo>
                  <a:lnTo>
                    <a:pt x="9229471" y="9227106"/>
                  </a:lnTo>
                  <a:lnTo>
                    <a:pt x="9237847" y="9181980"/>
                  </a:lnTo>
                  <a:lnTo>
                    <a:pt x="9242963" y="9135791"/>
                  </a:lnTo>
                  <a:lnTo>
                    <a:pt x="9244695" y="9088662"/>
                  </a:lnTo>
                  <a:lnTo>
                    <a:pt x="9244695" y="631510"/>
                  </a:lnTo>
                  <a:lnTo>
                    <a:pt x="9242963" y="584381"/>
                  </a:lnTo>
                  <a:lnTo>
                    <a:pt x="9237847" y="538193"/>
                  </a:lnTo>
                  <a:lnTo>
                    <a:pt x="9229471" y="493067"/>
                  </a:lnTo>
                  <a:lnTo>
                    <a:pt x="9217957" y="449125"/>
                  </a:lnTo>
                  <a:lnTo>
                    <a:pt x="9203425" y="406491"/>
                  </a:lnTo>
                  <a:lnTo>
                    <a:pt x="9185999" y="365286"/>
                  </a:lnTo>
                  <a:lnTo>
                    <a:pt x="9165801" y="325631"/>
                  </a:lnTo>
                  <a:lnTo>
                    <a:pt x="9142952" y="287651"/>
                  </a:lnTo>
                  <a:lnTo>
                    <a:pt x="9117575" y="251465"/>
                  </a:lnTo>
                  <a:lnTo>
                    <a:pt x="9089793" y="217197"/>
                  </a:lnTo>
                  <a:lnTo>
                    <a:pt x="9059726" y="184969"/>
                  </a:lnTo>
                  <a:lnTo>
                    <a:pt x="9027497" y="154902"/>
                  </a:lnTo>
                  <a:lnTo>
                    <a:pt x="8993229" y="127119"/>
                  </a:lnTo>
                  <a:lnTo>
                    <a:pt x="8957044" y="101742"/>
                  </a:lnTo>
                  <a:lnTo>
                    <a:pt x="8919063" y="78894"/>
                  </a:lnTo>
                  <a:lnTo>
                    <a:pt x="8879409" y="58695"/>
                  </a:lnTo>
                  <a:lnTo>
                    <a:pt x="8838203" y="41269"/>
                  </a:lnTo>
                  <a:lnTo>
                    <a:pt x="8795569" y="26738"/>
                  </a:lnTo>
                  <a:lnTo>
                    <a:pt x="8751628" y="15223"/>
                  </a:lnTo>
                  <a:lnTo>
                    <a:pt x="8706502" y="6847"/>
                  </a:lnTo>
                  <a:lnTo>
                    <a:pt x="8660313" y="1732"/>
                  </a:lnTo>
                  <a:lnTo>
                    <a:pt x="8613184" y="0"/>
                  </a:lnTo>
                  <a:close/>
                </a:path>
              </a:pathLst>
            </a:custGeom>
            <a:solidFill>
              <a:srgbClr val="F1F1F1"/>
            </a:solidFill>
          </p:spPr>
          <p:txBody>
            <a:bodyPr wrap="square" lIns="0" tIns="0" rIns="0" bIns="0" rtlCol="0"/>
            <a:lstStyle/>
            <a:p>
              <a:endParaRPr dirty="0"/>
            </a:p>
          </p:txBody>
        </p:sp>
        <p:sp>
          <p:nvSpPr>
            <p:cNvPr id="52" name="object 52"/>
            <p:cNvSpPr/>
            <p:nvPr/>
          </p:nvSpPr>
          <p:spPr>
            <a:xfrm>
              <a:off x="10457323" y="4212286"/>
              <a:ext cx="9244965" cy="9720580"/>
            </a:xfrm>
            <a:custGeom>
              <a:avLst/>
              <a:gdLst/>
              <a:ahLst/>
              <a:cxnLst/>
              <a:rect l="l" t="t" r="r" b="b"/>
              <a:pathLst>
                <a:path w="9244965" h="9720580">
                  <a:moveTo>
                    <a:pt x="0" y="631510"/>
                  </a:moveTo>
                  <a:lnTo>
                    <a:pt x="1732" y="584381"/>
                  </a:lnTo>
                  <a:lnTo>
                    <a:pt x="6847" y="538193"/>
                  </a:lnTo>
                  <a:lnTo>
                    <a:pt x="15223" y="493067"/>
                  </a:lnTo>
                  <a:lnTo>
                    <a:pt x="26738" y="449125"/>
                  </a:lnTo>
                  <a:lnTo>
                    <a:pt x="41269" y="406491"/>
                  </a:lnTo>
                  <a:lnTo>
                    <a:pt x="58695" y="365286"/>
                  </a:lnTo>
                  <a:lnTo>
                    <a:pt x="78894" y="325631"/>
                  </a:lnTo>
                  <a:lnTo>
                    <a:pt x="101742" y="287651"/>
                  </a:lnTo>
                  <a:lnTo>
                    <a:pt x="127119" y="251465"/>
                  </a:lnTo>
                  <a:lnTo>
                    <a:pt x="154902" y="217197"/>
                  </a:lnTo>
                  <a:lnTo>
                    <a:pt x="184969" y="184969"/>
                  </a:lnTo>
                  <a:lnTo>
                    <a:pt x="217197" y="154902"/>
                  </a:lnTo>
                  <a:lnTo>
                    <a:pt x="251465" y="127119"/>
                  </a:lnTo>
                  <a:lnTo>
                    <a:pt x="287651" y="101742"/>
                  </a:lnTo>
                  <a:lnTo>
                    <a:pt x="325631" y="78894"/>
                  </a:lnTo>
                  <a:lnTo>
                    <a:pt x="365286" y="58695"/>
                  </a:lnTo>
                  <a:lnTo>
                    <a:pt x="406491" y="41269"/>
                  </a:lnTo>
                  <a:lnTo>
                    <a:pt x="449125" y="26738"/>
                  </a:lnTo>
                  <a:lnTo>
                    <a:pt x="493067" y="15223"/>
                  </a:lnTo>
                  <a:lnTo>
                    <a:pt x="538193" y="6847"/>
                  </a:lnTo>
                  <a:lnTo>
                    <a:pt x="584381" y="1732"/>
                  </a:lnTo>
                  <a:lnTo>
                    <a:pt x="631510" y="0"/>
                  </a:lnTo>
                  <a:lnTo>
                    <a:pt x="8613184" y="0"/>
                  </a:lnTo>
                  <a:lnTo>
                    <a:pt x="8660313" y="1732"/>
                  </a:lnTo>
                  <a:lnTo>
                    <a:pt x="8706502" y="6847"/>
                  </a:lnTo>
                  <a:lnTo>
                    <a:pt x="8751628" y="15223"/>
                  </a:lnTo>
                  <a:lnTo>
                    <a:pt x="8795569" y="26738"/>
                  </a:lnTo>
                  <a:lnTo>
                    <a:pt x="8838203" y="41269"/>
                  </a:lnTo>
                  <a:lnTo>
                    <a:pt x="8879409" y="58695"/>
                  </a:lnTo>
                  <a:lnTo>
                    <a:pt x="8919063" y="78894"/>
                  </a:lnTo>
                  <a:lnTo>
                    <a:pt x="8957044" y="101742"/>
                  </a:lnTo>
                  <a:lnTo>
                    <a:pt x="8993229" y="127119"/>
                  </a:lnTo>
                  <a:lnTo>
                    <a:pt x="9027497" y="154902"/>
                  </a:lnTo>
                  <a:lnTo>
                    <a:pt x="9059726" y="184969"/>
                  </a:lnTo>
                  <a:lnTo>
                    <a:pt x="9089793" y="217197"/>
                  </a:lnTo>
                  <a:lnTo>
                    <a:pt x="9117575" y="251465"/>
                  </a:lnTo>
                  <a:lnTo>
                    <a:pt x="9142952" y="287651"/>
                  </a:lnTo>
                  <a:lnTo>
                    <a:pt x="9165801" y="325631"/>
                  </a:lnTo>
                  <a:lnTo>
                    <a:pt x="9185999" y="365286"/>
                  </a:lnTo>
                  <a:lnTo>
                    <a:pt x="9203425" y="406491"/>
                  </a:lnTo>
                  <a:lnTo>
                    <a:pt x="9217957" y="449125"/>
                  </a:lnTo>
                  <a:lnTo>
                    <a:pt x="9229471" y="493067"/>
                  </a:lnTo>
                  <a:lnTo>
                    <a:pt x="9237847" y="538193"/>
                  </a:lnTo>
                  <a:lnTo>
                    <a:pt x="9242963" y="584381"/>
                  </a:lnTo>
                  <a:lnTo>
                    <a:pt x="9244695" y="631510"/>
                  </a:lnTo>
                  <a:lnTo>
                    <a:pt x="9244695" y="9088662"/>
                  </a:lnTo>
                  <a:lnTo>
                    <a:pt x="9242963" y="9135791"/>
                  </a:lnTo>
                  <a:lnTo>
                    <a:pt x="9237847" y="9181980"/>
                  </a:lnTo>
                  <a:lnTo>
                    <a:pt x="9229471" y="9227106"/>
                  </a:lnTo>
                  <a:lnTo>
                    <a:pt x="9217957" y="9271047"/>
                  </a:lnTo>
                  <a:lnTo>
                    <a:pt x="9203425" y="9313681"/>
                  </a:lnTo>
                  <a:lnTo>
                    <a:pt x="9185999" y="9354887"/>
                  </a:lnTo>
                  <a:lnTo>
                    <a:pt x="9165801" y="9394541"/>
                  </a:lnTo>
                  <a:lnTo>
                    <a:pt x="9142952" y="9432522"/>
                  </a:lnTo>
                  <a:lnTo>
                    <a:pt x="9117575" y="9468707"/>
                  </a:lnTo>
                  <a:lnTo>
                    <a:pt x="9089793" y="9502975"/>
                  </a:lnTo>
                  <a:lnTo>
                    <a:pt x="9059726" y="9535204"/>
                  </a:lnTo>
                  <a:lnTo>
                    <a:pt x="9027497" y="9565270"/>
                  </a:lnTo>
                  <a:lnTo>
                    <a:pt x="8993229" y="9593053"/>
                  </a:lnTo>
                  <a:lnTo>
                    <a:pt x="8957044" y="9618430"/>
                  </a:lnTo>
                  <a:lnTo>
                    <a:pt x="8919063" y="9641279"/>
                  </a:lnTo>
                  <a:lnTo>
                    <a:pt x="8879409" y="9661477"/>
                  </a:lnTo>
                  <a:lnTo>
                    <a:pt x="8838203" y="9678903"/>
                  </a:lnTo>
                  <a:lnTo>
                    <a:pt x="8795569" y="9693434"/>
                  </a:lnTo>
                  <a:lnTo>
                    <a:pt x="8751628" y="9704949"/>
                  </a:lnTo>
                  <a:lnTo>
                    <a:pt x="8706502" y="9713325"/>
                  </a:lnTo>
                  <a:lnTo>
                    <a:pt x="8660313" y="9718441"/>
                  </a:lnTo>
                  <a:lnTo>
                    <a:pt x="8613184" y="9720173"/>
                  </a:lnTo>
                  <a:lnTo>
                    <a:pt x="631510" y="9720173"/>
                  </a:lnTo>
                  <a:lnTo>
                    <a:pt x="584381" y="9718441"/>
                  </a:lnTo>
                  <a:lnTo>
                    <a:pt x="538193" y="9713325"/>
                  </a:lnTo>
                  <a:lnTo>
                    <a:pt x="493067" y="9704949"/>
                  </a:lnTo>
                  <a:lnTo>
                    <a:pt x="449125" y="9693434"/>
                  </a:lnTo>
                  <a:lnTo>
                    <a:pt x="406491" y="9678903"/>
                  </a:lnTo>
                  <a:lnTo>
                    <a:pt x="365286" y="9661477"/>
                  </a:lnTo>
                  <a:lnTo>
                    <a:pt x="325631" y="9641279"/>
                  </a:lnTo>
                  <a:lnTo>
                    <a:pt x="287651" y="9618430"/>
                  </a:lnTo>
                  <a:lnTo>
                    <a:pt x="251465" y="9593053"/>
                  </a:lnTo>
                  <a:lnTo>
                    <a:pt x="217197" y="9565270"/>
                  </a:lnTo>
                  <a:lnTo>
                    <a:pt x="184969" y="9535204"/>
                  </a:lnTo>
                  <a:lnTo>
                    <a:pt x="154902" y="9502975"/>
                  </a:lnTo>
                  <a:lnTo>
                    <a:pt x="127119" y="9468707"/>
                  </a:lnTo>
                  <a:lnTo>
                    <a:pt x="101742" y="9432522"/>
                  </a:lnTo>
                  <a:lnTo>
                    <a:pt x="78894" y="9394541"/>
                  </a:lnTo>
                  <a:lnTo>
                    <a:pt x="58695" y="9354887"/>
                  </a:lnTo>
                  <a:lnTo>
                    <a:pt x="41269" y="9313681"/>
                  </a:lnTo>
                  <a:lnTo>
                    <a:pt x="26738" y="9271047"/>
                  </a:lnTo>
                  <a:lnTo>
                    <a:pt x="15223" y="9227106"/>
                  </a:lnTo>
                  <a:lnTo>
                    <a:pt x="6847" y="9181980"/>
                  </a:lnTo>
                  <a:lnTo>
                    <a:pt x="1732" y="9135791"/>
                  </a:lnTo>
                  <a:lnTo>
                    <a:pt x="0" y="9088662"/>
                  </a:lnTo>
                  <a:lnTo>
                    <a:pt x="0" y="631510"/>
                  </a:lnTo>
                  <a:close/>
                </a:path>
              </a:pathLst>
            </a:custGeom>
            <a:ln w="6382">
              <a:solidFill>
                <a:srgbClr val="F1F1F1"/>
              </a:solidFill>
            </a:ln>
          </p:spPr>
          <p:txBody>
            <a:bodyPr wrap="square" lIns="0" tIns="0" rIns="0" bIns="0" rtlCol="0"/>
            <a:lstStyle/>
            <a:p/>
          </p:txBody>
        </p:sp>
        <p:sp>
          <p:nvSpPr>
            <p:cNvPr id="53" name="object 53"/>
            <p:cNvSpPr/>
            <p:nvPr/>
          </p:nvSpPr>
          <p:spPr>
            <a:xfrm>
              <a:off x="10481256" y="4223455"/>
              <a:ext cx="9189085" cy="527050"/>
            </a:xfrm>
            <a:custGeom>
              <a:avLst/>
              <a:gdLst/>
              <a:ahLst/>
              <a:cxnLst/>
              <a:rect l="l" t="t" r="r" b="b"/>
              <a:pathLst>
                <a:path w="9189085" h="527050">
                  <a:moveTo>
                    <a:pt x="9101094" y="0"/>
                  </a:moveTo>
                  <a:lnTo>
                    <a:pt x="87755" y="0"/>
                  </a:lnTo>
                  <a:lnTo>
                    <a:pt x="53597" y="6896"/>
                  </a:lnTo>
                  <a:lnTo>
                    <a:pt x="25703" y="25703"/>
                  </a:lnTo>
                  <a:lnTo>
                    <a:pt x="6896" y="53597"/>
                  </a:lnTo>
                  <a:lnTo>
                    <a:pt x="0" y="87755"/>
                  </a:lnTo>
                  <a:lnTo>
                    <a:pt x="0" y="438779"/>
                  </a:lnTo>
                  <a:lnTo>
                    <a:pt x="6896" y="472938"/>
                  </a:lnTo>
                  <a:lnTo>
                    <a:pt x="25703" y="500832"/>
                  </a:lnTo>
                  <a:lnTo>
                    <a:pt x="53597" y="519639"/>
                  </a:lnTo>
                  <a:lnTo>
                    <a:pt x="87755" y="526535"/>
                  </a:lnTo>
                  <a:lnTo>
                    <a:pt x="9101094" y="526535"/>
                  </a:lnTo>
                  <a:lnTo>
                    <a:pt x="9135252" y="519639"/>
                  </a:lnTo>
                  <a:lnTo>
                    <a:pt x="9163147" y="500832"/>
                  </a:lnTo>
                  <a:lnTo>
                    <a:pt x="9181954" y="472938"/>
                  </a:lnTo>
                  <a:lnTo>
                    <a:pt x="9188850" y="438779"/>
                  </a:lnTo>
                  <a:lnTo>
                    <a:pt x="9188850" y="87755"/>
                  </a:lnTo>
                  <a:lnTo>
                    <a:pt x="9181954" y="53597"/>
                  </a:lnTo>
                  <a:lnTo>
                    <a:pt x="9163147" y="25703"/>
                  </a:lnTo>
                  <a:lnTo>
                    <a:pt x="9135252" y="6896"/>
                  </a:lnTo>
                  <a:lnTo>
                    <a:pt x="9101094" y="0"/>
                  </a:lnTo>
                  <a:close/>
                </a:path>
              </a:pathLst>
            </a:custGeom>
            <a:solidFill>
              <a:srgbClr val="5B9BD4"/>
            </a:solidFill>
          </p:spPr>
          <p:txBody>
            <a:bodyPr wrap="square" lIns="0" tIns="0" rIns="0" bIns="0" rtlCol="0"/>
            <a:lstStyle/>
            <a:p/>
          </p:txBody>
        </p:sp>
        <p:sp>
          <p:nvSpPr>
            <p:cNvPr id="54" name="object 54"/>
            <p:cNvSpPr/>
            <p:nvPr/>
          </p:nvSpPr>
          <p:spPr>
            <a:xfrm>
              <a:off x="10481256" y="4223455"/>
              <a:ext cx="9189085" cy="527050"/>
            </a:xfrm>
            <a:custGeom>
              <a:avLst/>
              <a:gdLst/>
              <a:ahLst/>
              <a:cxnLst/>
              <a:rect l="l" t="t" r="r" b="b"/>
              <a:pathLst>
                <a:path w="9189085" h="527050">
                  <a:moveTo>
                    <a:pt x="0" y="87755"/>
                  </a:moveTo>
                  <a:lnTo>
                    <a:pt x="6896" y="53597"/>
                  </a:lnTo>
                  <a:lnTo>
                    <a:pt x="25703" y="25703"/>
                  </a:lnTo>
                  <a:lnTo>
                    <a:pt x="53597" y="6896"/>
                  </a:lnTo>
                  <a:lnTo>
                    <a:pt x="87755" y="0"/>
                  </a:lnTo>
                  <a:lnTo>
                    <a:pt x="9101094" y="0"/>
                  </a:lnTo>
                  <a:lnTo>
                    <a:pt x="9135252" y="6896"/>
                  </a:lnTo>
                  <a:lnTo>
                    <a:pt x="9163147" y="25703"/>
                  </a:lnTo>
                  <a:lnTo>
                    <a:pt x="9181954" y="53597"/>
                  </a:lnTo>
                  <a:lnTo>
                    <a:pt x="9188850" y="87755"/>
                  </a:lnTo>
                  <a:lnTo>
                    <a:pt x="9188850" y="438779"/>
                  </a:lnTo>
                  <a:lnTo>
                    <a:pt x="9181954" y="472938"/>
                  </a:lnTo>
                  <a:lnTo>
                    <a:pt x="9163147" y="500832"/>
                  </a:lnTo>
                  <a:lnTo>
                    <a:pt x="9135252" y="519639"/>
                  </a:lnTo>
                  <a:lnTo>
                    <a:pt x="9101094" y="526535"/>
                  </a:lnTo>
                  <a:lnTo>
                    <a:pt x="87755" y="526535"/>
                  </a:lnTo>
                  <a:lnTo>
                    <a:pt x="53597" y="519639"/>
                  </a:lnTo>
                  <a:lnTo>
                    <a:pt x="25703" y="500832"/>
                  </a:lnTo>
                  <a:lnTo>
                    <a:pt x="6896" y="472938"/>
                  </a:lnTo>
                  <a:lnTo>
                    <a:pt x="0" y="438779"/>
                  </a:lnTo>
                  <a:lnTo>
                    <a:pt x="0" y="87755"/>
                  </a:lnTo>
                  <a:close/>
                </a:path>
              </a:pathLst>
            </a:custGeom>
            <a:ln w="6382">
              <a:solidFill>
                <a:srgbClr val="41709C"/>
              </a:solidFill>
            </a:ln>
          </p:spPr>
          <p:txBody>
            <a:bodyPr wrap="square" lIns="0" tIns="0" rIns="0" bIns="0" rtlCol="0"/>
            <a:lstStyle/>
            <a:p/>
          </p:txBody>
        </p:sp>
      </p:grpSp>
      <p:sp>
        <p:nvSpPr>
          <p:cNvPr id="55" name="object 55"/>
          <p:cNvSpPr txBox="1"/>
          <p:nvPr/>
        </p:nvSpPr>
        <p:spPr>
          <a:xfrm>
            <a:off x="3185619" y="2600965"/>
            <a:ext cx="16254832" cy="1640834"/>
          </a:xfrm>
          <a:prstGeom prst="rect">
            <a:avLst/>
          </a:prstGeom>
        </p:spPr>
        <p:txBody>
          <a:bodyPr vert="horz" wrap="square" lIns="0" tIns="12065" rIns="0" bIns="0" rtlCol="0">
            <a:spAutoFit/>
          </a:bodyPr>
          <a:lstStyle/>
          <a:p>
            <a:pPr marL="464820" marR="5080" algn="just">
              <a:lnSpc>
                <a:spcPct val="100000"/>
              </a:lnSpc>
              <a:spcBef>
                <a:spcPts val="95"/>
              </a:spcBef>
            </a:pPr>
            <a:r>
              <a:rPr lang="en-US" sz="2100" dirty="0">
                <a:latin typeface="Calibri" panose="020F0502020204030204"/>
                <a:cs typeface="Calibri" panose="020F0502020204030204"/>
              </a:rPr>
              <a:t>In recent years, there has been an increase in interest in positioning systems. A technique for determining an object's or person's precise location might be referred to as the positioning system. For use outdoors, we primarily rely on global navigation satellite systems like the GPS (Global Positioning System), however GPS cannot be used to locate items or people inside. </a:t>
            </a:r>
            <a:r>
              <a:rPr lang="en-US" sz="2100">
                <a:latin typeface="Calibri" panose="020F0502020204030204"/>
                <a:cs typeface="Calibri" panose="020F0502020204030204"/>
              </a:rPr>
              <a:t>Our main motivation is to create a system that can precisely locate and track the device inside the buildings.</a:t>
            </a:r>
            <a:endParaRPr lang="en-US" sz="2100">
              <a:latin typeface="Calibri" panose="020F0502020204030204"/>
              <a:cs typeface="Calibri" panose="020F0502020204030204"/>
            </a:endParaRPr>
          </a:p>
          <a:p>
            <a:pPr marL="464820" marR="5080" algn="just">
              <a:lnSpc>
                <a:spcPct val="100000"/>
              </a:lnSpc>
              <a:spcBef>
                <a:spcPts val="95"/>
              </a:spcBef>
            </a:pPr>
            <a:endParaRPr sz="2100" dirty="0">
              <a:latin typeface="Calibri" panose="020F0502020204030204"/>
              <a:cs typeface="Calibri" panose="020F0502020204030204"/>
            </a:endParaRPr>
          </a:p>
        </p:txBody>
      </p:sp>
      <p:grpSp>
        <p:nvGrpSpPr>
          <p:cNvPr id="57" name="object 57"/>
          <p:cNvGrpSpPr/>
          <p:nvPr/>
        </p:nvGrpSpPr>
        <p:grpSpPr>
          <a:xfrm>
            <a:off x="410059" y="2572047"/>
            <a:ext cx="2548255" cy="1409065"/>
            <a:chOff x="410059" y="2572047"/>
            <a:chExt cx="2548255" cy="1409065"/>
          </a:xfrm>
        </p:grpSpPr>
        <p:sp>
          <p:nvSpPr>
            <p:cNvPr id="58" name="object 58"/>
            <p:cNvSpPr/>
            <p:nvPr/>
          </p:nvSpPr>
          <p:spPr>
            <a:xfrm>
              <a:off x="413250" y="2575238"/>
              <a:ext cx="2541905" cy="1402715"/>
            </a:xfrm>
            <a:custGeom>
              <a:avLst/>
              <a:gdLst/>
              <a:ahLst/>
              <a:cxnLst/>
              <a:rect l="l" t="t" r="r" b="b"/>
              <a:pathLst>
                <a:path w="2541905" h="1402714">
                  <a:moveTo>
                    <a:pt x="2423461" y="0"/>
                  </a:moveTo>
                  <a:lnTo>
                    <a:pt x="118257" y="0"/>
                  </a:lnTo>
                  <a:lnTo>
                    <a:pt x="72226" y="9289"/>
                  </a:lnTo>
                  <a:lnTo>
                    <a:pt x="34637" y="34628"/>
                  </a:lnTo>
                  <a:lnTo>
                    <a:pt x="9293" y="72221"/>
                  </a:lnTo>
                  <a:lnTo>
                    <a:pt x="0" y="118271"/>
                  </a:lnTo>
                  <a:lnTo>
                    <a:pt x="0" y="1284229"/>
                  </a:lnTo>
                  <a:lnTo>
                    <a:pt x="9293" y="1330279"/>
                  </a:lnTo>
                  <a:lnTo>
                    <a:pt x="34637" y="1367871"/>
                  </a:lnTo>
                  <a:lnTo>
                    <a:pt x="72226" y="1393210"/>
                  </a:lnTo>
                  <a:lnTo>
                    <a:pt x="118257" y="1402500"/>
                  </a:lnTo>
                  <a:lnTo>
                    <a:pt x="2423461" y="1402500"/>
                  </a:lnTo>
                  <a:lnTo>
                    <a:pt x="2469511" y="1393210"/>
                  </a:lnTo>
                  <a:lnTo>
                    <a:pt x="2507104" y="1367871"/>
                  </a:lnTo>
                  <a:lnTo>
                    <a:pt x="2532442" y="1330279"/>
                  </a:lnTo>
                  <a:lnTo>
                    <a:pt x="2541732" y="1284229"/>
                  </a:lnTo>
                  <a:lnTo>
                    <a:pt x="2541732" y="118271"/>
                  </a:lnTo>
                  <a:lnTo>
                    <a:pt x="2532442" y="72221"/>
                  </a:lnTo>
                  <a:lnTo>
                    <a:pt x="2507104" y="34628"/>
                  </a:lnTo>
                  <a:lnTo>
                    <a:pt x="2469511" y="9289"/>
                  </a:lnTo>
                  <a:lnTo>
                    <a:pt x="2423461" y="0"/>
                  </a:lnTo>
                  <a:close/>
                </a:path>
              </a:pathLst>
            </a:custGeom>
            <a:solidFill>
              <a:srgbClr val="5B9BD4"/>
            </a:solidFill>
          </p:spPr>
          <p:txBody>
            <a:bodyPr wrap="square" lIns="0" tIns="0" rIns="0" bIns="0" rtlCol="0"/>
            <a:lstStyle/>
            <a:p/>
          </p:txBody>
        </p:sp>
        <p:sp>
          <p:nvSpPr>
            <p:cNvPr id="59" name="object 59"/>
            <p:cNvSpPr/>
            <p:nvPr/>
          </p:nvSpPr>
          <p:spPr>
            <a:xfrm>
              <a:off x="413250" y="2575238"/>
              <a:ext cx="2541905" cy="1402715"/>
            </a:xfrm>
            <a:custGeom>
              <a:avLst/>
              <a:gdLst/>
              <a:ahLst/>
              <a:cxnLst/>
              <a:rect l="l" t="t" r="r" b="b"/>
              <a:pathLst>
                <a:path w="2541905" h="1402714">
                  <a:moveTo>
                    <a:pt x="0" y="118271"/>
                  </a:moveTo>
                  <a:lnTo>
                    <a:pt x="9293" y="72221"/>
                  </a:lnTo>
                  <a:lnTo>
                    <a:pt x="34637" y="34628"/>
                  </a:lnTo>
                  <a:lnTo>
                    <a:pt x="72226" y="9289"/>
                  </a:lnTo>
                  <a:lnTo>
                    <a:pt x="118257" y="0"/>
                  </a:lnTo>
                  <a:lnTo>
                    <a:pt x="2423461" y="0"/>
                  </a:lnTo>
                  <a:lnTo>
                    <a:pt x="2469511" y="9289"/>
                  </a:lnTo>
                  <a:lnTo>
                    <a:pt x="2507104" y="34628"/>
                  </a:lnTo>
                  <a:lnTo>
                    <a:pt x="2532442" y="72221"/>
                  </a:lnTo>
                  <a:lnTo>
                    <a:pt x="2541732" y="118271"/>
                  </a:lnTo>
                  <a:lnTo>
                    <a:pt x="2541732" y="1284229"/>
                  </a:lnTo>
                  <a:lnTo>
                    <a:pt x="2532442" y="1330279"/>
                  </a:lnTo>
                  <a:lnTo>
                    <a:pt x="2507104" y="1367871"/>
                  </a:lnTo>
                  <a:lnTo>
                    <a:pt x="2469511" y="1393210"/>
                  </a:lnTo>
                  <a:lnTo>
                    <a:pt x="2423461" y="1402500"/>
                  </a:lnTo>
                  <a:lnTo>
                    <a:pt x="118257" y="1402500"/>
                  </a:lnTo>
                  <a:lnTo>
                    <a:pt x="72226" y="1393210"/>
                  </a:lnTo>
                  <a:lnTo>
                    <a:pt x="34637" y="1367871"/>
                  </a:lnTo>
                  <a:lnTo>
                    <a:pt x="9293" y="1330279"/>
                  </a:lnTo>
                  <a:lnTo>
                    <a:pt x="0" y="1284229"/>
                  </a:lnTo>
                  <a:lnTo>
                    <a:pt x="0" y="118271"/>
                  </a:lnTo>
                  <a:close/>
                </a:path>
              </a:pathLst>
            </a:custGeom>
            <a:ln w="6382">
              <a:solidFill>
                <a:srgbClr val="41709C"/>
              </a:solidFill>
            </a:ln>
          </p:spPr>
          <p:txBody>
            <a:bodyPr wrap="square" lIns="0" tIns="0" rIns="0" bIns="0" rtlCol="0"/>
            <a:lstStyle/>
            <a:p/>
          </p:txBody>
        </p:sp>
      </p:grpSp>
      <p:sp>
        <p:nvSpPr>
          <p:cNvPr id="60" name="object 60"/>
          <p:cNvSpPr txBox="1"/>
          <p:nvPr/>
        </p:nvSpPr>
        <p:spPr>
          <a:xfrm>
            <a:off x="643714" y="3026023"/>
            <a:ext cx="2186940" cy="385362"/>
          </a:xfrm>
          <a:prstGeom prst="rect">
            <a:avLst/>
          </a:prstGeom>
        </p:spPr>
        <p:txBody>
          <a:bodyPr vert="horz" wrap="square" lIns="0" tIns="15875" rIns="0" bIns="0" rtlCol="0">
            <a:spAutoFit/>
          </a:bodyPr>
          <a:lstStyle/>
          <a:p>
            <a:pPr marL="12700">
              <a:lnSpc>
                <a:spcPct val="100000"/>
              </a:lnSpc>
              <a:spcBef>
                <a:spcPts val="125"/>
              </a:spcBef>
            </a:pPr>
            <a:r>
              <a:rPr lang="en-US" sz="2800" b="1" baseline="-3000" dirty="0">
                <a:solidFill>
                  <a:srgbClr val="FFFFFF"/>
                </a:solidFill>
                <a:latin typeface="Calibri" panose="020F0502020204030204"/>
                <a:cs typeface="Calibri" panose="020F0502020204030204"/>
              </a:rPr>
              <a:t>   </a:t>
            </a:r>
            <a:r>
              <a:rPr lang="en-US" sz="3600" b="1" baseline="-3000" dirty="0">
                <a:solidFill>
                  <a:srgbClr val="FFFFFF"/>
                </a:solidFill>
                <a:latin typeface="Calibri" panose="020F0502020204030204"/>
                <a:cs typeface="Calibri" panose="020F0502020204030204"/>
              </a:rPr>
              <a:t>MOTIVATION</a:t>
            </a:r>
            <a:endParaRPr sz="3600" baseline="-3000" dirty="0">
              <a:latin typeface="Calibri" panose="020F0502020204030204"/>
              <a:cs typeface="Calibri" panose="020F0502020204030204"/>
            </a:endParaRPr>
          </a:p>
        </p:txBody>
      </p:sp>
      <p:sp>
        <p:nvSpPr>
          <p:cNvPr id="61" name="object 61"/>
          <p:cNvSpPr txBox="1"/>
          <p:nvPr/>
        </p:nvSpPr>
        <p:spPr>
          <a:xfrm>
            <a:off x="11395710" y="16945610"/>
            <a:ext cx="8107680" cy="446405"/>
          </a:xfrm>
          <a:prstGeom prst="rect">
            <a:avLst/>
          </a:prstGeom>
        </p:spPr>
        <p:txBody>
          <a:bodyPr vert="horz" wrap="square" lIns="0" tIns="15875" rIns="0" bIns="0" rtlCol="0">
            <a:spAutoFit/>
          </a:bodyPr>
          <a:lstStyle/>
          <a:p>
            <a:pPr marL="12700">
              <a:lnSpc>
                <a:spcPct val="100000"/>
              </a:lnSpc>
              <a:spcBef>
                <a:spcPts val="125"/>
              </a:spcBef>
            </a:pPr>
            <a:r>
              <a:rPr sz="2800">
                <a:latin typeface="Calibri" panose="020F0502020204030204"/>
                <a:cs typeface="Calibri" panose="020F0502020204030204"/>
              </a:rPr>
              <a:t>https://github.com/</a:t>
            </a:r>
            <a:r>
              <a:rPr sz="2800">
                <a:latin typeface="Calibri" panose="020F0502020204030204"/>
                <a:cs typeface="Calibri" panose="020F0502020204030204"/>
                <a:hlinkClick r:id="rId1" tooltip="" action="ppaction://hlinkfile"/>
              </a:rPr>
              <a:t>SharmiBonam</a:t>
            </a:r>
            <a:r>
              <a:rPr sz="2800">
                <a:latin typeface="Calibri" panose="020F0502020204030204"/>
                <a:cs typeface="Calibri" panose="020F0502020204030204"/>
              </a:rPr>
              <a:t>/indoorLocalization</a:t>
            </a:r>
            <a:endParaRPr sz="2800">
              <a:latin typeface="Calibri" panose="020F0502020204030204"/>
              <a:cs typeface="Calibri" panose="020F0502020204030204"/>
            </a:endParaRPr>
          </a:p>
        </p:txBody>
      </p:sp>
      <p:pic>
        <p:nvPicPr>
          <p:cNvPr id="62" name="object 62"/>
          <p:cNvPicPr/>
          <p:nvPr/>
        </p:nvPicPr>
        <p:blipFill>
          <a:blip r:embed="rId2" cstate="print"/>
          <a:stretch>
            <a:fillRect/>
          </a:stretch>
        </p:blipFill>
        <p:spPr>
          <a:xfrm>
            <a:off x="10539810" y="16894489"/>
            <a:ext cx="811511" cy="691358"/>
          </a:xfrm>
          <a:prstGeom prst="rect">
            <a:avLst/>
          </a:prstGeom>
        </p:spPr>
      </p:pic>
      <p:grpSp>
        <p:nvGrpSpPr>
          <p:cNvPr id="65" name="object 65"/>
          <p:cNvGrpSpPr/>
          <p:nvPr/>
        </p:nvGrpSpPr>
        <p:grpSpPr>
          <a:xfrm>
            <a:off x="10578586" y="14107971"/>
            <a:ext cx="9101455" cy="2095500"/>
            <a:chOff x="10578586" y="14107971"/>
            <a:chExt cx="9101455" cy="2095500"/>
          </a:xfrm>
        </p:grpSpPr>
        <p:sp>
          <p:nvSpPr>
            <p:cNvPr id="66" name="object 66"/>
            <p:cNvSpPr/>
            <p:nvPr/>
          </p:nvSpPr>
          <p:spPr>
            <a:xfrm>
              <a:off x="10581777" y="14111162"/>
              <a:ext cx="9095105" cy="2089150"/>
            </a:xfrm>
            <a:custGeom>
              <a:avLst/>
              <a:gdLst/>
              <a:ahLst/>
              <a:cxnLst/>
              <a:rect l="l" t="t" r="r" b="b"/>
              <a:pathLst>
                <a:path w="9095105" h="2089150">
                  <a:moveTo>
                    <a:pt x="8952042" y="0"/>
                  </a:moveTo>
                  <a:lnTo>
                    <a:pt x="142669" y="0"/>
                  </a:lnTo>
                  <a:lnTo>
                    <a:pt x="97580" y="7274"/>
                  </a:lnTo>
                  <a:lnTo>
                    <a:pt x="58416" y="27530"/>
                  </a:lnTo>
                  <a:lnTo>
                    <a:pt x="27530" y="58416"/>
                  </a:lnTo>
                  <a:lnTo>
                    <a:pt x="7274" y="97580"/>
                  </a:lnTo>
                  <a:lnTo>
                    <a:pt x="0" y="142669"/>
                  </a:lnTo>
                  <a:lnTo>
                    <a:pt x="0" y="1945922"/>
                  </a:lnTo>
                  <a:lnTo>
                    <a:pt x="7274" y="1991012"/>
                  </a:lnTo>
                  <a:lnTo>
                    <a:pt x="27530" y="2030175"/>
                  </a:lnTo>
                  <a:lnTo>
                    <a:pt x="58416" y="2061061"/>
                  </a:lnTo>
                  <a:lnTo>
                    <a:pt x="97580" y="2081318"/>
                  </a:lnTo>
                  <a:lnTo>
                    <a:pt x="142669" y="2088592"/>
                  </a:lnTo>
                  <a:lnTo>
                    <a:pt x="8952042" y="2088592"/>
                  </a:lnTo>
                  <a:lnTo>
                    <a:pt x="8997132" y="2081318"/>
                  </a:lnTo>
                  <a:lnTo>
                    <a:pt x="9036295" y="2061061"/>
                  </a:lnTo>
                  <a:lnTo>
                    <a:pt x="9067181" y="2030175"/>
                  </a:lnTo>
                  <a:lnTo>
                    <a:pt x="9087437" y="1991012"/>
                  </a:lnTo>
                  <a:lnTo>
                    <a:pt x="9094712" y="1945922"/>
                  </a:lnTo>
                  <a:lnTo>
                    <a:pt x="9094712" y="142669"/>
                  </a:lnTo>
                  <a:lnTo>
                    <a:pt x="9087437" y="97580"/>
                  </a:lnTo>
                  <a:lnTo>
                    <a:pt x="9067181" y="58416"/>
                  </a:lnTo>
                  <a:lnTo>
                    <a:pt x="9036295" y="27530"/>
                  </a:lnTo>
                  <a:lnTo>
                    <a:pt x="8997132" y="7274"/>
                  </a:lnTo>
                  <a:lnTo>
                    <a:pt x="8952042" y="0"/>
                  </a:lnTo>
                  <a:close/>
                </a:path>
              </a:pathLst>
            </a:custGeom>
            <a:solidFill>
              <a:srgbClr val="F1F1F1"/>
            </a:solidFill>
          </p:spPr>
          <p:txBody>
            <a:bodyPr wrap="square" lIns="0" tIns="0" rIns="0" bIns="0" rtlCol="0"/>
            <a:lstStyle/>
            <a:p>
              <a:endParaRPr dirty="0"/>
            </a:p>
          </p:txBody>
        </p:sp>
        <p:sp>
          <p:nvSpPr>
            <p:cNvPr id="67" name="object 67"/>
            <p:cNvSpPr/>
            <p:nvPr/>
          </p:nvSpPr>
          <p:spPr>
            <a:xfrm>
              <a:off x="10581777" y="14111162"/>
              <a:ext cx="9095105" cy="2089150"/>
            </a:xfrm>
            <a:custGeom>
              <a:avLst/>
              <a:gdLst/>
              <a:ahLst/>
              <a:cxnLst/>
              <a:rect l="l" t="t" r="r" b="b"/>
              <a:pathLst>
                <a:path w="9095105" h="2089150">
                  <a:moveTo>
                    <a:pt x="0" y="142669"/>
                  </a:moveTo>
                  <a:lnTo>
                    <a:pt x="7274" y="97580"/>
                  </a:lnTo>
                  <a:lnTo>
                    <a:pt x="27530" y="58416"/>
                  </a:lnTo>
                  <a:lnTo>
                    <a:pt x="58416" y="27530"/>
                  </a:lnTo>
                  <a:lnTo>
                    <a:pt x="97580" y="7274"/>
                  </a:lnTo>
                  <a:lnTo>
                    <a:pt x="142669" y="0"/>
                  </a:lnTo>
                  <a:lnTo>
                    <a:pt x="8952042" y="0"/>
                  </a:lnTo>
                  <a:lnTo>
                    <a:pt x="8997132" y="7274"/>
                  </a:lnTo>
                  <a:lnTo>
                    <a:pt x="9036295" y="27530"/>
                  </a:lnTo>
                  <a:lnTo>
                    <a:pt x="9067181" y="58416"/>
                  </a:lnTo>
                  <a:lnTo>
                    <a:pt x="9087437" y="97580"/>
                  </a:lnTo>
                  <a:lnTo>
                    <a:pt x="9094712" y="142669"/>
                  </a:lnTo>
                  <a:lnTo>
                    <a:pt x="9094712" y="1945922"/>
                  </a:lnTo>
                  <a:lnTo>
                    <a:pt x="9087437" y="1991012"/>
                  </a:lnTo>
                  <a:lnTo>
                    <a:pt x="9067181" y="2030175"/>
                  </a:lnTo>
                  <a:lnTo>
                    <a:pt x="9036295" y="2061061"/>
                  </a:lnTo>
                  <a:lnTo>
                    <a:pt x="8997132" y="2081318"/>
                  </a:lnTo>
                  <a:lnTo>
                    <a:pt x="8952042" y="2088592"/>
                  </a:lnTo>
                  <a:lnTo>
                    <a:pt x="142669" y="2088592"/>
                  </a:lnTo>
                  <a:lnTo>
                    <a:pt x="97580" y="2081318"/>
                  </a:lnTo>
                  <a:lnTo>
                    <a:pt x="58416" y="2061061"/>
                  </a:lnTo>
                  <a:lnTo>
                    <a:pt x="27530" y="2030175"/>
                  </a:lnTo>
                  <a:lnTo>
                    <a:pt x="7274" y="1991012"/>
                  </a:lnTo>
                  <a:lnTo>
                    <a:pt x="0" y="1945922"/>
                  </a:lnTo>
                  <a:lnTo>
                    <a:pt x="0" y="142669"/>
                  </a:lnTo>
                  <a:close/>
                </a:path>
              </a:pathLst>
            </a:custGeom>
            <a:ln w="6382">
              <a:solidFill>
                <a:srgbClr val="F1F1F1"/>
              </a:solidFill>
            </a:ln>
          </p:spPr>
          <p:txBody>
            <a:bodyPr wrap="square" lIns="0" tIns="0" rIns="0" bIns="0" rtlCol="0"/>
            <a:lstStyle/>
            <a:p/>
          </p:txBody>
        </p:sp>
        <p:sp>
          <p:nvSpPr>
            <p:cNvPr id="68" name="object 68"/>
            <p:cNvSpPr/>
            <p:nvPr/>
          </p:nvSpPr>
          <p:spPr>
            <a:xfrm>
              <a:off x="10605711" y="14122331"/>
              <a:ext cx="9040495" cy="490220"/>
            </a:xfrm>
            <a:custGeom>
              <a:avLst/>
              <a:gdLst/>
              <a:ahLst/>
              <a:cxnLst/>
              <a:rect l="l" t="t" r="r" b="b"/>
              <a:pathLst>
                <a:path w="9040494" h="490219">
                  <a:moveTo>
                    <a:pt x="8958823" y="0"/>
                  </a:moveTo>
                  <a:lnTo>
                    <a:pt x="81639" y="0"/>
                  </a:lnTo>
                  <a:lnTo>
                    <a:pt x="49867" y="6417"/>
                  </a:lnTo>
                  <a:lnTo>
                    <a:pt x="23916" y="23916"/>
                  </a:lnTo>
                  <a:lnTo>
                    <a:pt x="6417" y="49867"/>
                  </a:lnTo>
                  <a:lnTo>
                    <a:pt x="0" y="81639"/>
                  </a:lnTo>
                  <a:lnTo>
                    <a:pt x="0" y="408198"/>
                  </a:lnTo>
                  <a:lnTo>
                    <a:pt x="6417" y="439970"/>
                  </a:lnTo>
                  <a:lnTo>
                    <a:pt x="23916" y="465921"/>
                  </a:lnTo>
                  <a:lnTo>
                    <a:pt x="49867" y="483420"/>
                  </a:lnTo>
                  <a:lnTo>
                    <a:pt x="81639" y="489838"/>
                  </a:lnTo>
                  <a:lnTo>
                    <a:pt x="8958823" y="489838"/>
                  </a:lnTo>
                  <a:lnTo>
                    <a:pt x="8990595" y="483420"/>
                  </a:lnTo>
                  <a:lnTo>
                    <a:pt x="9016546" y="465921"/>
                  </a:lnTo>
                  <a:lnTo>
                    <a:pt x="9034045" y="439970"/>
                  </a:lnTo>
                  <a:lnTo>
                    <a:pt x="9040463" y="408198"/>
                  </a:lnTo>
                  <a:lnTo>
                    <a:pt x="9040463" y="81639"/>
                  </a:lnTo>
                  <a:lnTo>
                    <a:pt x="9034045" y="49867"/>
                  </a:lnTo>
                  <a:lnTo>
                    <a:pt x="9016546" y="23916"/>
                  </a:lnTo>
                  <a:lnTo>
                    <a:pt x="8990595" y="6417"/>
                  </a:lnTo>
                  <a:lnTo>
                    <a:pt x="8958823" y="0"/>
                  </a:lnTo>
                  <a:close/>
                </a:path>
              </a:pathLst>
            </a:custGeom>
            <a:solidFill>
              <a:srgbClr val="5B9BD4"/>
            </a:solidFill>
          </p:spPr>
          <p:txBody>
            <a:bodyPr wrap="square" lIns="0" tIns="0" rIns="0" bIns="0" rtlCol="0"/>
            <a:lstStyle/>
            <a:p/>
          </p:txBody>
        </p:sp>
        <p:sp>
          <p:nvSpPr>
            <p:cNvPr id="69" name="object 69"/>
            <p:cNvSpPr/>
            <p:nvPr/>
          </p:nvSpPr>
          <p:spPr>
            <a:xfrm>
              <a:off x="10605711" y="14122331"/>
              <a:ext cx="9040495" cy="490220"/>
            </a:xfrm>
            <a:custGeom>
              <a:avLst/>
              <a:gdLst/>
              <a:ahLst/>
              <a:cxnLst/>
              <a:rect l="l" t="t" r="r" b="b"/>
              <a:pathLst>
                <a:path w="9040494" h="490219">
                  <a:moveTo>
                    <a:pt x="0" y="81639"/>
                  </a:moveTo>
                  <a:lnTo>
                    <a:pt x="6417" y="49867"/>
                  </a:lnTo>
                  <a:lnTo>
                    <a:pt x="23916" y="23916"/>
                  </a:lnTo>
                  <a:lnTo>
                    <a:pt x="49867" y="6417"/>
                  </a:lnTo>
                  <a:lnTo>
                    <a:pt x="81639" y="0"/>
                  </a:lnTo>
                  <a:lnTo>
                    <a:pt x="8958823" y="0"/>
                  </a:lnTo>
                  <a:lnTo>
                    <a:pt x="8990595" y="6417"/>
                  </a:lnTo>
                  <a:lnTo>
                    <a:pt x="9016546" y="23916"/>
                  </a:lnTo>
                  <a:lnTo>
                    <a:pt x="9034045" y="49867"/>
                  </a:lnTo>
                  <a:lnTo>
                    <a:pt x="9040463" y="81639"/>
                  </a:lnTo>
                  <a:lnTo>
                    <a:pt x="9040463" y="408198"/>
                  </a:lnTo>
                  <a:lnTo>
                    <a:pt x="9034045" y="439970"/>
                  </a:lnTo>
                  <a:lnTo>
                    <a:pt x="9016546" y="465921"/>
                  </a:lnTo>
                  <a:lnTo>
                    <a:pt x="8990595" y="483420"/>
                  </a:lnTo>
                  <a:lnTo>
                    <a:pt x="8958823" y="489838"/>
                  </a:lnTo>
                  <a:lnTo>
                    <a:pt x="81639" y="489838"/>
                  </a:lnTo>
                  <a:lnTo>
                    <a:pt x="49867" y="483420"/>
                  </a:lnTo>
                  <a:lnTo>
                    <a:pt x="23916" y="465921"/>
                  </a:lnTo>
                  <a:lnTo>
                    <a:pt x="6417" y="439970"/>
                  </a:lnTo>
                  <a:lnTo>
                    <a:pt x="0" y="408198"/>
                  </a:lnTo>
                  <a:lnTo>
                    <a:pt x="0" y="81639"/>
                  </a:lnTo>
                  <a:close/>
                </a:path>
              </a:pathLst>
            </a:custGeom>
            <a:ln w="6382">
              <a:solidFill>
                <a:srgbClr val="41709C"/>
              </a:solidFill>
            </a:ln>
          </p:spPr>
          <p:txBody>
            <a:bodyPr wrap="square" lIns="0" tIns="0" rIns="0" bIns="0" rtlCol="0"/>
            <a:lstStyle/>
            <a:p/>
          </p:txBody>
        </p:sp>
      </p:grpSp>
      <p:sp>
        <p:nvSpPr>
          <p:cNvPr id="70" name="object 70"/>
          <p:cNvSpPr txBox="1"/>
          <p:nvPr/>
        </p:nvSpPr>
        <p:spPr>
          <a:xfrm>
            <a:off x="14187682" y="14130042"/>
            <a:ext cx="2002155" cy="456565"/>
          </a:xfrm>
          <a:prstGeom prst="rect">
            <a:avLst/>
          </a:prstGeom>
        </p:spPr>
        <p:txBody>
          <a:bodyPr vert="horz" wrap="square" lIns="0" tIns="15875" rIns="0" bIns="0" rtlCol="0">
            <a:spAutoFit/>
          </a:bodyPr>
          <a:lstStyle/>
          <a:p>
            <a:pPr marL="12700">
              <a:lnSpc>
                <a:spcPct val="100000"/>
              </a:lnSpc>
              <a:spcBef>
                <a:spcPts val="125"/>
              </a:spcBef>
            </a:pPr>
            <a:r>
              <a:rPr sz="2800" b="1" dirty="0">
                <a:solidFill>
                  <a:srgbClr val="FFFFFF"/>
                </a:solidFill>
                <a:latin typeface="Calibri" panose="020F0502020204030204"/>
                <a:cs typeface="Calibri" panose="020F0502020204030204"/>
              </a:rPr>
              <a:t>CONCLUSION</a:t>
            </a:r>
            <a:endParaRPr sz="2800" dirty="0">
              <a:latin typeface="Calibri" panose="020F0502020204030204"/>
              <a:cs typeface="Calibri" panose="020F0502020204030204"/>
            </a:endParaRPr>
          </a:p>
        </p:txBody>
      </p:sp>
      <p:sp>
        <p:nvSpPr>
          <p:cNvPr id="73" name="object 73"/>
          <p:cNvSpPr txBox="1"/>
          <p:nvPr/>
        </p:nvSpPr>
        <p:spPr>
          <a:xfrm>
            <a:off x="10809541" y="4986665"/>
            <a:ext cx="8587740" cy="4251805"/>
          </a:xfrm>
          <a:prstGeom prst="rect">
            <a:avLst/>
          </a:prstGeom>
        </p:spPr>
        <p:txBody>
          <a:bodyPr vert="horz" wrap="square" lIns="0" tIns="12065" rIns="0" bIns="0" rtlCol="0">
            <a:spAutoFit/>
          </a:bodyPr>
          <a:lstStyle/>
          <a:p>
            <a:pPr marL="401955" marR="5080" indent="-389890" algn="just">
              <a:spcBef>
                <a:spcPts val="95"/>
              </a:spcBef>
              <a:buFontTx/>
              <a:buAutoNum type="arabicPeriod"/>
              <a:tabLst>
                <a:tab pos="402590" algn="l"/>
              </a:tabLst>
            </a:pPr>
            <a:r>
              <a:rPr lang="en-US" sz="2100" dirty="0">
                <a:latin typeface="Calibri" panose="020F0502020204030204"/>
                <a:cs typeface="Calibri" panose="020F0502020204030204"/>
              </a:rPr>
              <a:t>The system uses various sensors such as Wi-Fi access points, ESP 32 Devices to detect a mobile within an indoor space. These sensors are strategically placed throughout the building to ensure comprehensive coverage.</a:t>
            </a:r>
            <a:endParaRPr lang="en-US" sz="2100" dirty="0">
              <a:latin typeface="Calibri" panose="020F0502020204030204"/>
              <a:cs typeface="Calibri" panose="020F0502020204030204"/>
            </a:endParaRPr>
          </a:p>
          <a:p>
            <a:pPr marL="401955" marR="5080" indent="-389890" algn="just">
              <a:spcBef>
                <a:spcPts val="95"/>
              </a:spcBef>
              <a:buFontTx/>
              <a:buAutoNum type="arabicPeriod"/>
              <a:tabLst>
                <a:tab pos="402590" algn="l"/>
              </a:tabLst>
            </a:pPr>
            <a:r>
              <a:rPr lang="en-US" sz="2100" dirty="0">
                <a:latin typeface="Calibri" panose="020F0502020204030204"/>
                <a:cs typeface="Calibri" panose="020F0502020204030204"/>
              </a:rPr>
              <a:t>The sensor data is transmitted to a cloud-based server, which processes the data and determines the mobile location using EC2 instance</a:t>
            </a:r>
            <a:endParaRPr lang="en-US" sz="2100" dirty="0">
              <a:latin typeface="Calibri" panose="020F0502020204030204"/>
              <a:cs typeface="Calibri" panose="020F0502020204030204"/>
            </a:endParaRPr>
          </a:p>
          <a:p>
            <a:pPr marL="401955" marR="5080" indent="-389890" algn="just">
              <a:spcBef>
                <a:spcPts val="95"/>
              </a:spcBef>
              <a:buFontTx/>
              <a:buAutoNum type="arabicPeriod"/>
              <a:tabLst>
                <a:tab pos="402590" algn="l"/>
              </a:tabLst>
            </a:pPr>
            <a:r>
              <a:rPr lang="en-US" sz="2100" dirty="0">
                <a:latin typeface="Calibri" panose="020F0502020204030204"/>
                <a:cs typeface="Calibri" panose="020F0502020204030204"/>
              </a:rPr>
              <a:t>The system is integrated with Amazon's Alexa voice assistant, which enables users to ask for directions or information about their current location using natural language commands.</a:t>
            </a:r>
            <a:endParaRPr lang="en-US" sz="2100" dirty="0">
              <a:latin typeface="Calibri" panose="020F0502020204030204"/>
              <a:cs typeface="Calibri" panose="020F0502020204030204"/>
            </a:endParaRPr>
          </a:p>
          <a:p>
            <a:pPr marL="401955" marR="5080" indent="-389890" algn="just">
              <a:spcBef>
                <a:spcPts val="95"/>
              </a:spcBef>
              <a:buFontTx/>
              <a:buAutoNum type="arabicPeriod"/>
              <a:tabLst>
                <a:tab pos="402590" algn="l"/>
              </a:tabLst>
            </a:pPr>
            <a:r>
              <a:rPr lang="en-US" sz="2100" dirty="0">
                <a:latin typeface="Calibri" panose="020F0502020204030204"/>
                <a:cs typeface="Calibri" panose="020F0502020204030204"/>
              </a:rPr>
              <a:t>The integration with Alexa's voice assistant adds an additional layer of functionality and ease of use, making the project an innovative and practical IoT solution for indoor localization</a:t>
            </a:r>
            <a:br>
              <a:rPr lang="en-US" sz="2100" dirty="0">
                <a:latin typeface="Calibri" panose="020F0502020204030204"/>
                <a:cs typeface="Calibri" panose="020F0502020204030204"/>
              </a:rPr>
            </a:br>
            <a:endParaRPr lang="en-US" sz="2100" dirty="0">
              <a:latin typeface="Calibri" panose="020F0502020204030204"/>
              <a:cs typeface="Calibri" panose="020F0502020204030204"/>
            </a:endParaRPr>
          </a:p>
          <a:p>
            <a:pPr marL="12065" marR="5080" algn="just">
              <a:lnSpc>
                <a:spcPct val="100000"/>
              </a:lnSpc>
              <a:spcBef>
                <a:spcPts val="95"/>
              </a:spcBef>
              <a:tabLst>
                <a:tab pos="402590" algn="l"/>
              </a:tabLst>
            </a:pPr>
            <a:r>
              <a:rPr lang="en-US" sz="2100" dirty="0">
                <a:solidFill>
                  <a:srgbClr val="843B0C"/>
                </a:solidFill>
                <a:latin typeface="Calibri" panose="020F0502020204030204"/>
                <a:cs typeface="Calibri" panose="020F0502020204030204"/>
              </a:rPr>
              <a:t>..</a:t>
            </a:r>
            <a:endParaRPr sz="2100" dirty="0">
              <a:latin typeface="Calibri" panose="020F0502020204030204"/>
              <a:cs typeface="Calibri" panose="020F0502020204030204"/>
            </a:endParaRPr>
          </a:p>
        </p:txBody>
      </p:sp>
      <p:sp>
        <p:nvSpPr>
          <p:cNvPr id="81" name="object 27"/>
          <p:cNvSpPr txBox="1"/>
          <p:nvPr/>
        </p:nvSpPr>
        <p:spPr>
          <a:xfrm>
            <a:off x="923626" y="4285720"/>
            <a:ext cx="8843645" cy="446917"/>
          </a:xfrm>
          <a:prstGeom prst="rect">
            <a:avLst/>
          </a:prstGeom>
        </p:spPr>
        <p:txBody>
          <a:bodyPr vert="horz" wrap="square" lIns="0" tIns="15875" rIns="0" bIns="0" rtlCol="0">
            <a:spAutoFit/>
          </a:bodyPr>
          <a:lstStyle/>
          <a:p>
            <a:pPr algn="ctr">
              <a:lnSpc>
                <a:spcPct val="100000"/>
              </a:lnSpc>
              <a:spcBef>
                <a:spcPts val="125"/>
              </a:spcBef>
            </a:pPr>
            <a:r>
              <a:rPr lang="en-IN" sz="2800" b="1" dirty="0">
                <a:solidFill>
                  <a:srgbClr val="FFFFFF"/>
                </a:solidFill>
                <a:latin typeface="Calibri" panose="020F0502020204030204"/>
                <a:cs typeface="Calibri" panose="020F0502020204030204"/>
              </a:rPr>
              <a:t>CURRENT PROBLEM</a:t>
            </a:r>
            <a:endParaRPr sz="2800" dirty="0">
              <a:latin typeface="Calibri" panose="020F0502020204030204"/>
              <a:cs typeface="Calibri" panose="020F0502020204030204"/>
            </a:endParaRPr>
          </a:p>
        </p:txBody>
      </p:sp>
      <p:sp>
        <p:nvSpPr>
          <p:cNvPr id="82" name="object 27"/>
          <p:cNvSpPr txBox="1"/>
          <p:nvPr/>
        </p:nvSpPr>
        <p:spPr>
          <a:xfrm>
            <a:off x="10574145" y="4240872"/>
            <a:ext cx="8843645" cy="446917"/>
          </a:xfrm>
          <a:prstGeom prst="rect">
            <a:avLst/>
          </a:prstGeom>
        </p:spPr>
        <p:txBody>
          <a:bodyPr vert="horz" wrap="square" lIns="0" tIns="15875" rIns="0" bIns="0" rtlCol="0">
            <a:spAutoFit/>
          </a:bodyPr>
          <a:lstStyle/>
          <a:p>
            <a:pPr algn="ctr">
              <a:lnSpc>
                <a:spcPct val="100000"/>
              </a:lnSpc>
              <a:spcBef>
                <a:spcPts val="125"/>
              </a:spcBef>
            </a:pPr>
            <a:r>
              <a:rPr lang="en-IN" sz="2800" b="1" dirty="0">
                <a:solidFill>
                  <a:srgbClr val="FFFFFF"/>
                </a:solidFill>
                <a:latin typeface="Calibri" panose="020F0502020204030204"/>
                <a:cs typeface="Calibri" panose="020F0502020204030204"/>
              </a:rPr>
              <a:t>IMPLEMENTATION</a:t>
            </a:r>
            <a:endParaRPr sz="2800" dirty="0">
              <a:latin typeface="Calibri" panose="020F0502020204030204"/>
              <a:cs typeface="Calibri" panose="020F0502020204030204"/>
            </a:endParaRPr>
          </a:p>
        </p:txBody>
      </p:sp>
      <p:sp>
        <p:nvSpPr>
          <p:cNvPr id="83" name="object 27"/>
          <p:cNvSpPr txBox="1"/>
          <p:nvPr/>
        </p:nvSpPr>
        <p:spPr>
          <a:xfrm>
            <a:off x="923626" y="6844866"/>
            <a:ext cx="8843645" cy="446917"/>
          </a:xfrm>
          <a:prstGeom prst="rect">
            <a:avLst/>
          </a:prstGeom>
        </p:spPr>
        <p:txBody>
          <a:bodyPr vert="horz" wrap="square" lIns="0" tIns="15875" rIns="0" bIns="0" rtlCol="0">
            <a:spAutoFit/>
          </a:bodyPr>
          <a:lstStyle/>
          <a:p>
            <a:pPr algn="ctr">
              <a:lnSpc>
                <a:spcPct val="100000"/>
              </a:lnSpc>
              <a:spcBef>
                <a:spcPts val="125"/>
              </a:spcBef>
            </a:pPr>
            <a:r>
              <a:rPr lang="en-IN" sz="2800" b="1" dirty="0">
                <a:solidFill>
                  <a:srgbClr val="FFFFFF"/>
                </a:solidFill>
                <a:latin typeface="Calibri" panose="020F0502020204030204"/>
                <a:cs typeface="Calibri" panose="020F0502020204030204"/>
              </a:rPr>
              <a:t>OUR SOLUTION</a:t>
            </a:r>
            <a:endParaRPr lang="en-IN" sz="2800" dirty="0">
              <a:latin typeface="Calibri" panose="020F0502020204030204"/>
              <a:cs typeface="Calibri" panose="020F0502020204030204"/>
            </a:endParaRPr>
          </a:p>
        </p:txBody>
      </p:sp>
      <p:sp>
        <p:nvSpPr>
          <p:cNvPr id="84" name="object 27"/>
          <p:cNvSpPr txBox="1"/>
          <p:nvPr/>
        </p:nvSpPr>
        <p:spPr>
          <a:xfrm>
            <a:off x="923626" y="7511937"/>
            <a:ext cx="8843645" cy="1849865"/>
          </a:xfrm>
          <a:prstGeom prst="rect">
            <a:avLst/>
          </a:prstGeom>
        </p:spPr>
        <p:txBody>
          <a:bodyPr vert="horz" wrap="square" lIns="0" tIns="15875" rIns="0" bIns="0" rtlCol="0">
            <a:spAutoFit/>
          </a:bodyPr>
          <a:lstStyle/>
          <a:p>
            <a:pPr marL="312420" marR="5080" indent="-300355">
              <a:lnSpc>
                <a:spcPct val="100000"/>
              </a:lnSpc>
              <a:spcBef>
                <a:spcPts val="1735"/>
              </a:spcBef>
              <a:buFont typeface="Wingdings" panose="05000000000000000000"/>
              <a:buChar char=""/>
              <a:tabLst>
                <a:tab pos="313055" algn="l"/>
              </a:tabLst>
            </a:pPr>
            <a:r>
              <a:rPr lang="en-US" sz="2100" b="0" i="0" dirty="0">
                <a:solidFill>
                  <a:srgbClr val="374151"/>
                </a:solidFill>
                <a:effectLst/>
              </a:rPr>
              <a:t>Here we develop an Alexa skill that incorporates the localization algorithm. This skill can receive the RSSI measurements from the device, perform the position estimation, and provide the user with the estimated location or perform location-based actions.</a:t>
            </a:r>
            <a:endParaRPr lang="en-US" sz="2100" b="0" i="0" dirty="0">
              <a:solidFill>
                <a:srgbClr val="374151"/>
              </a:solidFill>
              <a:effectLst/>
            </a:endParaRPr>
          </a:p>
          <a:p>
            <a:pPr marL="312420" marR="5080" indent="-300355">
              <a:lnSpc>
                <a:spcPct val="100000"/>
              </a:lnSpc>
              <a:spcBef>
                <a:spcPts val="1735"/>
              </a:spcBef>
              <a:buFont typeface="Wingdings" panose="05000000000000000000"/>
              <a:buChar char=""/>
              <a:tabLst>
                <a:tab pos="313055" algn="l"/>
              </a:tabLst>
            </a:pPr>
            <a:r>
              <a:rPr lang="en-US" sz="2100" dirty="0">
                <a:cs typeface="Calibri" panose="020F0502020204030204"/>
              </a:rPr>
              <a:t>It is inexpensive and doesn't call for any additional hardware.</a:t>
            </a:r>
            <a:endParaRPr sz="2100" dirty="0">
              <a:cs typeface="Calibri" panose="020F0502020204030204"/>
            </a:endParaRPr>
          </a:p>
        </p:txBody>
      </p:sp>
      <p:sp>
        <p:nvSpPr>
          <p:cNvPr id="85" name="object 27"/>
          <p:cNvSpPr txBox="1"/>
          <p:nvPr/>
        </p:nvSpPr>
        <p:spPr>
          <a:xfrm>
            <a:off x="923626" y="9857142"/>
            <a:ext cx="8843645" cy="446917"/>
          </a:xfrm>
          <a:prstGeom prst="rect">
            <a:avLst/>
          </a:prstGeom>
        </p:spPr>
        <p:txBody>
          <a:bodyPr vert="horz" wrap="square" lIns="0" tIns="15875" rIns="0" bIns="0" rtlCol="0">
            <a:spAutoFit/>
          </a:bodyPr>
          <a:lstStyle/>
          <a:p>
            <a:pPr marL="935355" algn="ctr">
              <a:lnSpc>
                <a:spcPct val="100000"/>
              </a:lnSpc>
            </a:pPr>
            <a:r>
              <a:rPr lang="en-IN" sz="2800" b="1" dirty="0">
                <a:solidFill>
                  <a:srgbClr val="FFFFFF"/>
                </a:solidFill>
                <a:latin typeface="Calibri" panose="020F0502020204030204"/>
                <a:cs typeface="Calibri" panose="020F0502020204030204"/>
              </a:rPr>
              <a:t>RSSI (RECEIVED SIGNAL STRENGTH INDICATOR)</a:t>
            </a:r>
            <a:endParaRPr lang="en-IN" sz="2800" dirty="0">
              <a:latin typeface="Calibri" panose="020F0502020204030204"/>
              <a:cs typeface="Calibri" panose="020F0502020204030204"/>
            </a:endParaRPr>
          </a:p>
        </p:txBody>
      </p:sp>
      <p:sp>
        <p:nvSpPr>
          <p:cNvPr id="86" name="object 27"/>
          <p:cNvSpPr txBox="1"/>
          <p:nvPr/>
        </p:nvSpPr>
        <p:spPr>
          <a:xfrm>
            <a:off x="807907" y="10562935"/>
            <a:ext cx="8843645" cy="2609048"/>
          </a:xfrm>
          <a:prstGeom prst="rect">
            <a:avLst/>
          </a:prstGeom>
        </p:spPr>
        <p:txBody>
          <a:bodyPr vert="horz" wrap="square" lIns="0" tIns="15875" rIns="0" bIns="0" rtlCol="0">
            <a:spAutoFit/>
          </a:bodyPr>
          <a:lstStyle/>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In terms of dBm, RSSI represents the power level that was received by the sensor.</a:t>
            </a:r>
            <a:endParaRPr lang="en-US" sz="2100" dirty="0">
              <a:latin typeface="Calibri" panose="020F0502020204030204"/>
              <a:cs typeface="Calibri" panose="020F0502020204030204"/>
            </a:endParaRPr>
          </a:p>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Using the following formulas, the distance (measured in meters) is calculated from the received power: where d0=8.838 meters and prd0=-56.98 decibels</a:t>
            </a:r>
            <a:endParaRPr lang="en-US" sz="2100" dirty="0">
              <a:solidFill>
                <a:srgbClr val="843B0C"/>
              </a:solidFill>
              <a:latin typeface="Calibri" panose="020F0502020204030204"/>
              <a:cs typeface="Calibri" panose="020F0502020204030204"/>
            </a:endParaRPr>
          </a:p>
          <a:p>
            <a:pPr marL="312420" marR="5080" indent="-300355">
              <a:lnSpc>
                <a:spcPct val="100000"/>
              </a:lnSpc>
              <a:spcBef>
                <a:spcPts val="1735"/>
              </a:spcBef>
              <a:buFont typeface="Wingdings" panose="05000000000000000000"/>
              <a:buChar char=""/>
              <a:tabLst>
                <a:tab pos="313055" algn="l"/>
              </a:tabLst>
            </a:pPr>
            <a:endParaRPr lang="en-US" sz="2100" dirty="0">
              <a:latin typeface="Calibri" panose="020F0502020204030204"/>
              <a:cs typeface="Calibri" panose="020F0502020204030204"/>
            </a:endParaRPr>
          </a:p>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Transmitter </a:t>
            </a:r>
            <a:r>
              <a:rPr lang="en-US" sz="2100" dirty="0">
                <a:latin typeface="Calibri" panose="020F0502020204030204"/>
                <a:cs typeface="Calibri" panose="020F0502020204030204"/>
                <a:sym typeface="Wingdings" panose="05000000000000000000" pitchFamily="2" charset="2"/>
              </a:rPr>
              <a:t> RSSI - </a:t>
            </a:r>
            <a:r>
              <a:rPr lang="en-US" sz="2100" dirty="0" err="1">
                <a:latin typeface="Calibri" panose="020F0502020204030204"/>
                <a:cs typeface="Calibri" panose="020F0502020204030204"/>
                <a:sym typeface="Wingdings" panose="05000000000000000000" pitchFamily="2" charset="2"/>
              </a:rPr>
              <a:t>Reciverier</a:t>
            </a:r>
            <a:endParaRPr sz="2100" dirty="0">
              <a:latin typeface="Calibri" panose="020F0502020204030204"/>
              <a:cs typeface="Calibri" panose="020F0502020204030204"/>
            </a:endParaRPr>
          </a:p>
        </p:txBody>
      </p:sp>
      <p:sp>
        <p:nvSpPr>
          <p:cNvPr id="87" name="object 27"/>
          <p:cNvSpPr txBox="1"/>
          <p:nvPr/>
        </p:nvSpPr>
        <p:spPr>
          <a:xfrm>
            <a:off x="923626" y="13658663"/>
            <a:ext cx="8843645" cy="446917"/>
          </a:xfrm>
          <a:prstGeom prst="rect">
            <a:avLst/>
          </a:prstGeom>
        </p:spPr>
        <p:txBody>
          <a:bodyPr vert="horz" wrap="square" lIns="0" tIns="15875" rIns="0" bIns="0" rtlCol="0">
            <a:spAutoFit/>
          </a:bodyPr>
          <a:lstStyle/>
          <a:p>
            <a:pPr marR="1905" algn="ctr">
              <a:lnSpc>
                <a:spcPct val="100000"/>
              </a:lnSpc>
              <a:spcBef>
                <a:spcPts val="2050"/>
              </a:spcBef>
            </a:pPr>
            <a:r>
              <a:rPr lang="en-IN" sz="2800" b="1" dirty="0">
                <a:solidFill>
                  <a:srgbClr val="FFFFFF"/>
                </a:solidFill>
                <a:latin typeface="Calibri" panose="020F0502020204030204"/>
                <a:cs typeface="Calibri" panose="020F0502020204030204"/>
              </a:rPr>
              <a:t>RSSI TRIANGULATION</a:t>
            </a:r>
            <a:endParaRPr lang="en-IN" sz="2800" dirty="0">
              <a:latin typeface="Calibri" panose="020F0502020204030204"/>
              <a:cs typeface="Calibri" panose="020F0502020204030204"/>
            </a:endParaRPr>
          </a:p>
        </p:txBody>
      </p:sp>
      <p:sp>
        <p:nvSpPr>
          <p:cNvPr id="88" name="object 27"/>
          <p:cNvSpPr txBox="1"/>
          <p:nvPr/>
        </p:nvSpPr>
        <p:spPr>
          <a:xfrm>
            <a:off x="923626" y="14367441"/>
            <a:ext cx="8843645" cy="3473387"/>
          </a:xfrm>
          <a:prstGeom prst="rect">
            <a:avLst/>
          </a:prstGeom>
        </p:spPr>
        <p:txBody>
          <a:bodyPr vert="horz" wrap="square" lIns="0" tIns="15875" rIns="0" bIns="0" rtlCol="0">
            <a:spAutoFit/>
          </a:bodyPr>
          <a:lstStyle/>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It is a method for calculating a position that relies on a known distance between two measuring apparatuses and the measured angles from those two points to an object. This works using the angle-side-angle triangle congruency theorem to the find the location of an object.</a:t>
            </a:r>
            <a:endParaRPr lang="en-US" sz="2100" dirty="0">
              <a:latin typeface="Calibri" panose="020F0502020204030204"/>
              <a:cs typeface="Calibri" panose="020F0502020204030204"/>
            </a:endParaRPr>
          </a:p>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However, RSSI only gives us the object's distance.</a:t>
            </a:r>
            <a:endParaRPr lang="en-US" sz="2100" dirty="0">
              <a:latin typeface="Calibri" panose="020F0502020204030204"/>
              <a:cs typeface="Calibri" panose="020F0502020204030204"/>
            </a:endParaRPr>
          </a:p>
          <a:p>
            <a:pPr marL="12065" marR="5080">
              <a:lnSpc>
                <a:spcPct val="100000"/>
              </a:lnSpc>
              <a:spcBef>
                <a:spcPts val="1735"/>
              </a:spcBef>
              <a:tabLst>
                <a:tab pos="313055" algn="l"/>
              </a:tabLst>
            </a:pPr>
            <a:r>
              <a:rPr lang="en-US" sz="2100" dirty="0">
                <a:latin typeface="Calibri" panose="020F0502020204030204"/>
                <a:cs typeface="Calibri" panose="020F0502020204030204"/>
              </a:rPr>
              <a:t>     Using distances provided by the </a:t>
            </a:r>
            <a:r>
              <a:rPr lang="en-US" sz="2100" dirty="0" err="1">
                <a:latin typeface="Calibri" panose="020F0502020204030204"/>
                <a:cs typeface="Calibri" panose="020F0502020204030204"/>
              </a:rPr>
              <a:t>recievers</a:t>
            </a:r>
            <a:r>
              <a:rPr lang="en-US" sz="2100" dirty="0">
                <a:latin typeface="Calibri" panose="020F0502020204030204"/>
                <a:cs typeface="Calibri" panose="020F0502020204030204"/>
              </a:rPr>
              <a:t>,</a:t>
            </a:r>
            <a:endParaRPr lang="en-US" sz="2100" dirty="0">
              <a:latin typeface="Calibri" panose="020F0502020204030204"/>
              <a:cs typeface="Calibri" panose="020F0502020204030204"/>
            </a:endParaRPr>
          </a:p>
          <a:p>
            <a:pPr marL="12065" marR="5080">
              <a:lnSpc>
                <a:spcPct val="100000"/>
              </a:lnSpc>
              <a:spcBef>
                <a:spcPts val="1735"/>
              </a:spcBef>
              <a:tabLst>
                <a:tab pos="313055" algn="l"/>
              </a:tabLst>
            </a:pPr>
            <a:r>
              <a:rPr lang="en-US" sz="2100" dirty="0">
                <a:latin typeface="Calibri" panose="020F0502020204030204"/>
                <a:cs typeface="Calibri" panose="020F0502020204030204"/>
              </a:rPr>
              <a:t>      we determine (X,Y) as coordinates of an object.</a:t>
            </a:r>
            <a:endParaRPr lang="en-US" sz="2100" dirty="0">
              <a:latin typeface="Calibri" panose="020F0502020204030204"/>
              <a:cs typeface="Calibri" panose="020F0502020204030204"/>
            </a:endParaRPr>
          </a:p>
          <a:p>
            <a:pPr marL="312420" marR="5080" indent="-300355">
              <a:lnSpc>
                <a:spcPct val="100000"/>
              </a:lnSpc>
              <a:spcBef>
                <a:spcPts val="1735"/>
              </a:spcBef>
              <a:buFont typeface="Wingdings" panose="05000000000000000000"/>
              <a:buChar char=""/>
              <a:tabLst>
                <a:tab pos="313055" algn="l"/>
              </a:tabLst>
            </a:pPr>
            <a:r>
              <a:rPr lang="en-US" sz="2100" dirty="0">
                <a:latin typeface="Calibri" panose="020F0502020204030204"/>
                <a:cs typeface="Calibri" panose="020F0502020204030204"/>
              </a:rPr>
              <a:t>Triangulation is then used to determine the object's precise location.</a:t>
            </a:r>
            <a:endParaRPr lang="en-US" sz="2100" dirty="0">
              <a:latin typeface="Calibri" panose="020F0502020204030204"/>
              <a:cs typeface="Calibri" panose="020F0502020204030204"/>
            </a:endParaRPr>
          </a:p>
        </p:txBody>
      </p:sp>
      <p:pic>
        <p:nvPicPr>
          <p:cNvPr id="11" name="Picture 10"/>
          <p:cNvPicPr>
            <a:picLocks noChangeAspect="1"/>
          </p:cNvPicPr>
          <p:nvPr/>
        </p:nvPicPr>
        <p:blipFill>
          <a:blip r:embed="rId3"/>
          <a:stretch>
            <a:fillRect/>
          </a:stretch>
        </p:blipFill>
        <p:spPr>
          <a:xfrm>
            <a:off x="10619414" y="8917734"/>
            <a:ext cx="8860498" cy="4410075"/>
          </a:xfrm>
          <a:prstGeom prst="rect">
            <a:avLst/>
          </a:prstGeom>
        </p:spPr>
      </p:pic>
      <p:pic>
        <p:nvPicPr>
          <p:cNvPr id="35" name="Picture 34"/>
          <p:cNvPicPr>
            <a:picLocks noChangeAspect="1"/>
          </p:cNvPicPr>
          <p:nvPr/>
        </p:nvPicPr>
        <p:blipFill>
          <a:blip r:embed="rId4"/>
          <a:stretch>
            <a:fillRect/>
          </a:stretch>
        </p:blipFill>
        <p:spPr>
          <a:xfrm>
            <a:off x="1152723" y="12150067"/>
            <a:ext cx="2485341" cy="765468"/>
          </a:xfrm>
          <a:prstGeom prst="rect">
            <a:avLst/>
          </a:prstGeom>
        </p:spPr>
      </p:pic>
      <p:pic>
        <p:nvPicPr>
          <p:cNvPr id="37" name="Picture 36"/>
          <p:cNvPicPr>
            <a:picLocks noChangeAspect="1"/>
          </p:cNvPicPr>
          <p:nvPr/>
        </p:nvPicPr>
        <p:blipFill>
          <a:blip r:embed="rId5"/>
          <a:stretch>
            <a:fillRect/>
          </a:stretch>
        </p:blipFill>
        <p:spPr>
          <a:xfrm>
            <a:off x="6686433" y="15343488"/>
            <a:ext cx="2850009" cy="2094732"/>
          </a:xfrm>
          <a:prstGeom prst="rect">
            <a:avLst/>
          </a:prstGeom>
        </p:spPr>
      </p:pic>
      <p:sp>
        <p:nvSpPr>
          <p:cNvPr id="39" name="TextBox 38"/>
          <p:cNvSpPr txBox="1"/>
          <p:nvPr/>
        </p:nvSpPr>
        <p:spPr>
          <a:xfrm>
            <a:off x="10766017" y="14845063"/>
            <a:ext cx="8904323" cy="1061829"/>
          </a:xfrm>
          <a:prstGeom prst="rect">
            <a:avLst/>
          </a:prstGeom>
          <a:noFill/>
        </p:spPr>
        <p:txBody>
          <a:bodyPr wrap="square">
            <a:spAutoFit/>
          </a:bodyPr>
          <a:lstStyle/>
          <a:p>
            <a:r>
              <a:rPr lang="en-US" sz="2100" dirty="0"/>
              <a:t>We are able to successfully depict the precise location of objects </a:t>
            </a:r>
            <a:r>
              <a:rPr lang="en-US" sz="2100" dirty="0" err="1"/>
              <a:t>indoors.The</a:t>
            </a:r>
            <a:r>
              <a:rPr lang="en-US" sz="2100" dirty="0"/>
              <a:t> device will need to be accurately positioned inside the structures in the future, which will require more extensive path loss</a:t>
            </a:r>
            <a:r>
              <a:rPr lang="en-US" dirty="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3200</Words>
  <Application>WPS Presentation</Application>
  <PresentationFormat>Custom</PresentationFormat>
  <Paragraphs>51</Paragraphs>
  <Slides>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Calibri</vt:lpstr>
      <vt:lpstr>Wingdings</vt:lpstr>
      <vt:lpstr>Microsoft YaHei</vt:lpstr>
      <vt:lpstr>Arial Unicode MS</vt:lpstr>
      <vt:lpstr>Calibri</vt:lpstr>
      <vt:lpstr>Office Theme</vt:lpstr>
      <vt:lpstr>                  Indoor Localization Using Alexa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Urgent ga title pettuuuu.. Title pettuuuuuuu…</dc:title>
  <dc:creator/>
  <cp:lastModifiedBy>sharm</cp:lastModifiedBy>
  <cp:revision>5</cp:revision>
  <dcterms:created xsi:type="dcterms:W3CDTF">2023-05-10T06:03:00Z</dcterms:created>
  <dcterms:modified xsi:type="dcterms:W3CDTF">2023-05-14T17:57:38Z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2019-12-11T19:00:00Z</vt:filetime>
  </property>
  <property fmtid="{D5CDD505-2E9C-101B-9397-08002B2CF9AE}" pid="3" name="Creator">
    <vt:lpwstr>Microsoft® PowerPoint® 2016</vt:lpwstr>
  </property>
  <property fmtid="{D5CDD505-2E9C-101B-9397-08002B2CF9AE}" pid="4" name="LastSaved">
    <vt:filetime>2023-05-09T19:00:00Z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2023-05-10T06:13:31Z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a5f0f62b-04a9-4251-bdda-01eb90b7f163</vt:lpwstr>
  </property>
  <property fmtid="{D5CDD505-2E9C-101B-9397-08002B2CF9AE}" pid="10" name="MSIP_Label_defa4170-0d19-0005-0004-bc88714345d2_ActionId">
    <vt:lpwstr>ebb320ff-3feb-4b55-a75f-e832b1760041</vt:lpwstr>
  </property>
  <property fmtid="{D5CDD505-2E9C-101B-9397-08002B2CF9AE}" pid="11" name="MSIP_Label_defa4170-0d19-0005-0004-bc88714345d2_ContentBits">
    <vt:lpwstr>0</vt:lpwstr>
  </property>
  <property fmtid="{D5CDD505-2E9C-101B-9397-08002B2CF9AE}" pid="12" name="ICV">
    <vt:lpwstr>9B905A60B4F7445FBD4C7C238B1141AF</vt:lpwstr>
  </property>
  <property fmtid="{D5CDD505-2E9C-101B-9397-08002B2CF9AE}" pid="13" name="KSOProductBuildVer">
    <vt:lpwstr>1033-11.2.0.11537</vt:lpwstr>
  </property>
</Properties>
</file>