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287026" y="3429000"/>
            <a:ext cx="8610600" cy="1938992"/>
          </a:xfrm>
          <a:prstGeom prst="rect">
            <a:avLst/>
          </a:prstGeom>
          <a:noFill/>
        </p:spPr>
        <p:txBody>
          <a:bodyPr wrap="square" rtlCol="0">
            <a:spAutoFit/>
          </a:bodyPr>
          <a:lstStyle/>
          <a:p>
            <a:r>
              <a:rPr lang="en-US" sz="2400" dirty="0"/>
              <a:t>STUDENT NAME:</a:t>
            </a:r>
            <a:r>
              <a:rPr lang="en-GB" sz="2400" dirty="0" err="1"/>
              <a:t>D.Santhalakshmi</a:t>
            </a:r>
            <a:r>
              <a:rPr lang="en-GB" sz="2400" dirty="0"/>
              <a:t> </a:t>
            </a:r>
            <a:endParaRPr lang="en-US" sz="2400" dirty="0"/>
          </a:p>
          <a:p>
            <a:r>
              <a:rPr lang="en-US" sz="2400" dirty="0"/>
              <a:t>REGISTER NO:</a:t>
            </a:r>
            <a:r>
              <a:rPr lang="en-GB" sz="2400" dirty="0"/>
              <a:t>312200883</a:t>
            </a:r>
            <a:endParaRPr lang="en-US" sz="2400" dirty="0"/>
          </a:p>
          <a:p>
            <a:r>
              <a:rPr lang="en-US" sz="2400" dirty="0"/>
              <a:t>DEPARTMENT:</a:t>
            </a:r>
            <a:r>
              <a:rPr lang="en-GB" sz="2400" dirty="0" err="1"/>
              <a:t>B.com</a:t>
            </a:r>
            <a:r>
              <a:rPr lang="en-GB" sz="2400" dirty="0"/>
              <a:t>(general)</a:t>
            </a:r>
            <a:endParaRPr lang="en-US" sz="2400" dirty="0"/>
          </a:p>
          <a:p>
            <a:r>
              <a:rPr lang="en-US" sz="2400" dirty="0"/>
              <a:t>COLLEGE</a:t>
            </a:r>
            <a:r>
              <a:rPr lang="en-GB" sz="2400" dirty="0"/>
              <a:t>: </a:t>
            </a:r>
            <a:r>
              <a:rPr lang="en-GB" sz="2400" dirty="0" err="1"/>
              <a:t>Pachaiyapaa’s</a:t>
            </a:r>
            <a:r>
              <a:rPr lang="en-GB" sz="2400" dirty="0"/>
              <a:t> college for </a:t>
            </a:r>
            <a:r>
              <a:rPr lang="en-GB" sz="2400" dirty="0" err="1"/>
              <a:t>womens</a:t>
            </a:r>
            <a:r>
              <a:rPr lang="en-GB" sz="2400" dirty="0"/>
              <a:t>, </a:t>
            </a:r>
            <a:r>
              <a:rPr lang="en-GB" sz="2400" dirty="0" err="1"/>
              <a:t>kanchipuram</a:t>
            </a:r>
            <a:r>
              <a:rPr lang="en-GB"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09A8E15-1DB7-E0F9-3D7C-9973821E53D6}"/>
              </a:ext>
            </a:extLst>
          </p:cNvPr>
          <p:cNvSpPr txBox="1"/>
          <p:nvPr/>
        </p:nvSpPr>
        <p:spPr>
          <a:xfrm>
            <a:off x="1076326" y="1305341"/>
            <a:ext cx="8073627" cy="3139321"/>
          </a:xfrm>
          <a:prstGeom prst="rect">
            <a:avLst/>
          </a:prstGeom>
          <a:noFill/>
        </p:spPr>
        <p:txBody>
          <a:bodyPr wrap="square">
            <a:spAutoFit/>
          </a:bodyPr>
          <a:lstStyle/>
          <a:p>
            <a:br>
              <a:rPr lang="en-GB" i="1" dirty="0">
                <a:effectLst/>
              </a:rPr>
            </a:br>
            <a:r>
              <a:rPr lang="en-GB" i="1" dirty="0">
                <a:effectLst/>
              </a:rPr>
              <a:t>Attendance Monitoring:</a:t>
            </a:r>
            <a:r>
              <a:rPr lang="en-GB" dirty="0"/>
              <a:t> Give the HR a view of employee’s attendance that includes the working location of employee. Using matrix individual’s daily attendance can be represented. Charts and graphs help to analyse the attendance of an employee </a:t>
            </a:r>
            <a:r>
              <a:rPr lang="en-GB" dirty="0" err="1"/>
              <a:t>easily.</a:t>
            </a:r>
            <a:r>
              <a:rPr lang="en-GB" i="1" dirty="0" err="1">
                <a:effectLst/>
              </a:rPr>
              <a:t>Skillset</a:t>
            </a:r>
            <a:r>
              <a:rPr lang="en-GB" i="1" dirty="0">
                <a:effectLst/>
              </a:rPr>
              <a:t> Monitoring:</a:t>
            </a:r>
            <a:r>
              <a:rPr lang="en-GB" dirty="0"/>
              <a:t> The HR who wants to know the count of employees based on skillset, job role, or work experience; the dashboard can present all the probable combination of above </a:t>
            </a:r>
            <a:r>
              <a:rPr lang="en-GB" dirty="0" err="1"/>
              <a:t>data.</a:t>
            </a:r>
            <a:r>
              <a:rPr lang="en-GB" i="1" dirty="0" err="1">
                <a:effectLst/>
              </a:rPr>
              <a:t>Project</a:t>
            </a:r>
            <a:r>
              <a:rPr lang="en-GB" i="1" dirty="0">
                <a:effectLst/>
              </a:rPr>
              <a:t> Monitoring:</a:t>
            </a:r>
            <a:r>
              <a:rPr lang="en-GB" dirty="0"/>
              <a:t> The project monitoring dashboard makes an HR to know the work status and available employees for the new project. The employees involved in present project, their role in project and the present task an employee is working on, being visualising the above aspects can make HR to monitor and take necessary actions, allocate resources to employee.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7AC47041-876D-52C2-5A4C-5F7BFD80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897" y="1689872"/>
            <a:ext cx="8128000" cy="4129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E6FDC9-E870-A3B7-FE47-C3025A20F8E9}"/>
              </a:ext>
            </a:extLst>
          </p:cNvPr>
          <p:cNvSpPr txBox="1"/>
          <p:nvPr/>
        </p:nvSpPr>
        <p:spPr>
          <a:xfrm>
            <a:off x="3042047" y="2828835"/>
            <a:ext cx="6107906" cy="2862322"/>
          </a:xfrm>
          <a:prstGeom prst="rect">
            <a:avLst/>
          </a:prstGeom>
          <a:noFill/>
        </p:spPr>
        <p:txBody>
          <a:bodyPr wrap="square">
            <a:spAutoFit/>
          </a:bodyPr>
          <a:lstStyle/>
          <a:p>
            <a:r>
              <a:rPr lang="en-GB" b="0" i="0" dirty="0">
                <a:effectLst/>
                <a:latin typeface="Google Sans"/>
              </a:rPr>
              <a:t>In conclusion, </a:t>
            </a:r>
            <a:r>
              <a:rPr lang="en-GB" b="0" i="0" dirty="0">
                <a:solidFill>
                  <a:srgbClr val="040C28"/>
                </a:solidFill>
                <a:effectLst/>
                <a:latin typeface="Google Sans"/>
              </a:rPr>
              <a:t>employee development and retention are essential for the success of any organization</a:t>
            </a:r>
            <a:r>
              <a:rPr lang="en-GB" b="0" i="0" dirty="0">
                <a:effectLst/>
                <a:latin typeface="Google Sans"/>
              </a:rPr>
              <a:t>. By investing in employee retention, training and development, you can create a workforce that is skilled, motivated, and loyal</a:t>
            </a:r>
            <a:r>
              <a:rPr lang="en-GB" dirty="0">
                <a:latin typeface="Google Sans"/>
              </a:rPr>
              <a:t>.</a:t>
            </a:r>
            <a:r>
              <a:rPr lang="en-GB" dirty="0"/>
              <a:t>
In conclusion, attendance management systems play a pivotal role in modernizing education and driving institutional success. With </a:t>
            </a:r>
            <a:r>
              <a:rPr lang="en-GB" dirty="0" err="1"/>
              <a:t>Proctur</a:t>
            </a:r>
            <a:r>
              <a:rPr lang="en-GB" dirty="0"/>
              <a:t> leading the way in innovation and excellence, schools and colleges can embrace the future with confidence, knowing that their attendance management needs are in capable hands.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8969" y="-149985"/>
            <a:ext cx="4278393" cy="640791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b="1" dirty="0"/>
          </a:p>
          <a:p>
            <a:endParaRPr lang="en-GB" b="1" dirty="0"/>
          </a:p>
          <a:p>
            <a:endParaRPr lang="en-GB" b="1" dirty="0"/>
          </a:p>
          <a:p>
            <a:endParaRPr lang="en-GB" b="1" dirty="0"/>
          </a:p>
          <a:p>
            <a:endParaRPr lang="en-GB" b="1" dirty="0"/>
          </a:p>
          <a:p>
            <a:endParaRPr lang="en-GB" b="1" dirty="0"/>
          </a:p>
          <a:p>
            <a:r>
              <a:rPr lang="en-GB" b="1" dirty="0"/>
              <a:t>            </a:t>
            </a:r>
          </a:p>
          <a:p>
            <a:r>
              <a:rPr lang="en-GB" b="1" dirty="0"/>
              <a:t>             Problem statement 
             Project overview 
             Who are the end users
             Our solution and it’s proposition 
              Dataset and Description 
               The wow in our solution 
               Modelling </a:t>
            </a:r>
          </a:p>
          <a:p>
            <a:r>
              <a:rPr lang="en-GB" b="1" dirty="0"/>
              <a:t>               Results</a:t>
            </a:r>
          </a:p>
          <a:p>
            <a:r>
              <a:rPr lang="en-GB" b="1" dirty="0"/>
              <a:t>               Conclusion </a:t>
            </a:r>
          </a:p>
        </p:txBody>
      </p:sp>
      <p:grpSp>
        <p:nvGrpSpPr>
          <p:cNvPr id="3" name="object 3"/>
          <p:cNvGrpSpPr/>
          <p:nvPr/>
        </p:nvGrpSpPr>
        <p:grpSpPr>
          <a:xfrm>
            <a:off x="-8151210" y="71556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3607593" y="835567"/>
            <a:ext cx="2661047"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8B63D6E4-7B8E-A30D-ED5B-9F99A0FDFF23}"/>
              </a:ext>
            </a:extLst>
          </p:cNvPr>
          <p:cNvSpPr txBox="1"/>
          <p:nvPr/>
        </p:nvSpPr>
        <p:spPr>
          <a:xfrm>
            <a:off x="1143001" y="2690336"/>
            <a:ext cx="8167687" cy="1477328"/>
          </a:xfrm>
          <a:prstGeom prst="rect">
            <a:avLst/>
          </a:prstGeom>
          <a:noFill/>
        </p:spPr>
        <p:txBody>
          <a:bodyPr wrap="square">
            <a:spAutoFit/>
          </a:bodyPr>
          <a:lstStyle/>
          <a:p>
            <a:pPr algn="l">
              <a:buFont typeface="+mj-lt"/>
              <a:buAutoNum type="arabicPeriod"/>
            </a:pPr>
            <a:r>
              <a:rPr lang="en-GB" b="0" i="0" dirty="0">
                <a:solidFill>
                  <a:srgbClr val="1F1F1F"/>
                </a:solidFill>
                <a:effectLst/>
                <a:latin typeface="Google Sans"/>
              </a:rPr>
              <a:t>Start a new Excel spreadsheet and create columns for each date of the particular month.</a:t>
            </a:r>
          </a:p>
          <a:p>
            <a:pPr algn="l">
              <a:buFont typeface="+mj-lt"/>
              <a:buAutoNum type="arabicPeriod"/>
            </a:pPr>
            <a:r>
              <a:rPr lang="en-GB" b="0" i="0" dirty="0">
                <a:solidFill>
                  <a:srgbClr val="1F1F1F"/>
                </a:solidFill>
                <a:effectLst/>
                <a:latin typeface="Google Sans"/>
              </a:rPr>
              <a:t>Create another column for employees to input their names in the left corner.</a:t>
            </a:r>
          </a:p>
          <a:p>
            <a:pPr algn="l">
              <a:buFont typeface="+mj-lt"/>
              <a:buAutoNum type="arabicPeriod"/>
            </a:pPr>
            <a:r>
              <a:rPr lang="en-GB" b="0" i="0" dirty="0">
                <a:solidFill>
                  <a:srgbClr val="1F1F1F"/>
                </a:solidFill>
                <a:effectLst/>
                <a:latin typeface="Google Sans"/>
              </a:rPr>
              <a:t>Fill the columns matching weekends and public holidays with some </a:t>
            </a:r>
            <a:r>
              <a:rPr lang="en-GB" b="0" i="0" dirty="0" err="1">
                <a:solidFill>
                  <a:srgbClr val="1F1F1F"/>
                </a:solidFill>
                <a:effectLst/>
                <a:latin typeface="Google Sans"/>
              </a:rPr>
              <a:t>color</a:t>
            </a:r>
            <a:r>
              <a:rPr lang="en-GB" b="0" i="0" dirty="0">
                <a:solidFill>
                  <a:srgbClr val="1F1F1F"/>
                </a:solidFill>
                <a:effectLst/>
                <a:latin typeface="Google Sans"/>
              </a:rPr>
              <a:t>.</a:t>
            </a:r>
          </a:p>
          <a:p>
            <a:pPr algn="l">
              <a:buFont typeface="+mj-lt"/>
              <a:buAutoNum type="arabicPeriod"/>
            </a:pPr>
            <a:r>
              <a:rPr lang="en-GB" b="0" i="0" dirty="0">
                <a:solidFill>
                  <a:srgbClr val="1F1F1F"/>
                </a:solidFill>
                <a:effectLst/>
                <a:latin typeface="Google Sans"/>
              </a:rPr>
              <a:t>Apply data validation.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53DF867-F181-C6FB-8061-C6788E211707}"/>
              </a:ext>
            </a:extLst>
          </p:cNvPr>
          <p:cNvPicPr>
            <a:picLocks noChangeAspect="1"/>
          </p:cNvPicPr>
          <p:nvPr/>
        </p:nvPicPr>
        <p:blipFill>
          <a:blip r:embed="rId4"/>
          <a:stretch>
            <a:fillRect/>
          </a:stretch>
        </p:blipFill>
        <p:spPr>
          <a:xfrm>
            <a:off x="593618" y="2285239"/>
            <a:ext cx="6102457" cy="27254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7517FB46-49E1-E486-65E9-0CB90E371EF7}"/>
              </a:ext>
            </a:extLst>
          </p:cNvPr>
          <p:cNvSpPr txBox="1"/>
          <p:nvPr/>
        </p:nvSpPr>
        <p:spPr>
          <a:xfrm>
            <a:off x="1321595" y="2178844"/>
            <a:ext cx="7483078" cy="646331"/>
          </a:xfrm>
          <a:prstGeom prst="rect">
            <a:avLst/>
          </a:prstGeom>
          <a:noFill/>
        </p:spPr>
        <p:txBody>
          <a:bodyPr wrap="square">
            <a:spAutoFit/>
          </a:bodyPr>
          <a:lstStyle/>
          <a:p>
            <a:pPr algn="l">
              <a:buFont typeface="+mj-lt"/>
              <a:buAutoNum type="arabicPeriod"/>
            </a:pPr>
            <a:r>
              <a:rPr lang="en-GB" b="0" i="0" dirty="0">
                <a:solidFill>
                  <a:srgbClr val="333333"/>
                </a:solidFill>
                <a:effectLst/>
                <a:latin typeface="-apple-system"/>
              </a:rPr>
              <a:t>Start a new Excel spreadsheet and create columns for each date of the particular month. </a:t>
            </a:r>
          </a:p>
        </p:txBody>
      </p:sp>
      <p:sp>
        <p:nvSpPr>
          <p:cNvPr id="15" name="TextBox 14">
            <a:extLst>
              <a:ext uri="{FF2B5EF4-FFF2-40B4-BE49-F238E27FC236}">
                <a16:creationId xmlns:a16="http://schemas.microsoft.com/office/drawing/2014/main" id="{7683994F-A72B-1BCA-78D9-6E916C9638F3}"/>
              </a:ext>
            </a:extLst>
          </p:cNvPr>
          <p:cNvSpPr txBox="1"/>
          <p:nvPr/>
        </p:nvSpPr>
        <p:spPr>
          <a:xfrm>
            <a:off x="1321595" y="2860136"/>
            <a:ext cx="7483078" cy="646331"/>
          </a:xfrm>
          <a:prstGeom prst="rect">
            <a:avLst/>
          </a:prstGeom>
          <a:noFill/>
        </p:spPr>
        <p:txBody>
          <a:bodyPr wrap="square">
            <a:spAutoFit/>
          </a:bodyPr>
          <a:lstStyle/>
          <a:p>
            <a:pPr algn="l">
              <a:buFont typeface="+mj-lt"/>
              <a:buAutoNum type="arabicPeriod"/>
            </a:pPr>
            <a:r>
              <a:rPr lang="en-GB" b="0" i="0" dirty="0">
                <a:solidFill>
                  <a:srgbClr val="333333"/>
                </a:solidFill>
                <a:effectLst/>
                <a:latin typeface="-apple-system"/>
              </a:rPr>
              <a:t>Create another column for employees to input their names in the left corner. </a:t>
            </a:r>
          </a:p>
        </p:txBody>
      </p:sp>
      <p:sp>
        <p:nvSpPr>
          <p:cNvPr id="17" name="TextBox 16">
            <a:extLst>
              <a:ext uri="{FF2B5EF4-FFF2-40B4-BE49-F238E27FC236}">
                <a16:creationId xmlns:a16="http://schemas.microsoft.com/office/drawing/2014/main" id="{12E75541-D674-8DDB-5627-5E6590E6A62F}"/>
              </a:ext>
            </a:extLst>
          </p:cNvPr>
          <p:cNvSpPr txBox="1"/>
          <p:nvPr/>
        </p:nvSpPr>
        <p:spPr>
          <a:xfrm>
            <a:off x="1321595" y="3506467"/>
            <a:ext cx="6107906" cy="646331"/>
          </a:xfrm>
          <a:prstGeom prst="rect">
            <a:avLst/>
          </a:prstGeom>
          <a:noFill/>
        </p:spPr>
        <p:txBody>
          <a:bodyPr wrap="square">
            <a:spAutoFit/>
          </a:bodyPr>
          <a:lstStyle/>
          <a:p>
            <a:r>
              <a:rPr lang="en-GB" b="0" i="0" dirty="0">
                <a:solidFill>
                  <a:srgbClr val="333333"/>
                </a:solidFill>
                <a:effectLst/>
                <a:latin typeface="-apple-system"/>
              </a:rPr>
              <a:t>Fill the columns matching weekends and public holidays with some </a:t>
            </a:r>
            <a:r>
              <a:rPr lang="en-GB" b="0" i="0" dirty="0" err="1">
                <a:solidFill>
                  <a:srgbClr val="333333"/>
                </a:solidFill>
                <a:effectLst/>
                <a:latin typeface="-apple-system"/>
              </a:rPr>
              <a:t>color</a:t>
            </a:r>
            <a:r>
              <a:rPr lang="en-GB" dirty="0">
                <a:solidFill>
                  <a:srgbClr val="333333"/>
                </a:solidFill>
                <a:latin typeface="-apple-system"/>
              </a:rPr>
              <a:t>.</a:t>
            </a:r>
            <a:endParaRPr lang="en-US" dirty="0"/>
          </a:p>
        </p:txBody>
      </p:sp>
      <p:sp>
        <p:nvSpPr>
          <p:cNvPr id="19" name="TextBox 18">
            <a:extLst>
              <a:ext uri="{FF2B5EF4-FFF2-40B4-BE49-F238E27FC236}">
                <a16:creationId xmlns:a16="http://schemas.microsoft.com/office/drawing/2014/main" id="{BE4EBD46-BDB8-CF79-9696-A144EE24237C}"/>
              </a:ext>
            </a:extLst>
          </p:cNvPr>
          <p:cNvSpPr txBox="1"/>
          <p:nvPr/>
        </p:nvSpPr>
        <p:spPr>
          <a:xfrm>
            <a:off x="1321595" y="4114978"/>
            <a:ext cx="6107906" cy="646331"/>
          </a:xfrm>
          <a:prstGeom prst="rect">
            <a:avLst/>
          </a:prstGeom>
          <a:noFill/>
        </p:spPr>
        <p:txBody>
          <a:bodyPr wrap="square">
            <a:spAutoFit/>
          </a:bodyPr>
          <a:lstStyle/>
          <a:p>
            <a:pPr algn="l">
              <a:buFont typeface="+mj-lt"/>
              <a:buAutoNum type="arabicPeriod"/>
            </a:pPr>
            <a:r>
              <a:rPr lang="en-GB" b="0" i="0" dirty="0">
                <a:solidFill>
                  <a:srgbClr val="333333"/>
                </a:solidFill>
                <a:effectLst/>
                <a:latin typeface="-apple-system"/>
              </a:rPr>
              <a:t>Use the Home tab to lock the cells beside the others where employees need to enter their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a:extLst>
              <a:ext uri="{FF2B5EF4-FFF2-40B4-BE49-F238E27FC236}">
                <a16:creationId xmlns:a16="http://schemas.microsoft.com/office/drawing/2014/main" id="{2EEE8E9D-AAB2-BF0E-8A53-769C18885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750" y="1913546"/>
            <a:ext cx="8128000" cy="45539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6FE9D36-13C8-5FAF-87CE-66CC3C3A98CB}"/>
              </a:ext>
            </a:extLst>
          </p:cNvPr>
          <p:cNvSpPr txBox="1"/>
          <p:nvPr/>
        </p:nvSpPr>
        <p:spPr>
          <a:xfrm>
            <a:off x="5193506" y="2523529"/>
            <a:ext cx="1828800" cy="1477328"/>
          </a:xfrm>
          <a:prstGeom prst="rect">
            <a:avLst/>
          </a:prstGeom>
          <a:noFill/>
        </p:spPr>
        <p:txBody>
          <a:bodyPr wrap="square" rtlCol="0">
            <a:spAutoFit/>
          </a:bodyPr>
          <a:lstStyle/>
          <a:p>
            <a:pPr algn="l"/>
            <a:endParaRPr lang="en-GB" dirty="0"/>
          </a:p>
          <a:p>
            <a:pPr algn="l"/>
            <a:endParaRPr lang="en-GB" dirty="0"/>
          </a:p>
          <a:p>
            <a:pPr algn="l"/>
            <a:endParaRPr lang="en-GB" dirty="0"/>
          </a:p>
          <a:p>
            <a:pPr algn="l"/>
            <a:endParaRPr lang="en-GB" dirty="0"/>
          </a:p>
          <a:p>
            <a:pPr algn="l"/>
            <a:endParaRPr lang="en-US" dirty="0"/>
          </a:p>
        </p:txBody>
      </p:sp>
      <p:sp>
        <p:nvSpPr>
          <p:cNvPr id="5" name="TextBox 4">
            <a:extLst>
              <a:ext uri="{FF2B5EF4-FFF2-40B4-BE49-F238E27FC236}">
                <a16:creationId xmlns:a16="http://schemas.microsoft.com/office/drawing/2014/main" id="{A7EB5B3A-469A-B218-068C-55BC0BCF0DBF}"/>
              </a:ext>
            </a:extLst>
          </p:cNvPr>
          <p:cNvSpPr txBox="1"/>
          <p:nvPr/>
        </p:nvSpPr>
        <p:spPr>
          <a:xfrm>
            <a:off x="1121380" y="1671242"/>
            <a:ext cx="9921992" cy="4801314"/>
          </a:xfrm>
          <a:prstGeom prst="rect">
            <a:avLst/>
          </a:prstGeom>
          <a:noFill/>
        </p:spPr>
        <p:txBody>
          <a:bodyPr wrap="square">
            <a:spAutoFit/>
          </a:bodyPr>
          <a:lstStyle/>
          <a:p>
            <a:pPr fontAlgn="base"/>
            <a:endParaRPr lang="en-GB" dirty="0">
              <a:effectLst/>
              <a:latin typeface="inherit"/>
            </a:endParaRPr>
          </a:p>
          <a:p>
            <a:pPr fontAlgn="base"/>
            <a:r>
              <a:rPr lang="en-GB" b="1" dirty="0">
                <a:solidFill>
                  <a:srgbClr val="202124"/>
                </a:solidFill>
                <a:effectLst/>
                <a:latin typeface="inherit"/>
              </a:rPr>
              <a:t>About Dataset</a:t>
            </a:r>
          </a:p>
          <a:p>
            <a:pPr fontAlgn="base"/>
            <a:r>
              <a:rPr lang="en-GB" b="1" dirty="0">
                <a:solidFill>
                  <a:srgbClr val="3C4043"/>
                </a:solidFill>
                <a:effectLst/>
                <a:latin typeface="inherit"/>
              </a:rPr>
              <a:t>Context:</a:t>
            </a:r>
            <a:br>
              <a:rPr lang="en-GB" dirty="0">
                <a:solidFill>
                  <a:srgbClr val="3C4043"/>
                </a:solidFill>
                <a:effectLst/>
                <a:latin typeface="inherit"/>
              </a:rPr>
            </a:br>
            <a:r>
              <a:rPr lang="en-GB" dirty="0">
                <a:solidFill>
                  <a:srgbClr val="3C4043"/>
                </a:solidFill>
                <a:effectLst/>
                <a:latin typeface="inherit"/>
              </a:rPr>
              <a:t>This dataset contains information about employees in a company, including their educational backgrounds, work history, demographics, and employment-related factors. It has been anonymized to protect privacy while still providing valuable insights into the workforce.</a:t>
            </a:r>
          </a:p>
          <a:p>
            <a:pPr fontAlgn="base"/>
            <a:r>
              <a:rPr lang="en-GB" b="1" dirty="0">
                <a:solidFill>
                  <a:srgbClr val="3C4043"/>
                </a:solidFill>
                <a:effectLst/>
                <a:latin typeface="inherit"/>
              </a:rPr>
              <a:t>Columns:</a:t>
            </a:r>
            <a:endParaRPr lang="en-GB" dirty="0">
              <a:solidFill>
                <a:srgbClr val="3C4043"/>
              </a:solidFill>
              <a:effectLst/>
              <a:latin typeface="inherit"/>
            </a:endParaRPr>
          </a:p>
          <a:p>
            <a:pPr fontAlgn="base">
              <a:buFont typeface="+mj-lt"/>
              <a:buAutoNum type="arabicPeriod"/>
            </a:pPr>
            <a:r>
              <a:rPr lang="en-GB" b="1" i="0" dirty="0">
                <a:solidFill>
                  <a:srgbClr val="3C4043"/>
                </a:solidFill>
                <a:effectLst/>
                <a:latin typeface="inherit"/>
              </a:rPr>
              <a:t>Education:</a:t>
            </a:r>
            <a:r>
              <a:rPr lang="en-GB" b="0" i="0" dirty="0">
                <a:solidFill>
                  <a:srgbClr val="3C4043"/>
                </a:solidFill>
                <a:effectLst/>
                <a:latin typeface="inherit"/>
              </a:rPr>
              <a:t> The educational qualifications of employees, including degree, institution, and field of study.</a:t>
            </a:r>
          </a:p>
          <a:p>
            <a:pPr fontAlgn="base">
              <a:buFont typeface="+mj-lt"/>
              <a:buAutoNum type="arabicPeriod"/>
            </a:pPr>
            <a:r>
              <a:rPr lang="en-GB" b="1" i="0" dirty="0">
                <a:solidFill>
                  <a:srgbClr val="3C4043"/>
                </a:solidFill>
                <a:effectLst/>
                <a:latin typeface="inherit"/>
              </a:rPr>
              <a:t>Joining Year:</a:t>
            </a:r>
            <a:r>
              <a:rPr lang="en-GB" b="0" i="0" dirty="0">
                <a:solidFill>
                  <a:srgbClr val="3C4043"/>
                </a:solidFill>
                <a:effectLst/>
                <a:latin typeface="inherit"/>
              </a:rPr>
              <a:t> The year each employee joined the company, indicating their length of service.</a:t>
            </a:r>
          </a:p>
          <a:p>
            <a:pPr fontAlgn="base">
              <a:buFont typeface="+mj-lt"/>
              <a:buAutoNum type="arabicPeriod"/>
            </a:pPr>
            <a:r>
              <a:rPr lang="en-GB" b="1" i="0" dirty="0">
                <a:solidFill>
                  <a:srgbClr val="3C4043"/>
                </a:solidFill>
                <a:effectLst/>
                <a:latin typeface="inherit"/>
              </a:rPr>
              <a:t>City:</a:t>
            </a:r>
            <a:r>
              <a:rPr lang="en-GB" b="0" i="0" dirty="0">
                <a:solidFill>
                  <a:srgbClr val="3C4043"/>
                </a:solidFill>
                <a:effectLst/>
                <a:latin typeface="inherit"/>
              </a:rPr>
              <a:t> The location or city where each employee is based or works.</a:t>
            </a:r>
          </a:p>
          <a:p>
            <a:pPr fontAlgn="base">
              <a:buFont typeface="+mj-lt"/>
              <a:buAutoNum type="arabicPeriod"/>
            </a:pPr>
            <a:r>
              <a:rPr lang="en-GB" b="1" i="0" dirty="0">
                <a:solidFill>
                  <a:srgbClr val="3C4043"/>
                </a:solidFill>
                <a:effectLst/>
                <a:latin typeface="inherit"/>
              </a:rPr>
              <a:t>Payment Tier:</a:t>
            </a:r>
            <a:r>
              <a:rPr lang="en-GB" b="0" i="0" dirty="0">
                <a:solidFill>
                  <a:srgbClr val="3C4043"/>
                </a:solidFill>
                <a:effectLst/>
                <a:latin typeface="inherit"/>
              </a:rPr>
              <a:t> Categorization of employees into different salary tiers.</a:t>
            </a:r>
          </a:p>
          <a:p>
            <a:pPr fontAlgn="base">
              <a:buFont typeface="+mj-lt"/>
              <a:buAutoNum type="arabicPeriod"/>
            </a:pPr>
            <a:r>
              <a:rPr lang="en-GB" b="1" i="0" dirty="0">
                <a:solidFill>
                  <a:srgbClr val="3C4043"/>
                </a:solidFill>
                <a:effectLst/>
                <a:latin typeface="inherit"/>
              </a:rPr>
              <a:t>Age:</a:t>
            </a:r>
            <a:r>
              <a:rPr lang="en-GB" b="0" i="0" dirty="0">
                <a:solidFill>
                  <a:srgbClr val="3C4043"/>
                </a:solidFill>
                <a:effectLst/>
                <a:latin typeface="inherit"/>
              </a:rPr>
              <a:t> The age of each employee, providing demographic insights.</a:t>
            </a:r>
          </a:p>
          <a:p>
            <a:pPr fontAlgn="base">
              <a:buFont typeface="+mj-lt"/>
              <a:buAutoNum type="arabicPeriod"/>
            </a:pPr>
            <a:r>
              <a:rPr lang="en-GB" b="1" i="0" dirty="0">
                <a:solidFill>
                  <a:srgbClr val="3C4043"/>
                </a:solidFill>
                <a:effectLst/>
                <a:latin typeface="inherit"/>
              </a:rPr>
              <a:t>Gender:</a:t>
            </a:r>
            <a:r>
              <a:rPr lang="en-GB" b="0" i="0" dirty="0">
                <a:solidFill>
                  <a:srgbClr val="3C4043"/>
                </a:solidFill>
                <a:effectLst/>
                <a:latin typeface="inherit"/>
              </a:rPr>
              <a:t> Gender identity of employees, promoting diversity analysis.</a:t>
            </a:r>
          </a:p>
          <a:p>
            <a:pPr fontAlgn="base">
              <a:buFont typeface="+mj-lt"/>
              <a:buAutoNum type="arabicPeriod"/>
            </a:pPr>
            <a:r>
              <a:rPr lang="en-GB" b="1" i="0" dirty="0">
                <a:solidFill>
                  <a:srgbClr val="3C4043"/>
                </a:solidFill>
                <a:effectLst/>
                <a:latin typeface="inherit"/>
              </a:rPr>
              <a:t>Ever Benched:</a:t>
            </a:r>
            <a:r>
              <a:rPr lang="en-GB" b="0" i="0" dirty="0">
                <a:solidFill>
                  <a:srgbClr val="3C4043"/>
                </a:solidFill>
                <a:effectLst/>
                <a:latin typeface="inherit"/>
              </a:rPr>
              <a:t> Indicates if an employee has ever been temporarily without assigned work.</a:t>
            </a:r>
          </a:p>
          <a:p>
            <a:br>
              <a:rPr lang="en-GB" b="0" i="0" dirty="0">
                <a:solidFill>
                  <a:srgbClr val="3C4043"/>
                </a:solidFill>
                <a:effectLst/>
                <a:latin typeface="Inter"/>
              </a:rPr>
            </a:br>
            <a:endParaRPr lang="en-US" dirty="0"/>
          </a:p>
        </p:txBody>
      </p:sp>
      <p:pic>
        <p:nvPicPr>
          <p:cNvPr id="6" name="Picture 5">
            <a:extLst>
              <a:ext uri="{FF2B5EF4-FFF2-40B4-BE49-F238E27FC236}">
                <a16:creationId xmlns:a16="http://schemas.microsoft.com/office/drawing/2014/main" id="{60D93A0D-AA83-2741-0903-400485FA278E}"/>
              </a:ext>
            </a:extLst>
          </p:cNvPr>
          <p:cNvPicPr>
            <a:picLocks noChangeAspect="1"/>
          </p:cNvPicPr>
          <p:nvPr/>
        </p:nvPicPr>
        <p:blipFill>
          <a:blip r:embed="rId2"/>
          <a:stretch>
            <a:fillRect/>
          </a:stretch>
        </p:blipFill>
        <p:spPr>
          <a:xfrm>
            <a:off x="5631656" y="2987228"/>
            <a:ext cx="901440" cy="95552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74445" y="36918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20" name="Picture 19">
            <a:extLst>
              <a:ext uri="{FF2B5EF4-FFF2-40B4-BE49-F238E27FC236}">
                <a16:creationId xmlns:a16="http://schemas.microsoft.com/office/drawing/2014/main" id="{C605A0D9-FC01-0787-F3F0-6DB1E1381CF4}"/>
              </a:ext>
            </a:extLst>
          </p:cNvPr>
          <p:cNvPicPr>
            <a:picLocks noChangeAspect="1"/>
          </p:cNvPicPr>
          <p:nvPr/>
        </p:nvPicPr>
        <p:blipFill>
          <a:blip r:embed="rId2"/>
          <a:stretch>
            <a:fillRect/>
          </a:stretch>
        </p:blipFill>
        <p:spPr>
          <a:xfrm>
            <a:off x="1639252" y="1729389"/>
            <a:ext cx="5524626" cy="3433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2024-08-31T12:03:34Z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