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5"/>
  </p:notesMasterIdLst>
  <p:handoutMasterIdLst>
    <p:handoutMasterId r:id="rId42"/>
  </p:handoutMasterIdLst>
  <p:sldIdLst>
    <p:sldId id="314" r:id="rId3"/>
    <p:sldId id="257" r:id="rId4"/>
    <p:sldId id="258" r:id="rId6"/>
    <p:sldId id="315" r:id="rId7"/>
    <p:sldId id="259" r:id="rId8"/>
    <p:sldId id="365" r:id="rId9"/>
    <p:sldId id="260" r:id="rId10"/>
    <p:sldId id="261" r:id="rId11"/>
    <p:sldId id="262" r:id="rId12"/>
    <p:sldId id="263" r:id="rId13"/>
    <p:sldId id="264" r:id="rId14"/>
    <p:sldId id="265" r:id="rId15"/>
    <p:sldId id="266" r:id="rId16"/>
    <p:sldId id="267" r:id="rId17"/>
    <p:sldId id="316" r:id="rId18"/>
    <p:sldId id="268" r:id="rId19"/>
    <p:sldId id="269" r:id="rId20"/>
    <p:sldId id="270" r:id="rId21"/>
    <p:sldId id="271" r:id="rId22"/>
    <p:sldId id="272" r:id="rId23"/>
    <p:sldId id="273" r:id="rId24"/>
    <p:sldId id="274" r:id="rId25"/>
    <p:sldId id="349" r:id="rId26"/>
    <p:sldId id="275" r:id="rId27"/>
    <p:sldId id="276" r:id="rId28"/>
    <p:sldId id="277" r:id="rId29"/>
    <p:sldId id="278" r:id="rId30"/>
    <p:sldId id="279" r:id="rId31"/>
    <p:sldId id="350" r:id="rId32"/>
    <p:sldId id="280" r:id="rId33"/>
    <p:sldId id="281" r:id="rId34"/>
    <p:sldId id="282" r:id="rId35"/>
    <p:sldId id="283" r:id="rId36"/>
    <p:sldId id="284" r:id="rId37"/>
    <p:sldId id="348" r:id="rId38"/>
    <p:sldId id="285" r:id="rId39"/>
    <p:sldId id="286" r:id="rId40"/>
    <p:sldId id="317"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ddandarao Priyank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A514D43-B87A-4457-8428-B80454AE9FF1}" styleName="Table_0">
    <a:wholeTbl>
      <a:tcTxStyle>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97092DDB-3F89-44B0-B7F4-F859F17616FB}" styleName="Table_1">
    <a:wholeTbl>
      <a:tcTxStyle>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40FBCC43-0D4F-4B3C-BCD2-8B5F20E0F7F4}" styleName="Table_2">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AF6"/>
          </a:solidFill>
        </a:fill>
      </a:tcStyle>
    </a:wholeTbl>
    <a:band1H>
      <a:tcStyle>
        <a:tcBdr/>
        <a:fill>
          <a:solidFill>
            <a:srgbClr val="CAD2EC"/>
          </a:solidFill>
        </a:fill>
      </a:tcStyle>
    </a:band1H>
    <a:band2H>
      <a:tcStyle>
        <a:tcBdr/>
      </a:tcStyle>
    </a:band2H>
    <a:band1V>
      <a:tcStyle>
        <a:tcBdr/>
        <a:fill>
          <a:solidFill>
            <a:srgbClr val="CAD2EC"/>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6" name="Google Shape;96;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0" name="Google Shape;170;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9" name="Google Shape;179;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6" name="Google Shape;186;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p1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4" name="Google Shape;204;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2" name="Google Shape;212;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p1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1" name="Google Shape;221;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9" name="Google Shape;229;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p2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8" name="Google Shape;238;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 name="Google Shape;103;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p2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6" name="Google Shape;246;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 name="Shape 252"/>
        <p:cNvGrpSpPr/>
        <p:nvPr/>
      </p:nvGrpSpPr>
      <p:grpSpPr>
        <a:xfrm>
          <a:off x="0" y="0"/>
          <a:ext cx="0" cy="0"/>
          <a:chOff x="0" y="0"/>
          <a:chExt cx="0" cy="0"/>
        </a:xfrm>
      </p:grpSpPr>
      <p:sp>
        <p:nvSpPr>
          <p:cNvPr id="253" name="Google Shape;253;p2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4" name="Google Shape;254;p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p2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2" name="Google Shape;262;p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p2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0" name="Google Shape;270;p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p2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8" name="Google Shape;278;p2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p2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6" name="Google Shape;286;p2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p2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4" name="Google Shape;294;p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Google Shape;301;p2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2" name="Google Shape;302;p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8" name="Shape 308"/>
        <p:cNvGrpSpPr/>
        <p:nvPr/>
      </p:nvGrpSpPr>
      <p:grpSpPr>
        <a:xfrm>
          <a:off x="0" y="0"/>
          <a:ext cx="0" cy="0"/>
          <a:chOff x="0" y="0"/>
          <a:chExt cx="0" cy="0"/>
        </a:xfrm>
      </p:grpSpPr>
      <p:sp>
        <p:nvSpPr>
          <p:cNvPr id="309" name="Google Shape;309;p2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0" name="Google Shape;310;p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p3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8" name="Google Shape;318;p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p3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5" name="Google Shape;325;p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2" name="Google Shape;142;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9" name="Google Shape;149;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6" name="Google Shape;156;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p:txBody>
      </p:sp>
      <p:sp>
        <p:nvSpPr>
          <p:cNvPr id="8" name="Footer Placeholder 7"/>
          <p:cNvSpPr>
            <a:spLocks noGrp="1"/>
          </p:cNvSpPr>
          <p:nvPr>
            <p:ph type="ftr" sz="quarter" idx="11"/>
          </p:nvPr>
        </p:nvSpPr>
        <p:spPr/>
        <p:txBody>
          <a:bodyPr/>
          <a:p/>
        </p:txBody>
      </p:sp>
      <p:sp>
        <p:nvSpPr>
          <p:cNvPr id="9" name="Slide Number Placeholder 8"/>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p:txBody>
      </p:sp>
      <p:sp>
        <p:nvSpPr>
          <p:cNvPr id="4" name="Footer Placeholder 3"/>
          <p:cNvSpPr>
            <a:spLocks noGrp="1"/>
          </p:cNvSpPr>
          <p:nvPr>
            <p:ph type="ftr" sz="quarter" idx="11"/>
          </p:nvPr>
        </p:nvSpPr>
        <p:spPr/>
        <p:txBody>
          <a:bodyPr/>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p:txBody>
      </p:sp>
      <p:sp>
        <p:nvSpPr>
          <p:cNvPr id="3" name="Footer Placeholder 2"/>
          <p:cNvSpPr>
            <a:spLocks noGrp="1"/>
          </p:cNvSpPr>
          <p:nvPr>
            <p:ph type="ftr" sz="quarter" idx="11"/>
          </p:nvPr>
        </p:nvSpPr>
        <p:spPr/>
        <p:txBody>
          <a:bodyPr/>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lvl="0" indent="0" algn="r" rtl="0">
              <a:spcBef>
                <a:spcPts val="0"/>
              </a:spcBef>
              <a:spcAft>
                <a:spcPts val="0"/>
              </a:spcAft>
              <a:buNone/>
            </a:pPr>
            <a:fld id="{00000000-1234-1234-1234-123412341234}"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xml"/><Relationship Id="rId2" Type="http://schemas.openxmlformats.org/officeDocument/2006/relationships/image" Target="../media/image30.png"/><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4.xml"/><Relationship Id="rId2" Type="http://schemas.openxmlformats.org/officeDocument/2006/relationships/image" Target="../media/image32.png"/><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4.xml"/><Relationship Id="rId2" Type="http://schemas.openxmlformats.org/officeDocument/2006/relationships/image" Target="../media/image34.png"/><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4.xml"/><Relationship Id="rId2" Type="http://schemas.openxmlformats.org/officeDocument/2006/relationships/image" Target="../media/image36.png"/><Relationship Id="rId1"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9.png"/><Relationship Id="rId1"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ational Institute of Technology, Andhra Pradesh - Wikipedi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50" y="0"/>
            <a:ext cx="1244600" cy="12563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90651" y="331367"/>
            <a:ext cx="10572750" cy="954107"/>
          </a:xfrm>
          <a:prstGeom prst="rect">
            <a:avLst/>
          </a:prstGeom>
          <a:noFill/>
        </p:spPr>
        <p:txBody>
          <a:bodyPr wrap="square" rtlCol="0">
            <a:spAutoFit/>
          </a:bodyPr>
          <a:lstStyle/>
          <a:p>
            <a:r>
              <a:rPr lang="en-US" sz="2800" dirty="0" smtClean="0">
                <a:solidFill>
                  <a:srgbClr val="C00000"/>
                </a:solidFill>
                <a:latin typeface="Times New Roman" panose="02020603050405020304" pitchFamily="18" charset="0"/>
                <a:cs typeface="Times New Roman" panose="02020603050405020304" pitchFamily="18" charset="0"/>
              </a:rPr>
              <a:t>NATIONAL INSTITUTE OF TECHNOLOGY ANDHRA PRADESH</a:t>
            </a:r>
            <a:endParaRPr lang="en-US" sz="2800" dirty="0" smtClean="0">
              <a:solidFill>
                <a:srgbClr val="C00000"/>
              </a:solidFill>
              <a:latin typeface="Times New Roman" panose="02020603050405020304" pitchFamily="18" charset="0"/>
              <a:cs typeface="Times New Roman" panose="02020603050405020304" pitchFamily="18" charset="0"/>
            </a:endParaRPr>
          </a:p>
          <a:p>
            <a:endParaRPr lang="en-US" sz="2800" dirty="0">
              <a:solidFill>
                <a:srgbClr val="C00000"/>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flipV="1">
            <a:off x="6350" y="1285474"/>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350" y="1314444"/>
            <a:ext cx="12192000" cy="461665"/>
          </a:xfrm>
          <a:prstGeom prst="rect">
            <a:avLst/>
          </a:prstGeom>
          <a:noFill/>
        </p:spPr>
        <p:txBody>
          <a:bodyPr wrap="square" rtlCol="0">
            <a:spAutoFit/>
          </a:bodyPr>
          <a:lstStyle/>
          <a:p>
            <a:pPr algn="ctr"/>
            <a:r>
              <a:rPr lang="en-US" sz="2400" b="1" dirty="0" smtClean="0">
                <a:solidFill>
                  <a:srgbClr val="002060"/>
                </a:solidFill>
                <a:latin typeface="Arial" panose="020B0604020202020204" pitchFamily="34" charset="0"/>
                <a:cs typeface="Arial" panose="020B0604020202020204" pitchFamily="34" charset="0"/>
              </a:rPr>
              <a:t>BT299 Mini Project I</a:t>
            </a:r>
            <a:endParaRPr lang="en-US" sz="2400" b="1" dirty="0">
              <a:solidFill>
                <a:srgbClr val="002060"/>
              </a:solidFill>
              <a:latin typeface="Arial" panose="020B0604020202020204" pitchFamily="34" charset="0"/>
              <a:cs typeface="Arial" panose="020B0604020202020204" pitchFamily="34" charset="0"/>
            </a:endParaRPr>
          </a:p>
        </p:txBody>
      </p:sp>
      <p:sp>
        <p:nvSpPr>
          <p:cNvPr id="9" name="TextBox 8"/>
          <p:cNvSpPr txBox="1"/>
          <p:nvPr/>
        </p:nvSpPr>
        <p:spPr>
          <a:xfrm>
            <a:off x="0" y="2121657"/>
            <a:ext cx="12192000" cy="1322070"/>
          </a:xfrm>
          <a:prstGeom prst="rect">
            <a:avLst/>
          </a:prstGeom>
          <a:noFill/>
        </p:spPr>
        <p:txBody>
          <a:bodyPr wrap="square" rtlCol="0">
            <a:spAutoFit/>
          </a:bodyPr>
          <a:lstStyle/>
          <a:p>
            <a:pPr algn="ctr"/>
            <a:r>
              <a:rPr lang="en-US" sz="4000" dirty="0">
                <a:latin typeface="Arial" panose="020B0604020202020204" pitchFamily="34" charset="0"/>
                <a:cs typeface="Arial" panose="020B0604020202020204" pitchFamily="34" charset="0"/>
              </a:rPr>
              <a:t>Data Analytics and Visualization using Python for CuS nanohybrids </a:t>
            </a:r>
            <a:endParaRPr lang="en-US" sz="4000" dirty="0">
              <a:latin typeface="Arial" panose="020B0604020202020204" pitchFamily="34" charset="0"/>
              <a:cs typeface="Arial" panose="020B0604020202020204" pitchFamily="34" charset="0"/>
            </a:endParaRPr>
          </a:p>
        </p:txBody>
      </p:sp>
      <p:sp>
        <p:nvSpPr>
          <p:cNvPr id="11" name="TextBox 10"/>
          <p:cNvSpPr txBox="1"/>
          <p:nvPr/>
        </p:nvSpPr>
        <p:spPr>
          <a:xfrm>
            <a:off x="0" y="4076422"/>
            <a:ext cx="12185651" cy="2646045"/>
          </a:xfrm>
          <a:prstGeom prst="rect">
            <a:avLst/>
          </a:prstGeom>
          <a:noFill/>
        </p:spPr>
        <p:txBody>
          <a:bodyPr wrap="square" rtlCol="0">
            <a:spAutoFit/>
          </a:bodyPr>
          <a:lstStyle/>
          <a:p>
            <a:pPr algn="ctr"/>
            <a:r>
              <a:rPr lang="en-US" sz="1600" i="1" dirty="0" smtClean="0">
                <a:latin typeface="Arial" panose="020B0604020202020204" pitchFamily="34" charset="0"/>
                <a:cs typeface="Arial" panose="020B0604020202020204" pitchFamily="34" charset="0"/>
              </a:rPr>
              <a:t>Presented by</a:t>
            </a:r>
            <a:endParaRPr lang="en-US" sz="1600" dirty="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Vejendla Sharmil Srivathsa-121126</a:t>
            </a:r>
            <a:endParaRPr lang="en-US" sz="16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Mallidi Bhagya Sri Manasa-121113</a:t>
            </a:r>
            <a:endParaRPr lang="en-US" sz="1600" dirty="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           Vadugu Gowtanjali-121125</a:t>
            </a:r>
            <a:endParaRPr lang="en-US" sz="1600" dirty="0" smtClean="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endParaRPr lang="en-US" dirty="0" smtClean="0">
              <a:latin typeface="Arial" panose="020B0604020202020204" pitchFamily="34" charset="0"/>
              <a:cs typeface="Arial" panose="020B0604020202020204" pitchFamily="34" charset="0"/>
            </a:endParaRPr>
          </a:p>
          <a:p>
            <a:pPr algn="ctr"/>
            <a:r>
              <a:rPr lang="en-US" sz="1600" i="1" dirty="0" smtClean="0">
                <a:latin typeface="Arial" panose="020B0604020202020204" pitchFamily="34" charset="0"/>
                <a:cs typeface="Arial" panose="020B0604020202020204" pitchFamily="34" charset="0"/>
              </a:rPr>
              <a:t>Supervised by</a:t>
            </a:r>
            <a:endParaRPr lang="en-US" sz="1600" i="1"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Dr.Uddadanrao Priyanka.</a:t>
            </a:r>
            <a:endParaRPr lang="en-US" sz="1600" dirty="0" smtClean="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US" sz="2800" dirty="0" smtClean="0">
                <a:latin typeface="Arial" panose="020B0604020202020204" pitchFamily="34" charset="0"/>
                <a:cs typeface="Arial" panose="020B0604020202020204" pitchFamily="34" charset="0"/>
              </a:rPr>
              <a:t>Department of Biotechnology</a:t>
            </a:r>
            <a:endParaRPr lang="en-US" sz="2800" dirty="0" smtClean="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4"/>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8"/>
          <p:cNvSpPr txBox="1"/>
          <p:nvPr>
            <p:ph type="title"/>
          </p:nvPr>
        </p:nvSpPr>
        <p:spPr>
          <a:xfrm>
            <a:off x="407035" y="33274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i="1">
                <a:latin typeface="Arial" panose="020B0604020202020204"/>
                <a:ea typeface="Arial" panose="020B0604020202020204"/>
                <a:cs typeface="Arial" panose="020B0604020202020204"/>
                <a:sym typeface="Arial" panose="020B0604020202020204"/>
              </a:rPr>
              <a:t>3)Libraries and Modulus:</a:t>
            </a:r>
            <a:endParaRPr lang="en-US" sz="2800" i="1">
              <a:latin typeface="Arial" panose="020B0604020202020204"/>
              <a:ea typeface="Arial" panose="020B0604020202020204"/>
              <a:cs typeface="Arial" panose="020B0604020202020204"/>
              <a:sym typeface="Arial" panose="020B0604020202020204"/>
            </a:endParaRPr>
          </a:p>
        </p:txBody>
      </p:sp>
      <p:sp>
        <p:nvSpPr>
          <p:cNvPr id="145" name="Google Shape;145;p8"/>
          <p:cNvSpPr txBox="1"/>
          <p:nvPr>
            <p:ph type="body" idx="1"/>
          </p:nvPr>
        </p:nvSpPr>
        <p:spPr>
          <a:xfrm>
            <a:off x="262890" y="980440"/>
            <a:ext cx="10972800" cy="495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Arial" panose="020B0604020202020204"/>
              <a:buNone/>
            </a:pPr>
            <a:r>
              <a:rPr lang="en-US" sz="2400">
                <a:latin typeface="Arial" panose="020B0604020202020204"/>
                <a:ea typeface="Arial" panose="020B0604020202020204"/>
                <a:cs typeface="Arial" panose="020B0604020202020204"/>
                <a:sym typeface="Arial" panose="020B0604020202020204"/>
              </a:rPr>
              <a:t>Python has many libraries and modulus which are excellent well maintained to  the  absolute functionality with high level algorithms/ scientific logic's for computational analysis.</a:t>
            </a:r>
            <a:endParaRPr lang="en-US" sz="2400">
              <a:latin typeface="Arial" panose="020B0604020202020204"/>
              <a:ea typeface="Arial" panose="020B0604020202020204"/>
              <a:cs typeface="Arial" panose="020B0604020202020204"/>
              <a:sym typeface="Arial" panose="020B0604020202020204"/>
            </a:endParaRPr>
          </a:p>
          <a:p>
            <a:pPr marL="0" lvl="0" indent="0" algn="l" rtl="0">
              <a:spcBef>
                <a:spcPts val="480"/>
              </a:spcBef>
              <a:spcAft>
                <a:spcPts val="0"/>
              </a:spcAft>
              <a:buClr>
                <a:schemeClr val="dk1"/>
              </a:buClr>
              <a:buSzPts val="2400"/>
              <a:buFont typeface="Arial" panose="020B0604020202020204"/>
              <a:buNone/>
            </a:pPr>
            <a:endParaRPr sz="2400">
              <a:latin typeface="Arial" panose="020B0604020202020204"/>
              <a:ea typeface="Arial" panose="020B0604020202020204"/>
              <a:cs typeface="Arial" panose="020B0604020202020204"/>
              <a:sym typeface="Arial" panose="020B0604020202020204"/>
            </a:endParaRPr>
          </a:p>
          <a:p>
            <a:pPr marL="0" lvl="0" indent="0" algn="l" rtl="0">
              <a:spcBef>
                <a:spcPts val="480"/>
              </a:spcBef>
              <a:spcAft>
                <a:spcPts val="0"/>
              </a:spcAft>
              <a:buClr>
                <a:schemeClr val="dk1"/>
              </a:buClr>
              <a:buSzPts val="2400"/>
              <a:buFont typeface="Arial" panose="020B0604020202020204"/>
              <a:buNone/>
            </a:pPr>
            <a:r>
              <a:rPr lang="en-US" sz="2400">
                <a:latin typeface="Arial" panose="020B0604020202020204"/>
                <a:ea typeface="Arial" panose="020B0604020202020204"/>
                <a:cs typeface="Arial" panose="020B0604020202020204"/>
                <a:sym typeface="Arial" panose="020B0604020202020204"/>
              </a:rPr>
              <a:t>Some of the Libraries used for this project are:</a:t>
            </a:r>
            <a:endParaRPr lang="en-US" sz="2400">
              <a:latin typeface="Arial" panose="020B0604020202020204"/>
              <a:ea typeface="Arial" panose="020B0604020202020204"/>
              <a:cs typeface="Arial" panose="020B0604020202020204"/>
              <a:sym typeface="Arial" panose="020B0604020202020204"/>
            </a:endParaRPr>
          </a:p>
          <a:p>
            <a:pPr marL="0" lvl="0" indent="0" algn="l" rtl="0">
              <a:spcBef>
                <a:spcPts val="480"/>
              </a:spcBef>
              <a:spcAft>
                <a:spcPts val="0"/>
              </a:spcAft>
              <a:buClr>
                <a:schemeClr val="dk1"/>
              </a:buClr>
              <a:buSzPts val="2400"/>
              <a:buFont typeface="Arial" panose="020B0604020202020204"/>
              <a:buNone/>
            </a:pPr>
            <a:endParaRPr lang="en-US" sz="2400">
              <a:latin typeface="Arial" panose="020B0604020202020204"/>
              <a:ea typeface="Arial" panose="020B0604020202020204"/>
              <a:cs typeface="Arial" panose="020B0604020202020204"/>
              <a:sym typeface="Arial" panose="020B0604020202020204"/>
            </a:endParaRPr>
          </a:p>
          <a:p>
            <a:pPr marL="342900" lvl="0" algn="l" rtl="0">
              <a:spcBef>
                <a:spcPts val="480"/>
              </a:spcBef>
              <a:spcAft>
                <a:spcPts val="0"/>
              </a:spcAft>
              <a:buClr>
                <a:schemeClr val="dk1"/>
              </a:buClr>
              <a:buSzPts val="2400"/>
            </a:pPr>
            <a:r>
              <a:rPr lang="en-US" sz="2400">
                <a:latin typeface="Arial" panose="020B0604020202020204"/>
                <a:ea typeface="Arial" panose="020B0604020202020204"/>
                <a:cs typeface="Arial" panose="020B0604020202020204"/>
                <a:sym typeface="Arial" panose="020B0604020202020204"/>
              </a:rPr>
              <a:t>NumPy -</a:t>
            </a:r>
            <a:r>
              <a:rPr lang="en-US" sz="2400">
                <a:solidFill>
                  <a:srgbClr val="7030A0"/>
                </a:solidFill>
                <a:latin typeface="Arial" panose="020B0604020202020204"/>
                <a:ea typeface="Arial" panose="020B0604020202020204"/>
                <a:cs typeface="Arial" panose="020B0604020202020204"/>
                <a:sym typeface="Arial" panose="020B0604020202020204"/>
              </a:rPr>
              <a:t>For Handling the numerical data sets.</a:t>
            </a:r>
            <a:endParaRPr lang="en-US" sz="2400">
              <a:solidFill>
                <a:srgbClr val="7030A0"/>
              </a:solidFill>
              <a:latin typeface="Arial" panose="020B0604020202020204"/>
              <a:ea typeface="Arial" panose="020B0604020202020204"/>
              <a:cs typeface="Arial" panose="020B0604020202020204"/>
              <a:sym typeface="Arial" panose="020B0604020202020204"/>
            </a:endParaRPr>
          </a:p>
          <a:p>
            <a:pPr marL="342900" lvl="0" algn="l" rtl="0">
              <a:spcBef>
                <a:spcPts val="480"/>
              </a:spcBef>
              <a:spcAft>
                <a:spcPts val="0"/>
              </a:spcAft>
              <a:buClr>
                <a:schemeClr val="dk1"/>
              </a:buClr>
              <a:buSzPts val="2400"/>
            </a:pPr>
            <a:endParaRPr sz="2400">
              <a:latin typeface="Arial" panose="020B0604020202020204"/>
              <a:ea typeface="Arial" panose="020B0604020202020204"/>
              <a:cs typeface="Arial" panose="020B0604020202020204"/>
              <a:sym typeface="Arial" panose="020B0604020202020204"/>
            </a:endParaRPr>
          </a:p>
          <a:p>
            <a:pPr marL="342900" lvl="0" indent="-342900" algn="l" rtl="0">
              <a:spcBef>
                <a:spcPts val="480"/>
              </a:spcBef>
              <a:spcAft>
                <a:spcPts val="0"/>
              </a:spcAft>
              <a:buClr>
                <a:schemeClr val="dk1"/>
              </a:buClr>
              <a:buSzPts val="2400"/>
              <a:buFont typeface="Arial" panose="020B0604020202020204"/>
              <a:buChar char="•"/>
            </a:pPr>
            <a:r>
              <a:rPr lang="en-US" sz="2400">
                <a:latin typeface="Arial" panose="020B0604020202020204"/>
                <a:ea typeface="Arial" panose="020B0604020202020204"/>
                <a:cs typeface="Arial" panose="020B0604020202020204"/>
                <a:sym typeface="Arial" panose="020B0604020202020204"/>
              </a:rPr>
              <a:t>Pandas - </a:t>
            </a:r>
            <a:r>
              <a:rPr lang="en-US" sz="2400">
                <a:solidFill>
                  <a:srgbClr val="7030A0"/>
                </a:solidFill>
                <a:latin typeface="Arial" panose="020B0604020202020204"/>
                <a:ea typeface="Arial" panose="020B0604020202020204"/>
                <a:cs typeface="Arial" panose="020B0604020202020204"/>
                <a:sym typeface="Arial" panose="020B0604020202020204"/>
              </a:rPr>
              <a:t>For Handling the data set and to loading the data into the working environment.</a:t>
            </a:r>
            <a:endParaRPr lang="en-US" sz="2400">
              <a:solidFill>
                <a:srgbClr val="7030A0"/>
              </a:solidFill>
              <a:latin typeface="Arial" panose="020B0604020202020204"/>
              <a:ea typeface="Arial" panose="020B0604020202020204"/>
              <a:cs typeface="Arial" panose="020B0604020202020204"/>
              <a:sym typeface="Arial" panose="020B0604020202020204"/>
            </a:endParaRPr>
          </a:p>
          <a:p>
            <a:pPr marL="342900" lvl="0" indent="-342900" algn="l" rtl="0">
              <a:spcBef>
                <a:spcPts val="480"/>
              </a:spcBef>
              <a:spcAft>
                <a:spcPts val="0"/>
              </a:spcAft>
              <a:buClr>
                <a:schemeClr val="dk1"/>
              </a:buClr>
              <a:buSzPts val="2400"/>
              <a:buFont typeface="Arial" panose="020B0604020202020204"/>
              <a:buChar char="•"/>
            </a:pPr>
            <a:endParaRPr sz="2400">
              <a:latin typeface="Arial" panose="020B0604020202020204"/>
              <a:ea typeface="Arial" panose="020B0604020202020204"/>
              <a:cs typeface="Arial" panose="020B0604020202020204"/>
              <a:sym typeface="Arial" panose="020B0604020202020204"/>
            </a:endParaRPr>
          </a:p>
          <a:p>
            <a:pPr marL="342900" lvl="0" indent="-342900" algn="l" rtl="0">
              <a:spcBef>
                <a:spcPts val="490"/>
              </a:spcBef>
              <a:spcAft>
                <a:spcPts val="0"/>
              </a:spcAft>
              <a:buClr>
                <a:schemeClr val="dk1"/>
              </a:buClr>
              <a:buSzPts val="2450"/>
              <a:buFont typeface="Arial" panose="020B0604020202020204"/>
              <a:buChar char="•"/>
            </a:pPr>
            <a:r>
              <a:rPr lang="en-US" sz="2400">
                <a:latin typeface="Arial" panose="020B0604020202020204"/>
                <a:ea typeface="Arial" panose="020B0604020202020204"/>
                <a:cs typeface="Arial" panose="020B0604020202020204"/>
                <a:sym typeface="Arial" panose="020B0604020202020204"/>
              </a:rPr>
              <a:t>Sklearn-</a:t>
            </a:r>
            <a:r>
              <a:rPr lang="en-US" sz="2400">
                <a:solidFill>
                  <a:srgbClr val="7030A0"/>
                </a:solidFill>
                <a:latin typeface="Arial" panose="020B0604020202020204"/>
                <a:ea typeface="Arial" panose="020B0604020202020204"/>
                <a:cs typeface="Arial" panose="020B0604020202020204"/>
                <a:sym typeface="Arial" panose="020B0604020202020204"/>
              </a:rPr>
              <a:t>S</a:t>
            </a:r>
            <a:r>
              <a:rPr lang="en-US" sz="2400">
                <a:solidFill>
                  <a:srgbClr val="7030A0"/>
                </a:solidFill>
                <a:latin typeface="Arial" panose="020B0604020202020204"/>
                <a:ea typeface="Arial" panose="020B0604020202020204"/>
                <a:cs typeface="Arial" panose="020B0604020202020204"/>
                <a:sym typeface="Arial" panose="020B0604020202020204"/>
              </a:rPr>
              <a:t>cikit-learn provides tools for data preprocessing, such as scaling, normalization, and feature extraction.This modules is used to impute, compose, optimize the data sets.</a:t>
            </a:r>
            <a:endParaRPr lang="en-US" sz="2400">
              <a:latin typeface="Arial" panose="020B0604020202020204"/>
              <a:ea typeface="Arial" panose="020B0604020202020204"/>
              <a:cs typeface="Arial" panose="020B0604020202020204"/>
              <a:sym typeface="Arial" panose="020B0604020202020204"/>
            </a:endParaRPr>
          </a:p>
          <a:p>
            <a:pPr marL="342900" lvl="0" indent="-342900" algn="l" rtl="0">
              <a:spcBef>
                <a:spcPts val="490"/>
              </a:spcBef>
              <a:spcAft>
                <a:spcPts val="0"/>
              </a:spcAft>
              <a:buClr>
                <a:schemeClr val="dk1"/>
              </a:buClr>
              <a:buSzPts val="2450"/>
              <a:buFont typeface="Arial" panose="020B0604020202020204"/>
              <a:buChar char="•"/>
            </a:pPr>
            <a:endParaRPr sz="2400">
              <a:latin typeface="Arial" panose="020B0604020202020204"/>
              <a:ea typeface="Arial" panose="020B0604020202020204"/>
              <a:cs typeface="Arial" panose="020B0604020202020204"/>
              <a:sym typeface="Arial" panose="020B0604020202020204"/>
            </a:endParaRPr>
          </a:p>
          <a:p>
            <a:pPr marL="342900" lvl="0" indent="-190500" algn="l" rtl="0">
              <a:spcBef>
                <a:spcPts val="480"/>
              </a:spcBef>
              <a:spcAft>
                <a:spcPts val="0"/>
              </a:spcAft>
              <a:buClr>
                <a:schemeClr val="dk1"/>
              </a:buClr>
              <a:buSzPts val="2400"/>
              <a:buFont typeface="Arial" panose="020B0604020202020204"/>
              <a:buNone/>
            </a:pPr>
            <a:endParaRPr sz="2400">
              <a:latin typeface="Arial" panose="020B0604020202020204"/>
              <a:ea typeface="Arial" panose="020B0604020202020204"/>
              <a:cs typeface="Arial" panose="020B0604020202020204"/>
              <a:sym typeface="Arial" panose="020B0604020202020204"/>
            </a:endParaRPr>
          </a:p>
          <a:p>
            <a:pPr marL="0" lvl="0" indent="0" algn="l" rtl="0">
              <a:spcBef>
                <a:spcPts val="480"/>
              </a:spcBef>
              <a:spcAft>
                <a:spcPts val="0"/>
              </a:spcAft>
              <a:buClr>
                <a:schemeClr val="dk1"/>
              </a:buClr>
              <a:buSzPts val="2400"/>
              <a:buFont typeface="Arial" panose="020B0604020202020204"/>
              <a:buNone/>
            </a:pPr>
            <a:endParaRPr sz="2400">
              <a:latin typeface="Arial" panose="020B0604020202020204"/>
              <a:ea typeface="Arial" panose="020B0604020202020204"/>
              <a:cs typeface="Arial" panose="020B0604020202020204"/>
              <a:sym typeface="Arial" panose="020B0604020202020204"/>
            </a:endParaRPr>
          </a:p>
        </p:txBody>
      </p:sp>
      <p:sp>
        <p:nvSpPr>
          <p:cNvPr id="2" name="Slide Number Placeholder 1"/>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2" name="Google Shape;152;p9"/>
          <p:cNvSpPr txBox="1"/>
          <p:nvPr>
            <p:ph type="body" idx="1"/>
          </p:nvPr>
        </p:nvSpPr>
        <p:spPr>
          <a:xfrm>
            <a:off x="407035" y="476885"/>
            <a:ext cx="10972800" cy="495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50"/>
              <a:buFont typeface="Arial" panose="020B0604020202020204"/>
              <a:buNone/>
            </a:pPr>
            <a:r>
              <a:rPr lang="en-US" sz="2400">
                <a:latin typeface="Arial" panose="020B0604020202020204"/>
                <a:ea typeface="Arial" panose="020B0604020202020204"/>
                <a:cs typeface="Arial" panose="020B0604020202020204"/>
                <a:sym typeface="Arial" panose="020B0604020202020204"/>
              </a:rPr>
              <a:t> </a:t>
            </a:r>
            <a:r>
              <a:rPr lang="en-US" sz="2400">
                <a:solidFill>
                  <a:srgbClr val="7030A0"/>
                </a:solidFill>
                <a:latin typeface="Arial" panose="020B0604020202020204"/>
                <a:ea typeface="Arial" panose="020B0604020202020204"/>
                <a:cs typeface="Arial" panose="020B0604020202020204"/>
                <a:sym typeface="Arial" panose="020B0604020202020204"/>
              </a:rPr>
              <a:t>Some of the sklearn functions used are  impute,OneHotEncoder,pre-processing, model_selection,compose</a:t>
            </a:r>
            <a:r>
              <a:rPr lang="en-US" sz="2400">
                <a:latin typeface="Arial" panose="020B0604020202020204"/>
                <a:ea typeface="Arial" panose="020B0604020202020204"/>
                <a:cs typeface="Arial" panose="020B0604020202020204"/>
                <a:sym typeface="Arial" panose="020B0604020202020204"/>
              </a:rPr>
              <a:t>.</a:t>
            </a:r>
            <a:endParaRPr lang="en-US" sz="2400">
              <a:latin typeface="+mn-lt"/>
              <a:ea typeface="Arial" panose="020B0604020202020204"/>
              <a:cs typeface="+mn-lt"/>
              <a:sym typeface="Arial" panose="020B0604020202020204"/>
            </a:endParaRPr>
          </a:p>
          <a:p>
            <a:pPr marL="0" lvl="0" indent="0" algn="l" rtl="0">
              <a:spcBef>
                <a:spcPts val="0"/>
              </a:spcBef>
              <a:spcAft>
                <a:spcPts val="0"/>
              </a:spcAft>
              <a:buClr>
                <a:schemeClr val="dk1"/>
              </a:buClr>
              <a:buSzPts val="2450"/>
              <a:buFont typeface="Arial" panose="020B0604020202020204"/>
              <a:buNone/>
            </a:pPr>
            <a:endParaRPr lang="en-US" sz="2400">
              <a:latin typeface="Arial" panose="020B0604020202020204"/>
              <a:ea typeface="Arial" panose="020B0604020202020204"/>
              <a:cs typeface="Arial" panose="020B0604020202020204"/>
              <a:sym typeface="Arial" panose="020B0604020202020204"/>
            </a:endParaRPr>
          </a:p>
          <a:p>
            <a:pPr marL="342900" lvl="0" indent="-342900" algn="l" rtl="0">
              <a:spcBef>
                <a:spcPts val="0"/>
              </a:spcBef>
              <a:spcAft>
                <a:spcPts val="0"/>
              </a:spcAft>
              <a:buClr>
                <a:schemeClr val="dk1"/>
              </a:buClr>
              <a:buSzPts val="2450"/>
              <a:buFont typeface="Arial" panose="020B0604020202020204"/>
              <a:buChar char="•"/>
            </a:pPr>
            <a:r>
              <a:rPr lang="en-US" sz="2400">
                <a:latin typeface="Arial" panose="020B0604020202020204"/>
                <a:ea typeface="Arial" panose="020B0604020202020204"/>
                <a:cs typeface="Arial" panose="020B0604020202020204"/>
                <a:sym typeface="Arial" panose="020B0604020202020204"/>
              </a:rPr>
              <a:t>Matplotlib: </a:t>
            </a:r>
            <a:r>
              <a:rPr lang="en-US" sz="2400">
                <a:solidFill>
                  <a:srgbClr val="7030A0"/>
                </a:solidFill>
                <a:latin typeface="Arial" panose="020B0604020202020204"/>
                <a:ea typeface="Arial" panose="020B0604020202020204"/>
                <a:cs typeface="Arial" panose="020B0604020202020204"/>
                <a:sym typeface="Arial" panose="020B0604020202020204"/>
              </a:rPr>
              <a:t>It is a Python library used for plotting graphs with the help of other libraries like Numpy and Pandas.It is a powerful tool for visualizing data in Python. It is used for creating statistical inferences and plotting 2D graphs of arrays[8].</a:t>
            </a:r>
            <a:endParaRPr lang="en-US" sz="2400">
              <a:latin typeface="Arial" panose="020B0604020202020204"/>
              <a:ea typeface="Arial" panose="020B0604020202020204"/>
              <a:cs typeface="Arial" panose="020B0604020202020204"/>
              <a:sym typeface="Arial" panose="020B0604020202020204"/>
            </a:endParaRPr>
          </a:p>
          <a:p>
            <a:pPr marL="342900" lvl="0" indent="-187325" algn="l" rtl="0">
              <a:spcBef>
                <a:spcPts val="490"/>
              </a:spcBef>
              <a:spcAft>
                <a:spcPts val="0"/>
              </a:spcAft>
              <a:buClr>
                <a:schemeClr val="dk1"/>
              </a:buClr>
              <a:buSzPts val="2450"/>
              <a:buFont typeface="Arial" panose="020B0604020202020204"/>
              <a:buNone/>
            </a:pPr>
            <a:endParaRPr sz="2400">
              <a:latin typeface="Arial" panose="020B0604020202020204"/>
              <a:ea typeface="Arial" panose="020B0604020202020204"/>
              <a:cs typeface="Arial" panose="020B0604020202020204"/>
              <a:sym typeface="Arial" panose="020B0604020202020204"/>
            </a:endParaRPr>
          </a:p>
          <a:p>
            <a:pPr marL="342900" lvl="0" indent="-342900" algn="l" rtl="0">
              <a:spcBef>
                <a:spcPts val="490"/>
              </a:spcBef>
              <a:spcAft>
                <a:spcPts val="0"/>
              </a:spcAft>
              <a:buClr>
                <a:schemeClr val="dk1"/>
              </a:buClr>
              <a:buSzPts val="2450"/>
              <a:buFont typeface="Arial" panose="020B0604020202020204"/>
              <a:buChar char="•"/>
            </a:pPr>
            <a:r>
              <a:rPr lang="en-US" sz="2400">
                <a:latin typeface="Arial" panose="020B0604020202020204"/>
                <a:ea typeface="Arial" panose="020B0604020202020204"/>
                <a:cs typeface="Arial" panose="020B0604020202020204"/>
                <a:sym typeface="Arial" panose="020B0604020202020204"/>
              </a:rPr>
              <a:t>Sea-born- </a:t>
            </a:r>
            <a:r>
              <a:rPr lang="en-US" sz="2400">
                <a:solidFill>
                  <a:srgbClr val="7030A0"/>
                </a:solidFill>
                <a:latin typeface="Arial" panose="020B0604020202020204"/>
                <a:ea typeface="Arial" panose="020B0604020202020204"/>
                <a:cs typeface="Arial" panose="020B0604020202020204"/>
                <a:sym typeface="Arial" panose="020B0604020202020204"/>
              </a:rPr>
              <a:t>It is  also a Python library used for plotting graphs with the help of Matplotlib, Pandas, and Numpy. It is built on the roof of Matplotlib and is considered as a super set of the Matplotlib library. It helps in visualizing uni-variate and bi-variate data[8].</a:t>
            </a:r>
            <a:endParaRPr lang="en-US" sz="2400">
              <a:solidFill>
                <a:srgbClr val="7030A0"/>
              </a:solidFill>
              <a:latin typeface="Arial" panose="020B0604020202020204"/>
              <a:ea typeface="Arial" panose="020B0604020202020204"/>
              <a:cs typeface="Arial" panose="020B0604020202020204"/>
              <a:sym typeface="Arial" panose="020B0604020202020204"/>
            </a:endParaRPr>
          </a:p>
          <a:p>
            <a:pPr marL="342900" lvl="0" indent="-187325" algn="l" rtl="0">
              <a:spcBef>
                <a:spcPts val="490"/>
              </a:spcBef>
              <a:spcAft>
                <a:spcPts val="0"/>
              </a:spcAft>
              <a:buClr>
                <a:schemeClr val="dk1"/>
              </a:buClr>
              <a:buSzPts val="2450"/>
              <a:buFont typeface="Arial" panose="020B0604020202020204"/>
              <a:buNone/>
            </a:pPr>
            <a:endParaRPr sz="2400">
              <a:solidFill>
                <a:srgbClr val="7030A0"/>
              </a:solidFill>
              <a:latin typeface="Arial" panose="020B0604020202020204"/>
              <a:ea typeface="Arial" panose="020B0604020202020204"/>
              <a:cs typeface="Arial" panose="020B0604020202020204"/>
              <a:sym typeface="Arial" panose="020B0604020202020204"/>
            </a:endParaRPr>
          </a:p>
          <a:p>
            <a:pPr marL="0" lvl="0" indent="0" algn="l" rtl="0">
              <a:spcBef>
                <a:spcPts val="490"/>
              </a:spcBef>
              <a:spcAft>
                <a:spcPts val="0"/>
              </a:spcAft>
              <a:buClr>
                <a:srgbClr val="FF0000"/>
              </a:buClr>
              <a:buSzPts val="2450"/>
              <a:buFont typeface="Arial" panose="020B0604020202020204"/>
              <a:buNone/>
            </a:pPr>
            <a:r>
              <a:rPr lang="en-US" sz="2400">
                <a:solidFill>
                  <a:srgbClr val="FF0000"/>
                </a:solidFill>
                <a:latin typeface="Arial" panose="020B0604020202020204"/>
                <a:ea typeface="Arial" panose="020B0604020202020204"/>
                <a:cs typeface="Arial" panose="020B0604020202020204"/>
                <a:sym typeface="Arial" panose="020B0604020202020204"/>
              </a:rPr>
              <a:t>Note: The difference between Matplotlib and seaborn is that the seaborn is more functional for bunch of a data at a time but for simple graphs like bar,histogram,pie, scatter we use Matplotlib(individual).</a:t>
            </a:r>
            <a:endParaRPr lang="en-US" sz="2400">
              <a:solidFill>
                <a:srgbClr val="FF0000"/>
              </a:solidFill>
              <a:latin typeface="Arial" panose="020B0604020202020204"/>
              <a:ea typeface="Arial" panose="020B0604020202020204"/>
              <a:cs typeface="Arial" panose="020B0604020202020204"/>
              <a:sym typeface="Arial" panose="020B0604020202020204"/>
            </a:endParaRPr>
          </a:p>
        </p:txBody>
      </p:sp>
      <p:sp>
        <p:nvSpPr>
          <p:cNvPr id="2" name="Slide Number Placeholder 1"/>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262890" y="188595"/>
            <a:ext cx="10972800" cy="582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800"/>
              <a:buFont typeface="Arial" panose="020B0604020202020204"/>
              <a:buNone/>
            </a:pPr>
            <a:r>
              <a:rPr lang="en-US" sz="2800" i="1">
                <a:latin typeface="Arial" panose="020B0604020202020204"/>
                <a:ea typeface="Arial" panose="020B0604020202020204"/>
                <a:cs typeface="Arial" panose="020B0604020202020204"/>
                <a:sym typeface="Arial" panose="020B0604020202020204"/>
              </a:rPr>
              <a:t>4)Data Preprocessing:</a:t>
            </a:r>
            <a:endParaRPr lang="en-US" sz="2800" i="1">
              <a:latin typeface="Arial" panose="020B0604020202020204"/>
              <a:ea typeface="Arial" panose="020B0604020202020204"/>
              <a:cs typeface="Arial" panose="020B0604020202020204"/>
              <a:sym typeface="Arial" panose="020B0604020202020204"/>
            </a:endParaRPr>
          </a:p>
        </p:txBody>
      </p:sp>
      <p:sp>
        <p:nvSpPr>
          <p:cNvPr id="159" name="Google Shape;159;p10"/>
          <p:cNvSpPr txBox="1"/>
          <p:nvPr>
            <p:ph type="body" idx="1"/>
          </p:nvPr>
        </p:nvSpPr>
        <p:spPr>
          <a:xfrm>
            <a:off x="191135" y="764540"/>
            <a:ext cx="10972800" cy="4953000"/>
          </a:xfrm>
          <a:prstGeom prst="rect">
            <a:avLst/>
          </a:prstGeom>
          <a:noFill/>
          <a:ln>
            <a:noFill/>
          </a:ln>
        </p:spPr>
        <p:txBody>
          <a:bodyPr spcFirstLastPara="1" wrap="square" lIns="91425" tIns="45700" rIns="91425" bIns="45700" anchor="t" anchorCtr="0">
            <a:noAutofit/>
          </a:bodyPr>
          <a:lstStyle/>
          <a:p>
            <a:pPr marL="342900" lvl="0" algn="just" rtl="0">
              <a:lnSpc>
                <a:spcPct val="150000"/>
              </a:lnSpc>
              <a:spcBef>
                <a:spcPts val="0"/>
              </a:spcBef>
              <a:spcAft>
                <a:spcPts val="0"/>
              </a:spcAft>
              <a:buClr>
                <a:schemeClr val="dk1"/>
              </a:buClr>
              <a:buSzPts val="2400"/>
            </a:pPr>
            <a:r>
              <a:rPr lang="en-US" sz="2150">
                <a:latin typeface="+mn-lt"/>
                <a:ea typeface="Arial" panose="020B0604020202020204"/>
                <a:cs typeface="+mn-lt"/>
                <a:sym typeface="Arial" panose="020B0604020202020204"/>
              </a:rPr>
              <a:t>Data preprocessing for a biological data can involve a number of steps such as Loading the data set, Categorizing the data, Handling the missing data sets, Handling the data set and make the data set ready for training and testing respectively with the</a:t>
            </a:r>
            <a:r>
              <a:rPr lang="en-US" sz="2150">
                <a:latin typeface="+mn-lt"/>
                <a:cs typeface="+mn-lt"/>
              </a:rPr>
              <a:t> </a:t>
            </a:r>
            <a:r>
              <a:rPr lang="en-US" sz="2150">
                <a:latin typeface="+mn-lt"/>
                <a:ea typeface="Arial" panose="020B0604020202020204"/>
                <a:cs typeface="+mn-lt"/>
                <a:sym typeface="Arial" panose="020B0604020202020204"/>
              </a:rPr>
              <a:t>parameter variables,Feature scaling the data set for visualization of the data.Data Modeling and Normalization involves normalizing the data to ensure that every measurement is taken at the same scale.</a:t>
            </a:r>
            <a:endParaRPr lang="en-US" sz="2150">
              <a:latin typeface="+mn-lt"/>
              <a:ea typeface="Arial" panose="020B0604020202020204"/>
              <a:cs typeface="+mn-lt"/>
              <a:sym typeface="Arial" panose="020B0604020202020204"/>
            </a:endParaRPr>
          </a:p>
          <a:p>
            <a:pPr marL="342900" lvl="0" algn="just" rtl="0">
              <a:lnSpc>
                <a:spcPct val="150000"/>
              </a:lnSpc>
              <a:spcBef>
                <a:spcPts val="0"/>
              </a:spcBef>
              <a:spcAft>
                <a:spcPts val="0"/>
              </a:spcAft>
              <a:buClr>
                <a:schemeClr val="dk1"/>
              </a:buClr>
              <a:buSzPts val="2400"/>
            </a:pPr>
            <a:endParaRPr sz="2150">
              <a:latin typeface="+mn-lt"/>
              <a:ea typeface="Arial" panose="020B0604020202020204"/>
              <a:cs typeface="+mn-lt"/>
              <a:sym typeface="Arial" panose="020B0604020202020204"/>
            </a:endParaRPr>
          </a:p>
          <a:p>
            <a:pPr marL="342900" lvl="0" algn="just" rtl="0">
              <a:lnSpc>
                <a:spcPct val="150000"/>
              </a:lnSpc>
              <a:spcBef>
                <a:spcPts val="0"/>
              </a:spcBef>
              <a:spcAft>
                <a:spcPts val="0"/>
              </a:spcAft>
              <a:buClr>
                <a:schemeClr val="dk1"/>
              </a:buClr>
              <a:buSzPts val="2400"/>
            </a:pPr>
            <a:r>
              <a:rPr lang="en-US" sz="2150">
                <a:latin typeface="+mn-lt"/>
                <a:ea typeface="Arial" panose="020B0604020202020204"/>
                <a:cs typeface="+mn-lt"/>
                <a:sym typeface="Arial" panose="020B0604020202020204"/>
              </a:rPr>
              <a:t>Parameters estimation is the stage which involves evaluating the model's parameters that best capture the behaviour of the </a:t>
            </a:r>
            <a:r>
              <a:rPr lang="en-US" sz="2150">
                <a:latin typeface="+mn-lt"/>
                <a:cs typeface="+mn-lt"/>
              </a:rPr>
              <a:t>enzyme.Model</a:t>
            </a:r>
            <a:r>
              <a:rPr lang="en-US" sz="2150">
                <a:latin typeface="+mn-lt"/>
                <a:ea typeface="Arial" panose="020B0604020202020204"/>
                <a:cs typeface="+mn-lt"/>
                <a:sym typeface="Arial" panose="020B0604020202020204"/>
              </a:rPr>
              <a:t> validation makes sure that the estimated parameters are consistent with the known features of the enzyme and that the linear model fits the data.By completing these preprocessing procedures,the data is prepared for additional visualization,analysis[7].</a:t>
            </a:r>
            <a:endParaRPr sz="2150">
              <a:latin typeface="+mn-lt"/>
              <a:ea typeface="Arial" panose="020B0604020202020204"/>
              <a:cs typeface="+mn-lt"/>
              <a:sym typeface="Arial" panose="020B0604020202020204"/>
            </a:endParaRPr>
          </a:p>
          <a:p>
            <a:pPr marL="0" lvl="0" indent="0" algn="just" rtl="0">
              <a:lnSpc>
                <a:spcPct val="150000"/>
              </a:lnSpc>
              <a:spcBef>
                <a:spcPts val="0"/>
              </a:spcBef>
              <a:spcAft>
                <a:spcPts val="0"/>
              </a:spcAft>
              <a:buClr>
                <a:schemeClr val="dk1"/>
              </a:buClr>
              <a:buSzPts val="2400"/>
              <a:buFont typeface="Arial" panose="020B0604020202020204"/>
              <a:buNone/>
            </a:pPr>
            <a:endParaRPr sz="2400"/>
          </a:p>
          <a:p>
            <a:pPr marL="0" lvl="0" indent="0" algn="just" rtl="0">
              <a:lnSpc>
                <a:spcPct val="150000"/>
              </a:lnSpc>
              <a:spcBef>
                <a:spcPts val="0"/>
              </a:spcBef>
              <a:spcAft>
                <a:spcPts val="0"/>
              </a:spcAft>
              <a:buClr>
                <a:schemeClr val="dk1"/>
              </a:buClr>
              <a:buSzPts val="2400"/>
              <a:buFont typeface="Arial" panose="020B0604020202020204"/>
              <a:buNone/>
            </a:pPr>
            <a:endParaRPr sz="2400"/>
          </a:p>
          <a:p>
            <a:pPr marL="342900" lvl="0" indent="-190500" algn="l" rtl="0">
              <a:spcBef>
                <a:spcPts val="1280"/>
              </a:spcBef>
              <a:spcAft>
                <a:spcPts val="0"/>
              </a:spcAft>
              <a:buClr>
                <a:schemeClr val="dk1"/>
              </a:buClr>
              <a:buSzPts val="2400"/>
              <a:buFont typeface="Arial" panose="020B0604020202020204"/>
              <a:buNone/>
            </a:pPr>
            <a:endParaRPr sz="2400"/>
          </a:p>
        </p:txBody>
      </p:sp>
      <p:sp>
        <p:nvSpPr>
          <p:cNvPr id="2" name="Slide Number Placeholder 1"/>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2" name="Slide Number Placeholder 1"/>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 name="Content Placeholder 2" descr="Screenshot 2023-04-13 112138"/>
          <p:cNvPicPr>
            <a:picLocks noChangeAspect="1"/>
          </p:cNvPicPr>
          <p:nvPr>
            <p:ph idx="1"/>
          </p:nvPr>
        </p:nvPicPr>
        <p:blipFill>
          <a:blip r:embed="rId1"/>
          <a:stretch>
            <a:fillRect/>
          </a:stretch>
        </p:blipFill>
        <p:spPr>
          <a:xfrm>
            <a:off x="263525" y="190500"/>
            <a:ext cx="9979660" cy="5882005"/>
          </a:xfrm>
          <a:prstGeom prst="rect">
            <a:avLst/>
          </a:prstGeom>
        </p:spPr>
      </p:pic>
      <p:cxnSp>
        <p:nvCxnSpPr>
          <p:cNvPr id="5" name="Straight Arrow Connector 4"/>
          <p:cNvCxnSpPr/>
          <p:nvPr/>
        </p:nvCxnSpPr>
        <p:spPr>
          <a:xfrm>
            <a:off x="952500" y="5776595"/>
            <a:ext cx="2839720" cy="676910"/>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6" name="Rounded Rectangle 5"/>
          <p:cNvSpPr/>
          <p:nvPr/>
        </p:nvSpPr>
        <p:spPr>
          <a:xfrm>
            <a:off x="3792220" y="6093460"/>
            <a:ext cx="3960495" cy="72009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3874135" y="6202680"/>
            <a:ext cx="3806190" cy="553085"/>
          </a:xfrm>
          <a:prstGeom prst="rect">
            <a:avLst/>
          </a:prstGeom>
          <a:noFill/>
        </p:spPr>
        <p:txBody>
          <a:bodyPr wrap="square" rtlCol="0">
            <a:spAutoFit/>
          </a:bodyPr>
          <a:p>
            <a:r>
              <a:rPr lang="en-US" sz="1500"/>
              <a:t>Here the value [2] represents index of the coloumn</a:t>
            </a:r>
            <a:r>
              <a:rPr lang="en-US" sz="1500" i="1"/>
              <a:t> A.niger</a:t>
            </a:r>
            <a:r>
              <a:rPr lang="en-US" sz="1500"/>
              <a:t>-CuS-Che NBs .</a:t>
            </a:r>
            <a:endParaRPr lang="en-US"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479425" y="231140"/>
            <a:ext cx="10972800" cy="582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800"/>
              <a:buFont typeface="Arial" panose="020B0604020202020204"/>
              <a:buNone/>
            </a:pPr>
            <a:r>
              <a:rPr lang="en-US" sz="2800" i="1">
                <a:latin typeface="Arial" panose="020B0604020202020204"/>
                <a:ea typeface="Arial" panose="020B0604020202020204"/>
                <a:cs typeface="Arial" panose="020B0604020202020204"/>
                <a:sym typeface="Arial" panose="020B0604020202020204"/>
              </a:rPr>
              <a:t>5)Data Visualization:</a:t>
            </a:r>
            <a:endParaRPr lang="en-US" sz="2800" i="1">
              <a:latin typeface="Arial" panose="020B0604020202020204"/>
              <a:ea typeface="Arial" panose="020B0604020202020204"/>
              <a:cs typeface="Arial" panose="020B0604020202020204"/>
              <a:sym typeface="Arial" panose="020B0604020202020204"/>
            </a:endParaRPr>
          </a:p>
        </p:txBody>
      </p:sp>
      <p:sp>
        <p:nvSpPr>
          <p:cNvPr id="173" name="Google Shape;173;p12"/>
          <p:cNvSpPr txBox="1"/>
          <p:nvPr>
            <p:ph type="body" idx="1"/>
          </p:nvPr>
        </p:nvSpPr>
        <p:spPr>
          <a:xfrm>
            <a:off x="551180" y="908685"/>
            <a:ext cx="10972800" cy="4953000"/>
          </a:xfrm>
          <a:prstGeom prst="rect">
            <a:avLst/>
          </a:prstGeom>
          <a:noFill/>
          <a:ln>
            <a:noFill/>
          </a:ln>
        </p:spPr>
        <p:txBody>
          <a:bodyPr spcFirstLastPara="1" wrap="square" lIns="91425" tIns="45700" rIns="91425" bIns="45700" anchor="t" anchorCtr="0">
            <a:noAutofit/>
          </a:bodyPr>
          <a:lstStyle/>
          <a:p>
            <a:pPr marL="342900" lvl="0" indent="-292100" algn="l" rtl="0">
              <a:spcBef>
                <a:spcPts val="0"/>
              </a:spcBef>
              <a:spcAft>
                <a:spcPts val="0"/>
              </a:spcAft>
              <a:buClr>
                <a:schemeClr val="dk1"/>
              </a:buClr>
              <a:buSzPts val="2000"/>
              <a:buFont typeface="Arial" panose="020B0604020202020204"/>
              <a:buChar char="•"/>
            </a:pPr>
            <a:r>
              <a:rPr lang="en-US" sz="2150"/>
              <a:t>The Graphic representation of the data and information is know as Data Visualization.</a:t>
            </a:r>
            <a:endParaRPr sz="2150"/>
          </a:p>
          <a:p>
            <a:pPr marL="342900" lvl="0" indent="-292100" algn="l" rtl="0">
              <a:spcBef>
                <a:spcPts val="560"/>
              </a:spcBef>
              <a:spcAft>
                <a:spcPts val="0"/>
              </a:spcAft>
              <a:buClr>
                <a:schemeClr val="dk1"/>
              </a:buClr>
              <a:buSzPts val="2000"/>
              <a:buFont typeface="Arial" panose="020B0604020202020204"/>
              <a:buChar char="•"/>
            </a:pPr>
            <a:r>
              <a:rPr lang="en-US" sz="2150"/>
              <a:t>It helps us to graph out the patterns of the large and complex data set easily.</a:t>
            </a:r>
            <a:endParaRPr sz="2150"/>
          </a:p>
          <a:p>
            <a:pPr marL="342900" lvl="0" indent="-292100" algn="l" rtl="0">
              <a:spcBef>
                <a:spcPts val="560"/>
              </a:spcBef>
              <a:spcAft>
                <a:spcPts val="0"/>
              </a:spcAft>
              <a:buClr>
                <a:schemeClr val="dk1"/>
              </a:buClr>
              <a:buSzPts val="2000"/>
              <a:buFont typeface="Arial" panose="020B0604020202020204"/>
              <a:buChar char="•"/>
            </a:pPr>
            <a:r>
              <a:rPr lang="en-US" sz="2150"/>
              <a:t>So, We use this method in the process for the easy pattern detection through photographically way[8]</a:t>
            </a:r>
            <a:endParaRPr sz="2150"/>
          </a:p>
          <a:p>
            <a:pPr marL="0" lvl="0" indent="0" algn="l" rtl="0">
              <a:spcBef>
                <a:spcPts val="560"/>
              </a:spcBef>
              <a:spcAft>
                <a:spcPts val="0"/>
              </a:spcAft>
              <a:buClr>
                <a:schemeClr val="dk1"/>
              </a:buClr>
              <a:buSzPts val="2800"/>
              <a:buFont typeface="Arial" panose="020B0604020202020204"/>
              <a:buNone/>
            </a:pPr>
            <a:endParaRPr sz="2150"/>
          </a:p>
          <a:p>
            <a:pPr marL="0" lvl="0" indent="0" algn="l" rtl="0">
              <a:spcBef>
                <a:spcPts val="560"/>
              </a:spcBef>
              <a:spcAft>
                <a:spcPts val="0"/>
              </a:spcAft>
              <a:buClr>
                <a:schemeClr val="dk1"/>
              </a:buClr>
              <a:buSzPts val="2800"/>
              <a:buFont typeface="Arial" panose="020B0604020202020204"/>
              <a:buNone/>
            </a:pPr>
            <a:endParaRPr sz="2150"/>
          </a:p>
        </p:txBody>
      </p:sp>
      <p:sp>
        <p:nvSpPr>
          <p:cNvPr id="175" name="Google Shape;175;p12"/>
          <p:cNvSpPr txBox="1"/>
          <p:nvPr/>
        </p:nvSpPr>
        <p:spPr>
          <a:xfrm>
            <a:off x="0" y="5286825"/>
            <a:ext cx="10972800" cy="396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panose="020B0604020202020204"/>
              <a:buChar char="●"/>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76" name="Google Shape;176;p12" descr="Screenshot 2023-03-28 104943"/>
          <p:cNvPicPr preferRelativeResize="0"/>
          <p:nvPr>
            <p:ph type="body" idx="1"/>
          </p:nvPr>
        </p:nvPicPr>
        <p:blipFill rotWithShape="1">
          <a:blip r:embed="rId1"/>
          <a:srcRect/>
          <a:stretch>
            <a:fillRect/>
          </a:stretch>
        </p:blipFill>
        <p:spPr>
          <a:xfrm>
            <a:off x="1375410" y="2565400"/>
            <a:ext cx="8013065" cy="3960495"/>
          </a:xfrm>
          <a:prstGeom prst="rect">
            <a:avLst/>
          </a:prstGeom>
          <a:noFill/>
          <a:ln>
            <a:noFill/>
          </a:ln>
        </p:spPr>
      </p:pic>
      <p:sp>
        <p:nvSpPr>
          <p:cNvPr id="2" name="Slide Number Placeholder 1"/>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63525" y="181610"/>
            <a:ext cx="10972800" cy="582613"/>
          </a:xfrm>
        </p:spPr>
        <p:txBody>
          <a:bodyPr/>
          <a:p>
            <a:r>
              <a:rPr lang="en-US" sz="2800" i="1"/>
              <a:t>6)Data Analysis:</a:t>
            </a:r>
            <a:endParaRPr lang="en-US" sz="2800" i="1"/>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Content Placeholder 4" descr="Screenshot 2023-04-11 020542"/>
          <p:cNvPicPr>
            <a:picLocks noChangeAspect="1"/>
          </p:cNvPicPr>
          <p:nvPr>
            <p:ph idx="1"/>
          </p:nvPr>
        </p:nvPicPr>
        <p:blipFill>
          <a:blip r:embed="rId1"/>
          <a:srcRect l="6989" t="14739" r="4680" b="12048"/>
          <a:stretch>
            <a:fillRect/>
          </a:stretch>
        </p:blipFill>
        <p:spPr>
          <a:xfrm>
            <a:off x="2200910" y="2823845"/>
            <a:ext cx="5368925" cy="3075305"/>
          </a:xfrm>
          <a:prstGeom prst="rect">
            <a:avLst/>
          </a:prstGeom>
        </p:spPr>
      </p:pic>
      <p:sp>
        <p:nvSpPr>
          <p:cNvPr id="6" name="Text Box 5"/>
          <p:cNvSpPr txBox="1"/>
          <p:nvPr/>
        </p:nvSpPr>
        <p:spPr>
          <a:xfrm>
            <a:off x="407670" y="908685"/>
            <a:ext cx="10375900" cy="1083945"/>
          </a:xfrm>
          <a:prstGeom prst="rect">
            <a:avLst/>
          </a:prstGeom>
          <a:noFill/>
        </p:spPr>
        <p:txBody>
          <a:bodyPr wrap="square" rtlCol="0">
            <a:spAutoFit/>
          </a:bodyPr>
          <a:p>
            <a:r>
              <a:rPr lang="en-US" sz="2150"/>
              <a:t>Data analysis involves a combination of statistical and computational techniques to extract insights from biological data. It is an important tool for advancing our understanding of the natural world and improving our practical knowledge.</a:t>
            </a:r>
            <a:endParaRPr lang="en-US" sz="21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407035" y="188595"/>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How Data Analytics differs from Graphs?</a:t>
            </a:r>
            <a:endParaRPr lang="en-US" sz="2800"/>
          </a:p>
        </p:txBody>
      </p:sp>
      <p:sp>
        <p:nvSpPr>
          <p:cNvPr id="182" name="Google Shape;182;p13"/>
          <p:cNvSpPr txBox="1"/>
          <p:nvPr>
            <p:ph type="body" idx="1"/>
          </p:nvPr>
        </p:nvSpPr>
        <p:spPr>
          <a:xfrm>
            <a:off x="262890" y="1124585"/>
            <a:ext cx="10972800" cy="49530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50"/>
              <a:buFont typeface="Arial" panose="020B0604020202020204"/>
              <a:buChar char="•"/>
            </a:pPr>
            <a:r>
              <a:rPr lang="en-US" sz="2400">
                <a:latin typeface="+mn-lt"/>
                <a:ea typeface="Arial" panose="020B0604020202020204"/>
                <a:cs typeface="+mn-lt"/>
                <a:sym typeface="Arial" panose="020B0604020202020204"/>
              </a:rPr>
              <a:t>Data Analytics and Graphs are two distinct concepts that are commonly used together for data analysis and interpretation.Both are similar but not the same.</a:t>
            </a:r>
            <a:endParaRPr lang="en-US" sz="2400">
              <a:latin typeface="+mn-lt"/>
              <a:ea typeface="Arial" panose="020B0604020202020204"/>
              <a:cs typeface="+mn-lt"/>
              <a:sym typeface="Arial" panose="020B0604020202020204"/>
            </a:endParaRPr>
          </a:p>
          <a:p>
            <a:pPr marL="342900" lvl="0" indent="-342900" algn="just" rtl="0">
              <a:spcBef>
                <a:spcPts val="0"/>
              </a:spcBef>
              <a:spcAft>
                <a:spcPts val="0"/>
              </a:spcAft>
              <a:buClr>
                <a:schemeClr val="dk1"/>
              </a:buClr>
              <a:buSzPts val="2450"/>
              <a:buFont typeface="Arial" panose="020B0604020202020204"/>
              <a:buChar char="•"/>
            </a:pPr>
            <a:endParaRPr lang="en-US" sz="2400">
              <a:latin typeface="+mn-lt"/>
              <a:ea typeface="Arial" panose="020B0604020202020204"/>
              <a:cs typeface="+mn-lt"/>
              <a:sym typeface="Arial" panose="020B0604020202020204"/>
            </a:endParaRPr>
          </a:p>
          <a:p>
            <a:pPr marL="342900" lvl="0" indent="-342900" algn="just" rtl="0">
              <a:spcBef>
                <a:spcPts val="490"/>
              </a:spcBef>
              <a:spcAft>
                <a:spcPts val="0"/>
              </a:spcAft>
              <a:buClr>
                <a:schemeClr val="dk1"/>
              </a:buClr>
              <a:buSzPts val="2450"/>
              <a:buFont typeface="Arial" panose="020B0604020202020204"/>
              <a:buChar char="•"/>
            </a:pPr>
            <a:r>
              <a:rPr lang="en-US" sz="2400">
                <a:latin typeface="+mn-lt"/>
                <a:ea typeface="Arial" panose="020B0604020202020204"/>
                <a:cs typeface="+mn-lt"/>
                <a:sym typeface="Arial" panose="020B0604020202020204"/>
              </a:rPr>
              <a:t>Data analytics involves Statistical and Computational methods to extract insights, patterns, and trends from large data sets. It is a process that involves transforming raw data into meaningful information that can be used for decision-making.</a:t>
            </a:r>
            <a:endParaRPr lang="en-US" sz="2400">
              <a:latin typeface="+mn-lt"/>
              <a:ea typeface="Arial" panose="020B0604020202020204"/>
              <a:cs typeface="+mn-lt"/>
              <a:sym typeface="Arial" panose="020B0604020202020204"/>
            </a:endParaRPr>
          </a:p>
          <a:p>
            <a:pPr marL="0" lvl="0" indent="0" algn="just" rtl="0">
              <a:spcBef>
                <a:spcPts val="490"/>
              </a:spcBef>
              <a:spcAft>
                <a:spcPts val="0"/>
              </a:spcAft>
              <a:buClr>
                <a:schemeClr val="dk1"/>
              </a:buClr>
              <a:buSzPts val="2450"/>
              <a:buFont typeface="Arial" panose="020B0604020202020204"/>
              <a:buNone/>
            </a:pPr>
            <a:r>
              <a:rPr lang="en-US" sz="2400">
                <a:latin typeface="+mn-lt"/>
                <a:ea typeface="Arial" panose="020B0604020202020204"/>
                <a:cs typeface="+mn-lt"/>
                <a:sym typeface="Arial" panose="020B0604020202020204"/>
              </a:rPr>
              <a:t> </a:t>
            </a:r>
            <a:endParaRPr lang="en-US" sz="2400">
              <a:latin typeface="+mn-lt"/>
              <a:ea typeface="Arial" panose="020B0604020202020204"/>
              <a:cs typeface="+mn-lt"/>
              <a:sym typeface="Arial" panose="020B0604020202020204"/>
            </a:endParaRPr>
          </a:p>
          <a:p>
            <a:pPr marL="342900" lvl="0" indent="-342900" algn="just" rtl="0">
              <a:spcBef>
                <a:spcPts val="490"/>
              </a:spcBef>
              <a:spcAft>
                <a:spcPts val="0"/>
              </a:spcAft>
              <a:buClr>
                <a:schemeClr val="dk1"/>
              </a:buClr>
              <a:buSzPts val="2450"/>
              <a:buFont typeface="Arial" panose="020B0604020202020204"/>
              <a:buChar char="•"/>
            </a:pPr>
            <a:r>
              <a:rPr lang="en-US" sz="2400">
                <a:latin typeface="+mn-lt"/>
                <a:ea typeface="Arial" panose="020B0604020202020204"/>
                <a:cs typeface="+mn-lt"/>
                <a:sym typeface="Arial" panose="020B0604020202020204"/>
              </a:rPr>
              <a:t>Graphs,on the other hand are a visual representation of data. They are used to present simple data in a way that is easy to understand and interpret.They plot simple graphs with at most 2 parameters.</a:t>
            </a:r>
            <a:endParaRPr lang="en-US" sz="2400">
              <a:latin typeface="+mn-lt"/>
              <a:ea typeface="Arial" panose="020B0604020202020204"/>
              <a:cs typeface="+mn-lt"/>
              <a:sym typeface="Arial" panose="020B0604020202020204"/>
            </a:endParaRPr>
          </a:p>
          <a:p>
            <a:pPr marL="342900" lvl="0" indent="-342900" algn="just" rtl="0">
              <a:spcBef>
                <a:spcPts val="490"/>
              </a:spcBef>
              <a:spcAft>
                <a:spcPts val="0"/>
              </a:spcAft>
              <a:buClr>
                <a:schemeClr val="dk1"/>
              </a:buClr>
              <a:buSzPts val="2450"/>
              <a:buFont typeface="Arial" panose="020B0604020202020204"/>
              <a:buChar char="•"/>
            </a:pPr>
            <a:endParaRPr lang="en-US" sz="2400">
              <a:latin typeface="+mn-lt"/>
              <a:ea typeface="Arial" panose="020B0604020202020204"/>
              <a:cs typeface="+mn-lt"/>
              <a:sym typeface="Arial" panose="020B0604020202020204"/>
            </a:endParaRPr>
          </a:p>
        </p:txBody>
      </p:sp>
      <p:sp>
        <p:nvSpPr>
          <p:cNvPr id="2" name="Slide Number Placeholder 1"/>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479425" y="26035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Quantum Efficiency Calculation:</a:t>
            </a:r>
            <a:endParaRPr lang="en-US" sz="2800"/>
          </a:p>
        </p:txBody>
      </p:sp>
      <p:sp>
        <p:nvSpPr>
          <p:cNvPr id="189" name="Google Shape;189;p14"/>
          <p:cNvSpPr txBox="1"/>
          <p:nvPr>
            <p:ph type="body" idx="1"/>
          </p:nvPr>
        </p:nvSpPr>
        <p:spPr>
          <a:xfrm>
            <a:off x="455295" y="1168400"/>
            <a:ext cx="11280775" cy="4521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50"/>
              <a:buFont typeface="Arial" panose="020B0604020202020204"/>
              <a:buChar char="•"/>
            </a:pPr>
            <a:r>
              <a:rPr lang="en-US" sz="2400">
                <a:latin typeface="Arial" panose="020B0604020202020204" pitchFamily="34" charset="0"/>
                <a:ea typeface="Arial" panose="020B0604020202020204"/>
                <a:cs typeface="Arial" panose="020B0604020202020204" pitchFamily="34" charset="0"/>
                <a:sym typeface="Arial" panose="020B0604020202020204"/>
              </a:rPr>
              <a:t>The Quantum efficiency (QE) in this data  is defined by the ratio of the effective electrons used for content of production to be generated  to the total input photon flux[9]: </a:t>
            </a:r>
            <a:endParaRPr lang="en-US" sz="2400">
              <a:latin typeface="Arial" panose="020B0604020202020204" pitchFamily="34" charset="0"/>
              <a:ea typeface="Arial" panose="020B0604020202020204"/>
              <a:cs typeface="Arial" panose="020B0604020202020204" pitchFamily="34" charset="0"/>
              <a:sym typeface="Arial" panose="020B0604020202020204"/>
            </a:endParaRPr>
          </a:p>
          <a:p>
            <a:pPr marL="342900" lvl="0" indent="-342900" algn="l" rtl="0">
              <a:spcBef>
                <a:spcPts val="490"/>
              </a:spcBef>
              <a:spcAft>
                <a:spcPts val="0"/>
              </a:spcAft>
              <a:buClr>
                <a:schemeClr val="dk1"/>
              </a:buClr>
              <a:buSzPts val="2450"/>
              <a:buFont typeface="Arial" panose="020B0604020202020204"/>
              <a:buChar char="•"/>
            </a:pPr>
            <a:r>
              <a:rPr lang="en-US" sz="2400">
                <a:latin typeface="Arial" panose="020B0604020202020204" pitchFamily="34" charset="0"/>
                <a:ea typeface="Arial" panose="020B0604020202020204"/>
                <a:cs typeface="Arial" panose="020B0604020202020204" pitchFamily="34" charset="0"/>
                <a:sym typeface="Arial" panose="020B0604020202020204"/>
              </a:rPr>
              <a:t>QE% = (electrons/photons) * 100% = Mol amylase generated/Mol total photons * 100 %  .</a:t>
            </a:r>
            <a:endParaRPr lang="en-US" sz="2400">
              <a:latin typeface="Arial" panose="020B0604020202020204" pitchFamily="34" charset="0"/>
              <a:ea typeface="Arial" panose="020B0604020202020204"/>
              <a:cs typeface="Arial" panose="020B0604020202020204" pitchFamily="34" charset="0"/>
              <a:sym typeface="Arial" panose="020B0604020202020204"/>
            </a:endParaRPr>
          </a:p>
          <a:p>
            <a:pPr marL="0" lvl="0" indent="0" algn="l" rtl="0">
              <a:spcBef>
                <a:spcPts val="400"/>
              </a:spcBef>
              <a:spcAft>
                <a:spcPts val="0"/>
              </a:spcAft>
              <a:buClr>
                <a:schemeClr val="dk1"/>
              </a:buClr>
              <a:buSzPts val="2000"/>
              <a:buFont typeface="Arial" panose="020B0604020202020204"/>
              <a:buNone/>
            </a:pPr>
            <a:r>
              <a:rPr lang="en-US" sz="2400">
                <a:latin typeface="Arial" panose="020B0604020202020204" pitchFamily="34" charset="0"/>
                <a:ea typeface="Arial" panose="020B0604020202020204"/>
                <a:cs typeface="Arial" panose="020B0604020202020204" pitchFamily="34" charset="0"/>
                <a:sym typeface="Arial" panose="020B0604020202020204"/>
              </a:rPr>
              <a:t>         </a:t>
            </a:r>
            <a:r>
              <a:rPr lang="en-US" sz="2200" i="1">
                <a:latin typeface="Arial" panose="020B0604020202020204" pitchFamily="34" charset="0"/>
                <a:ea typeface="Arial" panose="020B0604020202020204"/>
                <a:cs typeface="Arial" panose="020B0604020202020204" pitchFamily="34" charset="0"/>
                <a:sym typeface="Arial" panose="020B0604020202020204"/>
              </a:rPr>
              <a:t>where Mol amylase generated = the total amylase concentration (Ca)</a:t>
            </a:r>
            <a:r>
              <a:rPr lang="en-US" sz="2200" i="1" baseline="30000">
                <a:latin typeface="Arial" panose="020B0604020202020204" pitchFamily="34" charset="0"/>
                <a:ea typeface="Arial" panose="020B0604020202020204"/>
                <a:cs typeface="Arial" panose="020B0604020202020204" pitchFamily="34" charset="0"/>
                <a:sym typeface="Arial" panose="020B0604020202020204"/>
              </a:rPr>
              <a:t> </a:t>
            </a:r>
            <a:r>
              <a:rPr lang="en-US" sz="2200" i="1">
                <a:latin typeface="Arial" panose="020B0604020202020204" pitchFamily="34" charset="0"/>
                <a:ea typeface="Arial" panose="020B0604020202020204"/>
                <a:cs typeface="Arial" panose="020B0604020202020204" pitchFamily="34" charset="0"/>
                <a:sym typeface="Arial" panose="020B0604020202020204"/>
              </a:rPr>
              <a:t>× total suspension volume(V)</a:t>
            </a:r>
            <a:endParaRPr sz="2200" i="1">
              <a:latin typeface="Arial" panose="020B0604020202020204" pitchFamily="34" charset="0"/>
              <a:ea typeface="Arial" panose="020B0604020202020204"/>
              <a:cs typeface="Arial" panose="020B0604020202020204" pitchFamily="34" charset="0"/>
              <a:sym typeface="Arial" panose="020B0604020202020204"/>
            </a:endParaRPr>
          </a:p>
          <a:p>
            <a:pPr marL="342900" lvl="0" indent="-342900" algn="l" rtl="0">
              <a:spcBef>
                <a:spcPts val="490"/>
              </a:spcBef>
              <a:spcAft>
                <a:spcPts val="0"/>
              </a:spcAft>
              <a:buClr>
                <a:schemeClr val="dk1"/>
              </a:buClr>
              <a:buSzPts val="2450"/>
              <a:buFont typeface="Arial" panose="020B0604020202020204"/>
              <a:buChar char="•"/>
            </a:pPr>
            <a:r>
              <a:rPr lang="en-US" sz="2400">
                <a:latin typeface="Arial" panose="020B0604020202020204" pitchFamily="34" charset="0"/>
                <a:ea typeface="Arial" panose="020B0604020202020204"/>
                <a:cs typeface="Arial" panose="020B0604020202020204" pitchFamily="34" charset="0"/>
                <a:sym typeface="Arial" panose="020B0604020202020204"/>
              </a:rPr>
              <a:t>Mol total photons = [photo flux (Φph cm</a:t>
            </a:r>
            <a:r>
              <a:rPr lang="en-US" sz="2400" baseline="30000">
                <a:latin typeface="Arial" panose="020B0604020202020204" pitchFamily="34" charset="0"/>
                <a:ea typeface="Arial" panose="020B0604020202020204"/>
                <a:cs typeface="Arial" panose="020B0604020202020204" pitchFamily="34" charset="0"/>
                <a:sym typeface="Arial" panose="020B0604020202020204"/>
              </a:rPr>
              <a:t>-2</a:t>
            </a:r>
            <a:r>
              <a:rPr lang="en-US" sz="2400">
                <a:latin typeface="Arial" panose="020B0604020202020204" pitchFamily="34" charset="0"/>
                <a:ea typeface="Arial" panose="020B0604020202020204"/>
                <a:cs typeface="Arial" panose="020B0604020202020204" pitchFamily="34" charset="0"/>
                <a:sym typeface="Arial" panose="020B0604020202020204"/>
              </a:rPr>
              <a:t> s</a:t>
            </a:r>
            <a:r>
              <a:rPr lang="en-US" sz="2400" baseline="30000">
                <a:latin typeface="Arial" panose="020B0604020202020204" pitchFamily="34" charset="0"/>
                <a:ea typeface="Arial" panose="020B0604020202020204"/>
                <a:cs typeface="Arial" panose="020B0604020202020204" pitchFamily="34" charset="0"/>
                <a:sym typeface="Arial" panose="020B0604020202020204"/>
              </a:rPr>
              <a:t>-1</a:t>
            </a:r>
            <a:r>
              <a:rPr lang="en-US" sz="2400">
                <a:latin typeface="Arial" panose="020B0604020202020204" pitchFamily="34" charset="0"/>
                <a:ea typeface="Arial" panose="020B0604020202020204"/>
                <a:cs typeface="Arial" panose="020B0604020202020204" pitchFamily="34" charset="0"/>
                <a:sym typeface="Arial" panose="020B0604020202020204"/>
              </a:rPr>
              <a:t>) × area of illumination (A)</a:t>
            </a:r>
            <a:r>
              <a:rPr lang="en-US" sz="2400" baseline="30000">
                <a:latin typeface="Arial" panose="020B0604020202020204" pitchFamily="34" charset="0"/>
                <a:ea typeface="Arial" panose="020B0604020202020204"/>
                <a:cs typeface="Arial" panose="020B0604020202020204" pitchFamily="34" charset="0"/>
                <a:sym typeface="Arial" panose="020B0604020202020204"/>
              </a:rPr>
              <a:t> </a:t>
            </a:r>
            <a:r>
              <a:rPr lang="en-US" sz="2400">
                <a:latin typeface="Arial" panose="020B0604020202020204" pitchFamily="34" charset="0"/>
                <a:ea typeface="Arial" panose="020B0604020202020204"/>
                <a:cs typeface="Arial" panose="020B0604020202020204" pitchFamily="34" charset="0"/>
                <a:sym typeface="Arial" panose="020B0604020202020204"/>
              </a:rPr>
              <a:t>× reaction time (t)]/ Avogadro’s Number (NA)</a:t>
            </a:r>
            <a:endParaRPr lang="en-US" sz="2400">
              <a:latin typeface="Arial" panose="020B0604020202020204" pitchFamily="34" charset="0"/>
              <a:ea typeface="Arial" panose="020B0604020202020204"/>
              <a:cs typeface="Arial" panose="020B0604020202020204" pitchFamily="34" charset="0"/>
              <a:sym typeface="Arial" panose="020B0604020202020204"/>
            </a:endParaRPr>
          </a:p>
          <a:p>
            <a:pPr marL="342900" lvl="0" indent="-342900" algn="l" rtl="0">
              <a:spcBef>
                <a:spcPts val="490"/>
              </a:spcBef>
              <a:spcAft>
                <a:spcPts val="0"/>
              </a:spcAft>
              <a:buClr>
                <a:schemeClr val="dk1"/>
              </a:buClr>
              <a:buSzPts val="2450"/>
              <a:buFont typeface="Arial" panose="020B0604020202020204"/>
              <a:buChar char="•"/>
            </a:pPr>
            <a:r>
              <a:rPr lang="en-US" sz="2400">
                <a:latin typeface="Arial" panose="020B0604020202020204" pitchFamily="34" charset="0"/>
                <a:ea typeface="Arial" panose="020B0604020202020204"/>
                <a:cs typeface="Arial" panose="020B0604020202020204" pitchFamily="34" charset="0"/>
                <a:sym typeface="Arial" panose="020B0604020202020204"/>
              </a:rPr>
              <a:t>Therefore, the QE% can be rewritten as:</a:t>
            </a:r>
            <a:endParaRPr lang="en-US" sz="2400">
              <a:latin typeface="Arial" panose="020B0604020202020204" pitchFamily="34" charset="0"/>
              <a:ea typeface="Arial" panose="020B0604020202020204"/>
              <a:cs typeface="Arial" panose="020B0604020202020204" pitchFamily="34" charset="0"/>
              <a:sym typeface="Arial" panose="020B0604020202020204"/>
            </a:endParaRPr>
          </a:p>
          <a:p>
            <a:pPr marL="342900" lvl="0" indent="-342900" algn="l" rtl="0">
              <a:spcBef>
                <a:spcPts val="490"/>
              </a:spcBef>
              <a:spcAft>
                <a:spcPts val="0"/>
              </a:spcAft>
              <a:buClr>
                <a:schemeClr val="dk1"/>
              </a:buClr>
              <a:buSzPts val="2450"/>
              <a:buFont typeface="Arial" panose="020B0604020202020204"/>
              <a:buChar char="•"/>
            </a:pPr>
            <a:r>
              <a:rPr lang="en-US" sz="2400">
                <a:latin typeface="Arial" panose="020B0604020202020204" pitchFamily="34" charset="0"/>
                <a:ea typeface="Arial" panose="020B0604020202020204"/>
                <a:cs typeface="Arial" panose="020B0604020202020204" pitchFamily="34" charset="0"/>
                <a:sym typeface="Arial" panose="020B0604020202020204"/>
              </a:rPr>
              <a:t>QE% = [{(Ca)*(V)*(NA)} /(Φph)*(t)*(A)] *100 % </a:t>
            </a:r>
            <a:endParaRPr lang="en-US" sz="2400">
              <a:latin typeface="Arial" panose="020B0604020202020204" pitchFamily="34" charset="0"/>
              <a:ea typeface="Arial" panose="020B0604020202020204"/>
              <a:cs typeface="Arial" panose="020B0604020202020204" pitchFamily="34" charset="0"/>
              <a:sym typeface="Arial" panose="020B0604020202020204"/>
            </a:endParaRPr>
          </a:p>
        </p:txBody>
      </p:sp>
      <p:sp>
        <p:nvSpPr>
          <p:cNvPr id="2" name="Slide Number Placeholder 1"/>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3" name="Table 2"/>
          <p:cNvGraphicFramePr/>
          <p:nvPr/>
        </p:nvGraphicFramePr>
        <p:xfrm>
          <a:off x="469900" y="292100"/>
          <a:ext cx="5194300" cy="482600"/>
        </p:xfrm>
        <a:graphic>
          <a:graphicData uri="http://schemas.openxmlformats.org/drawingml/2006/table">
            <a:tbl>
              <a:tblPr firstRow="1" bandRow="1">
                <a:tableStyleId>{5940675A-B579-460E-94D1-54222C63F5DA}</a:tableStyleId>
              </a:tblPr>
              <a:tblGrid>
                <a:gridCol w="5194300"/>
              </a:tblGrid>
              <a:tr h="482600">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479425" y="548640"/>
            <a:ext cx="6280150" cy="5772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600" i="1" u="sng">
                <a:latin typeface="Arial" panose="020B0604020202020204"/>
                <a:ea typeface="Arial" panose="020B0604020202020204"/>
                <a:cs typeface="Arial" panose="020B0604020202020204"/>
                <a:sym typeface="Arial" panose="020B0604020202020204"/>
              </a:rPr>
              <a:t>Results and Discussions</a:t>
            </a:r>
            <a:r>
              <a:rPr lang="en-US" sz="2600" i="1" u="sng"/>
              <a:t>:</a:t>
            </a:r>
            <a:r>
              <a:rPr lang="en-US" i="1" u="sng"/>
              <a:t> </a:t>
            </a:r>
            <a:br>
              <a:rPr lang="en-US"/>
            </a:br>
            <a:br>
              <a:rPr lang="en-US" sz="3000"/>
            </a:br>
            <a:endParaRPr lang="en-US" sz="3000"/>
          </a:p>
        </p:txBody>
      </p:sp>
      <p:pic>
        <p:nvPicPr>
          <p:cNvPr id="196" name="Google Shape;196;p15" descr="Amylase 5"/>
          <p:cNvPicPr preferRelativeResize="0"/>
          <p:nvPr>
            <p:ph type="body" idx="1"/>
          </p:nvPr>
        </p:nvPicPr>
        <p:blipFill rotWithShape="1">
          <a:blip r:embed="rId1"/>
          <a:srcRect/>
          <a:stretch>
            <a:fillRect/>
          </a:stretch>
        </p:blipFill>
        <p:spPr>
          <a:xfrm>
            <a:off x="407035" y="1129665"/>
            <a:ext cx="5102225" cy="3996055"/>
          </a:xfrm>
          <a:prstGeom prst="rect">
            <a:avLst/>
          </a:prstGeom>
          <a:noFill/>
          <a:ln>
            <a:noFill/>
          </a:ln>
        </p:spPr>
      </p:pic>
      <p:pic>
        <p:nvPicPr>
          <p:cNvPr id="197" name="Google Shape;197;p15" descr="Amylase 6"/>
          <p:cNvPicPr preferRelativeResize="0"/>
          <p:nvPr>
            <p:ph type="body" idx="2"/>
          </p:nvPr>
        </p:nvPicPr>
        <p:blipFill rotWithShape="1">
          <a:blip r:embed="rId2"/>
          <a:srcRect/>
          <a:stretch>
            <a:fillRect/>
          </a:stretch>
        </p:blipFill>
        <p:spPr>
          <a:xfrm>
            <a:off x="5951855" y="1201420"/>
            <a:ext cx="5163185" cy="3924300"/>
          </a:xfrm>
          <a:prstGeom prst="rect">
            <a:avLst/>
          </a:prstGeom>
          <a:noFill/>
          <a:ln>
            <a:noFill/>
          </a:ln>
        </p:spPr>
      </p:pic>
      <p:sp>
        <p:nvSpPr>
          <p:cNvPr id="198" name="Google Shape;198;p15"/>
          <p:cNvSpPr txBox="1"/>
          <p:nvPr/>
        </p:nvSpPr>
        <p:spPr>
          <a:xfrm>
            <a:off x="4871720" y="260985"/>
            <a:ext cx="5077460" cy="490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i="1">
                <a:solidFill>
                  <a:schemeClr val="dk1"/>
                </a:solidFill>
                <a:latin typeface="Arial" panose="020B0604020202020204"/>
                <a:ea typeface="Arial" panose="020B0604020202020204"/>
                <a:cs typeface="Arial" panose="020B0604020202020204"/>
                <a:sym typeface="Arial" panose="020B0604020202020204"/>
              </a:rPr>
              <a:t>1)Amylase Quantum efficiency</a:t>
            </a:r>
            <a:endParaRPr lang="en-US" sz="2600" i="1">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199" name="Google Shape;199;p15"/>
          <p:cNvGraphicFramePr/>
          <p:nvPr/>
        </p:nvGraphicFramePr>
        <p:xfrm>
          <a:off x="407035" y="188595"/>
          <a:ext cx="4154805" cy="365760"/>
        </p:xfrm>
        <a:graphic>
          <a:graphicData uri="http://schemas.openxmlformats.org/drawingml/2006/table">
            <a:tbl>
              <a:tblPr firstRow="1" bandRow="1">
                <a:noFill/>
                <a:tableStyleId>{97092DDB-3F89-44B0-B7F4-F859F17616FB}</a:tableStyleId>
              </a:tblPr>
              <a:tblGrid>
                <a:gridCol w="4154805"/>
              </a:tblGrid>
              <a:tr h="365760">
                <a:tc>
                  <a:txBody>
                    <a:bodyPr/>
                    <a:lstStyle/>
                    <a:p>
                      <a:pPr marL="0" marR="0" lvl="0" indent="0" algn="l" rtl="0">
                        <a:spcBef>
                          <a:spcPts val="0"/>
                        </a:spcBef>
                        <a:spcAft>
                          <a:spcPts val="0"/>
                        </a:spcAft>
                        <a:buClr>
                          <a:schemeClr val="dk1"/>
                        </a:buClr>
                        <a:buSzPts val="1800"/>
                        <a:buFont typeface="Arial" panose="020B0604020202020204"/>
                        <a:buNone/>
                      </a:pPr>
                      <a:endParaRPr sz="3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2" name="Text Box 1"/>
          <p:cNvSpPr txBox="1"/>
          <p:nvPr/>
        </p:nvSpPr>
        <p:spPr>
          <a:xfrm>
            <a:off x="407035" y="4869180"/>
            <a:ext cx="1862455" cy="306705"/>
          </a:xfrm>
          <a:prstGeom prst="rect">
            <a:avLst/>
          </a:prstGeom>
          <a:noFill/>
        </p:spPr>
        <p:txBody>
          <a:bodyPr wrap="square" rtlCol="0">
            <a:spAutoFit/>
          </a:bodyPr>
          <a:p>
            <a:r>
              <a:rPr lang="en-US"/>
              <a:t>Graph -1</a:t>
            </a:r>
            <a:endParaRPr lang="en-US"/>
          </a:p>
        </p:txBody>
      </p:sp>
      <p:sp>
        <p:nvSpPr>
          <p:cNvPr id="3" name="Text Box 2"/>
          <p:cNvSpPr txBox="1"/>
          <p:nvPr/>
        </p:nvSpPr>
        <p:spPr>
          <a:xfrm>
            <a:off x="5951855" y="4819015"/>
            <a:ext cx="1862455" cy="306705"/>
          </a:xfrm>
          <a:prstGeom prst="rect">
            <a:avLst/>
          </a:prstGeom>
          <a:noFill/>
        </p:spPr>
        <p:txBody>
          <a:bodyPr wrap="square" rtlCol="0">
            <a:spAutoFit/>
          </a:bodyPr>
          <a:p>
            <a:r>
              <a:rPr lang="en-US"/>
              <a:t>Graph -2</a:t>
            </a:r>
            <a:endParaRPr lang="en-US"/>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6" name="Text Box 5"/>
          <p:cNvSpPr txBox="1"/>
          <p:nvPr/>
        </p:nvSpPr>
        <p:spPr>
          <a:xfrm>
            <a:off x="335280" y="5301615"/>
            <a:ext cx="5352415" cy="583565"/>
          </a:xfrm>
          <a:prstGeom prst="rect">
            <a:avLst/>
          </a:prstGeom>
          <a:noFill/>
        </p:spPr>
        <p:txBody>
          <a:bodyPr wrap="square" rtlCol="0" anchor="t">
            <a:spAutoFit/>
          </a:bodyPr>
          <a:p>
            <a:r>
              <a:rPr lang="en-US" sz="1600">
                <a:sym typeface="+mn-ea"/>
              </a:rPr>
              <a:t>Graph-1- Indicates point plot between days and quantum efficiency</a:t>
            </a:r>
            <a:endParaRPr lang="en-US" sz="1600"/>
          </a:p>
        </p:txBody>
      </p:sp>
      <p:sp>
        <p:nvSpPr>
          <p:cNvPr id="7" name="Text Box 6"/>
          <p:cNvSpPr txBox="1"/>
          <p:nvPr/>
        </p:nvSpPr>
        <p:spPr>
          <a:xfrm>
            <a:off x="5951855" y="5318125"/>
            <a:ext cx="5234305" cy="583565"/>
          </a:xfrm>
          <a:prstGeom prst="rect">
            <a:avLst/>
          </a:prstGeom>
          <a:noFill/>
        </p:spPr>
        <p:txBody>
          <a:bodyPr wrap="square" rtlCol="0" anchor="t">
            <a:spAutoFit/>
          </a:bodyPr>
          <a:p>
            <a:r>
              <a:rPr lang="en-US" sz="1600">
                <a:sym typeface="+mn-ea"/>
              </a:rPr>
              <a:t>Graph-2- Indicates point plot between days and quantum efficiency</a:t>
            </a: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pic>
        <p:nvPicPr>
          <p:cNvPr id="207" name="Google Shape;207;p16" descr="Amylase 7"/>
          <p:cNvPicPr preferRelativeResize="0"/>
          <p:nvPr>
            <p:ph type="body" idx="1"/>
          </p:nvPr>
        </p:nvPicPr>
        <p:blipFill rotWithShape="1">
          <a:blip r:embed="rId1"/>
          <a:srcRect/>
          <a:stretch>
            <a:fillRect/>
          </a:stretch>
        </p:blipFill>
        <p:spPr>
          <a:xfrm>
            <a:off x="191135" y="764540"/>
            <a:ext cx="5175250" cy="3996055"/>
          </a:xfrm>
          <a:prstGeom prst="rect">
            <a:avLst/>
          </a:prstGeom>
          <a:noFill/>
          <a:ln>
            <a:noFill/>
          </a:ln>
        </p:spPr>
      </p:pic>
      <p:pic>
        <p:nvPicPr>
          <p:cNvPr id="208" name="Google Shape;208;p16" descr="Amylase 8"/>
          <p:cNvPicPr preferRelativeResize="0"/>
          <p:nvPr>
            <p:ph type="body" idx="2"/>
          </p:nvPr>
        </p:nvPicPr>
        <p:blipFill rotWithShape="1">
          <a:blip r:embed="rId2"/>
          <a:srcRect/>
          <a:stretch>
            <a:fillRect/>
          </a:stretch>
        </p:blipFill>
        <p:spPr>
          <a:xfrm>
            <a:off x="5807710" y="820420"/>
            <a:ext cx="5175250" cy="3996055"/>
          </a:xfrm>
          <a:prstGeom prst="rect">
            <a:avLst/>
          </a:prstGeom>
          <a:noFill/>
          <a:ln>
            <a:noFill/>
          </a:ln>
        </p:spPr>
      </p:pic>
      <p:sp>
        <p:nvSpPr>
          <p:cNvPr id="3" name="Text Box 2"/>
          <p:cNvSpPr txBox="1"/>
          <p:nvPr/>
        </p:nvSpPr>
        <p:spPr>
          <a:xfrm>
            <a:off x="191135" y="4437380"/>
            <a:ext cx="1862455" cy="306705"/>
          </a:xfrm>
          <a:prstGeom prst="rect">
            <a:avLst/>
          </a:prstGeom>
          <a:noFill/>
        </p:spPr>
        <p:txBody>
          <a:bodyPr wrap="square" rtlCol="0">
            <a:spAutoFit/>
          </a:bodyPr>
          <a:p>
            <a:r>
              <a:rPr lang="en-US"/>
              <a:t>Graph -3</a:t>
            </a:r>
            <a:endParaRPr lang="en-US"/>
          </a:p>
        </p:txBody>
      </p:sp>
      <p:sp>
        <p:nvSpPr>
          <p:cNvPr id="2" name="Text Box 1"/>
          <p:cNvSpPr txBox="1"/>
          <p:nvPr/>
        </p:nvSpPr>
        <p:spPr>
          <a:xfrm>
            <a:off x="6239510" y="4509135"/>
            <a:ext cx="1862455" cy="306705"/>
          </a:xfrm>
          <a:prstGeom prst="rect">
            <a:avLst/>
          </a:prstGeom>
          <a:noFill/>
        </p:spPr>
        <p:txBody>
          <a:bodyPr wrap="square" rtlCol="0">
            <a:spAutoFit/>
          </a:bodyPr>
          <a:p>
            <a:r>
              <a:rPr lang="en-US"/>
              <a:t>Graph -4</a:t>
            </a:r>
            <a:endParaRPr lang="en-US"/>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7" name="Title 6"/>
          <p:cNvSpPr/>
          <p:nvPr>
            <p:ph type="title"/>
          </p:nvPr>
        </p:nvSpPr>
        <p:spPr/>
        <p:txBody>
          <a:bodyPr/>
          <a:p>
            <a:endParaRPr lang="en-US"/>
          </a:p>
        </p:txBody>
      </p:sp>
      <p:sp>
        <p:nvSpPr>
          <p:cNvPr id="8" name="Text Box 7"/>
          <p:cNvSpPr txBox="1"/>
          <p:nvPr/>
        </p:nvSpPr>
        <p:spPr>
          <a:xfrm>
            <a:off x="135255" y="5277485"/>
            <a:ext cx="5352415" cy="583565"/>
          </a:xfrm>
          <a:prstGeom prst="rect">
            <a:avLst/>
          </a:prstGeom>
          <a:noFill/>
        </p:spPr>
        <p:txBody>
          <a:bodyPr wrap="square" rtlCol="0" anchor="t">
            <a:spAutoFit/>
          </a:bodyPr>
          <a:p>
            <a:r>
              <a:rPr lang="en-US" sz="1600">
                <a:sym typeface="+mn-ea"/>
              </a:rPr>
              <a:t>Graph-3- Indicates point plot between days and quantum efficiency</a:t>
            </a:r>
            <a:endParaRPr lang="en-US" sz="1600"/>
          </a:p>
        </p:txBody>
      </p:sp>
      <p:sp>
        <p:nvSpPr>
          <p:cNvPr id="9" name="Text Box 8"/>
          <p:cNvSpPr txBox="1"/>
          <p:nvPr/>
        </p:nvSpPr>
        <p:spPr>
          <a:xfrm>
            <a:off x="5807710" y="5269865"/>
            <a:ext cx="5352415" cy="583565"/>
          </a:xfrm>
          <a:prstGeom prst="rect">
            <a:avLst/>
          </a:prstGeom>
          <a:noFill/>
        </p:spPr>
        <p:txBody>
          <a:bodyPr wrap="square" rtlCol="0" anchor="t">
            <a:spAutoFit/>
          </a:bodyPr>
          <a:p>
            <a:r>
              <a:rPr lang="en-US" sz="1600">
                <a:sym typeface="+mn-ea"/>
              </a:rPr>
              <a:t>Graph-4- Indicates point plot between days and quantum efficiency</a:t>
            </a:r>
            <a:endParaRPr lang="en-US" sz="1600"/>
          </a:p>
        </p:txBody>
      </p:sp>
      <p:sp>
        <p:nvSpPr>
          <p:cNvPr id="200" name="Google Shape;200;p15"/>
          <p:cNvSpPr txBox="1"/>
          <p:nvPr/>
        </p:nvSpPr>
        <p:spPr>
          <a:xfrm>
            <a:off x="982980" y="6093460"/>
            <a:ext cx="8302625" cy="64389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1800">
                <a:solidFill>
                  <a:srgbClr val="FF0000"/>
                </a:solidFill>
                <a:latin typeface="Arial" panose="020B0604020202020204"/>
                <a:ea typeface="Arial" panose="020B0604020202020204"/>
                <a:cs typeface="Arial" panose="020B0604020202020204"/>
                <a:sym typeface="Arial" panose="020B0604020202020204"/>
              </a:rPr>
              <a:t>Note: The Names of the species are automatically generated by software.So ignore the Binomial Nomenclature rules.</a:t>
            </a:r>
            <a:endParaRPr lang="en-US" sz="1800">
              <a:solidFill>
                <a:srgbClr val="FF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2"/>
          <p:cNvSpPr txBox="1"/>
          <p:nvPr>
            <p:ph type="title"/>
          </p:nvPr>
        </p:nvSpPr>
        <p:spPr>
          <a:xfrm>
            <a:off x="46990" y="116840"/>
            <a:ext cx="10972800" cy="58261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i="1">
                <a:latin typeface="Arial" panose="020B0604020202020204"/>
                <a:ea typeface="Arial" panose="020B0604020202020204"/>
                <a:cs typeface="Arial" panose="020B0604020202020204"/>
                <a:sym typeface="Arial" panose="020B0604020202020204"/>
              </a:rPr>
              <a:t>Table Of Contents</a:t>
            </a:r>
            <a:endParaRPr lang="en-US" sz="3200" i="1">
              <a:latin typeface="Arial" panose="020B0604020202020204"/>
              <a:ea typeface="Arial" panose="020B0604020202020204"/>
              <a:cs typeface="Arial" panose="020B0604020202020204"/>
              <a:sym typeface="Arial" panose="020B0604020202020204"/>
            </a:endParaRPr>
          </a:p>
        </p:txBody>
      </p:sp>
      <p:sp>
        <p:nvSpPr>
          <p:cNvPr id="99" name="Google Shape;99;p2"/>
          <p:cNvSpPr txBox="1"/>
          <p:nvPr>
            <p:ph type="body" idx="1"/>
          </p:nvPr>
        </p:nvSpPr>
        <p:spPr>
          <a:xfrm>
            <a:off x="551180" y="981075"/>
            <a:ext cx="10972800" cy="4953000"/>
          </a:xfrm>
          <a:prstGeom prst="rect">
            <a:avLst/>
          </a:prstGeom>
          <a:noFill/>
          <a:ln>
            <a:noFill/>
          </a:ln>
        </p:spPr>
        <p:txBody>
          <a:bodyPr spcFirstLastPara="1" wrap="square" lIns="91425" tIns="45700" rIns="91425" bIns="45700" anchor="t" anchorCtr="0">
            <a:noAutofit/>
          </a:bodyPr>
          <a:lstStyle/>
          <a:p>
            <a:pPr marL="342900" lvl="0" algn="l" rtl="0">
              <a:spcBef>
                <a:spcPts val="0"/>
              </a:spcBef>
              <a:spcAft>
                <a:spcPts val="0"/>
              </a:spcAft>
              <a:buClr>
                <a:schemeClr val="dk1"/>
              </a:buClr>
              <a:buSzPct val="70000"/>
            </a:pPr>
            <a:r>
              <a:rPr lang="en-US" sz="2400"/>
              <a:t>Introduction</a:t>
            </a:r>
            <a:endParaRPr lang="en-US" sz="2400"/>
          </a:p>
          <a:p>
            <a:pPr marL="342900" lvl="0" algn="l" rtl="0">
              <a:spcBef>
                <a:spcPts val="720"/>
              </a:spcBef>
              <a:spcAft>
                <a:spcPts val="0"/>
              </a:spcAft>
              <a:buClr>
                <a:schemeClr val="dk1"/>
              </a:buClr>
              <a:buSzPts val="3600"/>
            </a:pPr>
            <a:r>
              <a:rPr lang="en-US" sz="2400"/>
              <a:t>Literature review</a:t>
            </a:r>
            <a:endParaRPr lang="en-US" sz="2400"/>
          </a:p>
          <a:p>
            <a:pPr marL="342900" lvl="0" algn="l" rtl="0">
              <a:spcBef>
                <a:spcPts val="720"/>
              </a:spcBef>
              <a:spcAft>
                <a:spcPts val="0"/>
              </a:spcAft>
              <a:buClr>
                <a:schemeClr val="dk1"/>
              </a:buClr>
              <a:buSzPts val="3600"/>
            </a:pPr>
            <a:r>
              <a:rPr lang="en-US" sz="2400"/>
              <a:t>Objectives</a:t>
            </a:r>
            <a:endParaRPr lang="en-US" sz="2400"/>
          </a:p>
          <a:p>
            <a:pPr marL="342900" lvl="0" algn="l" rtl="0">
              <a:spcBef>
                <a:spcPts val="720"/>
              </a:spcBef>
              <a:spcAft>
                <a:spcPts val="0"/>
              </a:spcAft>
              <a:buClr>
                <a:schemeClr val="dk1"/>
              </a:buClr>
              <a:buSzPts val="3600"/>
            </a:pPr>
            <a:r>
              <a:rPr lang="en-US" sz="2400"/>
              <a:t>Methods and Materials</a:t>
            </a:r>
            <a:endParaRPr lang="en-US" sz="2400"/>
          </a:p>
          <a:p>
            <a:pPr marL="1257300" lvl="1" algn="l" rtl="0">
              <a:spcBef>
                <a:spcPts val="720"/>
              </a:spcBef>
              <a:spcAft>
                <a:spcPts val="0"/>
              </a:spcAft>
              <a:buClr>
                <a:schemeClr val="dk1"/>
              </a:buClr>
              <a:buSzPts val="3600"/>
            </a:pPr>
            <a:r>
              <a:rPr lang="en-US" sz="2400"/>
              <a:t>  i)    Raw Data</a:t>
            </a:r>
            <a:endParaRPr lang="en-US" sz="2400"/>
          </a:p>
          <a:p>
            <a:pPr marL="1257300" lvl="1" algn="l" rtl="0">
              <a:spcBef>
                <a:spcPts val="720"/>
              </a:spcBef>
              <a:spcAft>
                <a:spcPts val="0"/>
              </a:spcAft>
              <a:buClr>
                <a:schemeClr val="dk1"/>
              </a:buClr>
              <a:buSzPts val="3600"/>
            </a:pPr>
            <a:r>
              <a:rPr lang="en-US" sz="2400"/>
              <a:t>  ii)   Structure Data</a:t>
            </a:r>
            <a:endParaRPr lang="en-US" sz="2400"/>
          </a:p>
          <a:p>
            <a:pPr marL="1257300" lvl="1" algn="l" rtl="0">
              <a:spcBef>
                <a:spcPts val="720"/>
              </a:spcBef>
              <a:spcAft>
                <a:spcPts val="0"/>
              </a:spcAft>
              <a:buClr>
                <a:schemeClr val="dk1"/>
              </a:buClr>
              <a:buSzPts val="3600"/>
            </a:pPr>
            <a:r>
              <a:rPr lang="en-US" sz="2400"/>
              <a:t>  iii)  Libraries and Modulus</a:t>
            </a:r>
            <a:endParaRPr lang="en-US" sz="2400"/>
          </a:p>
          <a:p>
            <a:pPr marL="1257300" lvl="1" algn="l" rtl="0">
              <a:spcBef>
                <a:spcPts val="720"/>
              </a:spcBef>
              <a:spcAft>
                <a:spcPts val="0"/>
              </a:spcAft>
              <a:buClr>
                <a:schemeClr val="dk1"/>
              </a:buClr>
              <a:buSzPts val="3600"/>
            </a:pPr>
            <a:r>
              <a:rPr lang="en-US" sz="2400"/>
              <a:t>  iv)  Data Preprocessing</a:t>
            </a:r>
            <a:endParaRPr lang="en-US" sz="2400"/>
          </a:p>
          <a:p>
            <a:pPr marL="1257300" lvl="1" algn="l" rtl="0">
              <a:spcBef>
                <a:spcPts val="720"/>
              </a:spcBef>
              <a:spcAft>
                <a:spcPts val="0"/>
              </a:spcAft>
              <a:buClr>
                <a:schemeClr val="dk1"/>
              </a:buClr>
              <a:buSzPts val="3600"/>
            </a:pPr>
            <a:r>
              <a:rPr lang="en-US" sz="2400"/>
              <a:t>  v)   Data Visualization</a:t>
            </a:r>
            <a:endParaRPr lang="en-US" sz="2400"/>
          </a:p>
          <a:p>
            <a:pPr marL="1257300" lvl="1" algn="l" rtl="0">
              <a:spcBef>
                <a:spcPts val="720"/>
              </a:spcBef>
              <a:spcAft>
                <a:spcPts val="0"/>
              </a:spcAft>
              <a:buClr>
                <a:schemeClr val="dk1"/>
              </a:buClr>
              <a:buSzPts val="3600"/>
            </a:pPr>
            <a:r>
              <a:rPr lang="en-US" sz="2400"/>
              <a:t>  vi)  Data Analysis</a:t>
            </a:r>
            <a:endParaRPr lang="en-US" sz="2400"/>
          </a:p>
          <a:p>
            <a:pPr marL="342900" lvl="0" algn="l" rtl="0">
              <a:spcBef>
                <a:spcPts val="720"/>
              </a:spcBef>
              <a:spcAft>
                <a:spcPts val="0"/>
              </a:spcAft>
              <a:buClr>
                <a:schemeClr val="dk1"/>
              </a:buClr>
              <a:buSzPts val="3600"/>
            </a:pPr>
            <a:r>
              <a:rPr lang="en-US" sz="2400"/>
              <a:t> Results and Discussions</a:t>
            </a:r>
            <a:endParaRPr lang="en-US" sz="2400"/>
          </a:p>
          <a:p>
            <a:pPr marL="342900" lvl="0" algn="l" rtl="0">
              <a:spcBef>
                <a:spcPts val="720"/>
              </a:spcBef>
              <a:spcAft>
                <a:spcPts val="0"/>
              </a:spcAft>
              <a:buClr>
                <a:schemeClr val="dk1"/>
              </a:buClr>
              <a:buSzPts val="3600"/>
            </a:pPr>
            <a:r>
              <a:rPr lang="en-US" sz="2400"/>
              <a:t>Conclusions</a:t>
            </a:r>
            <a:endParaRPr lang="en-US" sz="2400"/>
          </a:p>
        </p:txBody>
      </p:sp>
      <p:sp>
        <p:nvSpPr>
          <p:cNvPr id="2" name="Slide Number Placeholder 1"/>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p>
        </p:txBody>
      </p:sp>
      <p:pic>
        <p:nvPicPr>
          <p:cNvPr id="215" name="Google Shape;215;p17" descr="Amylase 9"/>
          <p:cNvPicPr preferRelativeResize="0"/>
          <p:nvPr>
            <p:ph type="body" idx="1"/>
          </p:nvPr>
        </p:nvPicPr>
        <p:blipFill rotWithShape="1">
          <a:blip r:embed="rId1"/>
          <a:srcRect/>
          <a:stretch>
            <a:fillRect/>
          </a:stretch>
        </p:blipFill>
        <p:spPr>
          <a:xfrm>
            <a:off x="262890" y="908685"/>
            <a:ext cx="5102225" cy="3996055"/>
          </a:xfrm>
          <a:prstGeom prst="rect">
            <a:avLst/>
          </a:prstGeom>
          <a:noFill/>
          <a:ln>
            <a:noFill/>
          </a:ln>
        </p:spPr>
      </p:pic>
      <p:pic>
        <p:nvPicPr>
          <p:cNvPr id="216" name="Google Shape;216;p17" descr="Amylase 10"/>
          <p:cNvPicPr preferRelativeResize="0"/>
          <p:nvPr>
            <p:ph type="body" idx="2"/>
          </p:nvPr>
        </p:nvPicPr>
        <p:blipFill rotWithShape="1">
          <a:blip r:embed="rId2"/>
          <a:srcRect/>
          <a:stretch>
            <a:fillRect/>
          </a:stretch>
        </p:blipFill>
        <p:spPr>
          <a:xfrm>
            <a:off x="5735955" y="973455"/>
            <a:ext cx="5102225" cy="3996055"/>
          </a:xfrm>
          <a:prstGeom prst="rect">
            <a:avLst/>
          </a:prstGeom>
          <a:noFill/>
          <a:ln>
            <a:noFill/>
          </a:ln>
        </p:spPr>
      </p:pic>
      <p:sp>
        <p:nvSpPr>
          <p:cNvPr id="3" name="Text Box 2"/>
          <p:cNvSpPr txBox="1"/>
          <p:nvPr/>
        </p:nvSpPr>
        <p:spPr>
          <a:xfrm>
            <a:off x="262890" y="4653280"/>
            <a:ext cx="1862455" cy="306705"/>
          </a:xfrm>
          <a:prstGeom prst="rect">
            <a:avLst/>
          </a:prstGeom>
          <a:noFill/>
        </p:spPr>
        <p:txBody>
          <a:bodyPr wrap="square" rtlCol="0">
            <a:spAutoFit/>
          </a:bodyPr>
          <a:p>
            <a:r>
              <a:rPr lang="en-US"/>
              <a:t>Graph -5</a:t>
            </a:r>
            <a:endParaRPr lang="en-US"/>
          </a:p>
        </p:txBody>
      </p:sp>
      <p:sp>
        <p:nvSpPr>
          <p:cNvPr id="2" name="Text Box 1"/>
          <p:cNvSpPr txBox="1"/>
          <p:nvPr/>
        </p:nvSpPr>
        <p:spPr>
          <a:xfrm>
            <a:off x="5735955" y="4662805"/>
            <a:ext cx="1862455" cy="306705"/>
          </a:xfrm>
          <a:prstGeom prst="rect">
            <a:avLst/>
          </a:prstGeom>
          <a:noFill/>
        </p:spPr>
        <p:txBody>
          <a:bodyPr wrap="square" rtlCol="0">
            <a:spAutoFit/>
          </a:bodyPr>
          <a:p>
            <a:r>
              <a:rPr lang="en-US"/>
              <a:t>Graph -6</a:t>
            </a:r>
            <a:endParaRPr lang="en-US"/>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5" name="Text Box 4"/>
          <p:cNvSpPr txBox="1"/>
          <p:nvPr/>
        </p:nvSpPr>
        <p:spPr>
          <a:xfrm>
            <a:off x="262890" y="5301615"/>
            <a:ext cx="5102860" cy="583565"/>
          </a:xfrm>
          <a:prstGeom prst="rect">
            <a:avLst/>
          </a:prstGeom>
          <a:noFill/>
        </p:spPr>
        <p:txBody>
          <a:bodyPr wrap="square" rtlCol="0" anchor="t">
            <a:spAutoFit/>
          </a:bodyPr>
          <a:p>
            <a:r>
              <a:rPr lang="en-US" sz="1600">
                <a:sym typeface="+mn-ea"/>
              </a:rPr>
              <a:t>Graph-5- Indicates bar graph between days and quantum efficiency</a:t>
            </a:r>
            <a:endParaRPr lang="en-US" sz="1600"/>
          </a:p>
        </p:txBody>
      </p:sp>
      <p:sp>
        <p:nvSpPr>
          <p:cNvPr id="6" name="Text Box 5"/>
          <p:cNvSpPr txBox="1"/>
          <p:nvPr/>
        </p:nvSpPr>
        <p:spPr>
          <a:xfrm>
            <a:off x="5663565" y="5373370"/>
            <a:ext cx="5175250" cy="583565"/>
          </a:xfrm>
          <a:prstGeom prst="rect">
            <a:avLst/>
          </a:prstGeom>
          <a:noFill/>
        </p:spPr>
        <p:txBody>
          <a:bodyPr wrap="square" rtlCol="0" anchor="t">
            <a:spAutoFit/>
          </a:bodyPr>
          <a:p>
            <a:r>
              <a:rPr lang="en-US" sz="1600">
                <a:sym typeface="+mn-ea"/>
              </a:rPr>
              <a:t>Graph-6- Indicates bar graph between days and quantum efficiency</a:t>
            </a:r>
            <a:endParaRPr 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18"/>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p>
        </p:txBody>
      </p:sp>
      <p:pic>
        <p:nvPicPr>
          <p:cNvPr id="224" name="Google Shape;224;p18" descr="Amylase 11"/>
          <p:cNvPicPr preferRelativeResize="0"/>
          <p:nvPr>
            <p:ph type="body" idx="1"/>
          </p:nvPr>
        </p:nvPicPr>
        <p:blipFill rotWithShape="1">
          <a:blip r:embed="rId1"/>
          <a:srcRect/>
          <a:stretch>
            <a:fillRect/>
          </a:stretch>
        </p:blipFill>
        <p:spPr>
          <a:xfrm>
            <a:off x="335280" y="908685"/>
            <a:ext cx="5175250" cy="3996055"/>
          </a:xfrm>
          <a:prstGeom prst="rect">
            <a:avLst/>
          </a:prstGeom>
          <a:noFill/>
          <a:ln>
            <a:noFill/>
          </a:ln>
        </p:spPr>
      </p:pic>
      <p:pic>
        <p:nvPicPr>
          <p:cNvPr id="225" name="Google Shape;225;p18" descr="Amylase 12"/>
          <p:cNvPicPr preferRelativeResize="0"/>
          <p:nvPr>
            <p:ph type="body" idx="2"/>
          </p:nvPr>
        </p:nvPicPr>
        <p:blipFill rotWithShape="1">
          <a:blip r:embed="rId2"/>
          <a:srcRect/>
          <a:stretch>
            <a:fillRect/>
          </a:stretch>
        </p:blipFill>
        <p:spPr>
          <a:xfrm>
            <a:off x="5807710" y="908685"/>
            <a:ext cx="5175250" cy="3996055"/>
          </a:xfrm>
          <a:prstGeom prst="rect">
            <a:avLst/>
          </a:prstGeom>
          <a:noFill/>
          <a:ln>
            <a:noFill/>
          </a:ln>
        </p:spPr>
      </p:pic>
      <p:sp>
        <p:nvSpPr>
          <p:cNvPr id="2" name="Text Box 1"/>
          <p:cNvSpPr txBox="1"/>
          <p:nvPr/>
        </p:nvSpPr>
        <p:spPr>
          <a:xfrm>
            <a:off x="335280" y="4653280"/>
            <a:ext cx="1862455" cy="306705"/>
          </a:xfrm>
          <a:prstGeom prst="rect">
            <a:avLst/>
          </a:prstGeom>
          <a:noFill/>
        </p:spPr>
        <p:txBody>
          <a:bodyPr wrap="square" rtlCol="0">
            <a:spAutoFit/>
          </a:bodyPr>
          <a:p>
            <a:r>
              <a:rPr lang="en-US"/>
              <a:t>Graph -7</a:t>
            </a:r>
            <a:endParaRPr lang="en-US"/>
          </a:p>
        </p:txBody>
      </p:sp>
      <p:sp>
        <p:nvSpPr>
          <p:cNvPr id="3" name="Text Box 2"/>
          <p:cNvSpPr txBox="1"/>
          <p:nvPr/>
        </p:nvSpPr>
        <p:spPr>
          <a:xfrm>
            <a:off x="5807710" y="4581525"/>
            <a:ext cx="1862455" cy="306705"/>
          </a:xfrm>
          <a:prstGeom prst="rect">
            <a:avLst/>
          </a:prstGeom>
          <a:noFill/>
        </p:spPr>
        <p:txBody>
          <a:bodyPr wrap="square" rtlCol="0">
            <a:spAutoFit/>
          </a:bodyPr>
          <a:p>
            <a:r>
              <a:rPr lang="en-US"/>
              <a:t>Graph -8</a:t>
            </a:r>
            <a:endParaRPr lang="en-US"/>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6" name="Text Box 5"/>
          <p:cNvSpPr txBox="1"/>
          <p:nvPr/>
        </p:nvSpPr>
        <p:spPr>
          <a:xfrm>
            <a:off x="335280" y="5277485"/>
            <a:ext cx="5352415" cy="583565"/>
          </a:xfrm>
          <a:prstGeom prst="rect">
            <a:avLst/>
          </a:prstGeom>
          <a:noFill/>
        </p:spPr>
        <p:txBody>
          <a:bodyPr wrap="square" rtlCol="0" anchor="t">
            <a:spAutoFit/>
          </a:bodyPr>
          <a:p>
            <a:r>
              <a:rPr lang="en-US" sz="1600">
                <a:sym typeface="+mn-ea"/>
              </a:rPr>
              <a:t>Graph-7- Indicates bar graph between days and quantum efficiency</a:t>
            </a:r>
            <a:endParaRPr lang="en-US" sz="1600"/>
          </a:p>
        </p:txBody>
      </p:sp>
      <p:sp>
        <p:nvSpPr>
          <p:cNvPr id="7" name="Text Box 6"/>
          <p:cNvSpPr txBox="1"/>
          <p:nvPr/>
        </p:nvSpPr>
        <p:spPr>
          <a:xfrm>
            <a:off x="5807710" y="5277485"/>
            <a:ext cx="5315585" cy="583565"/>
          </a:xfrm>
          <a:prstGeom prst="rect">
            <a:avLst/>
          </a:prstGeom>
          <a:noFill/>
        </p:spPr>
        <p:txBody>
          <a:bodyPr wrap="square" rtlCol="0" anchor="t">
            <a:spAutoFit/>
          </a:bodyPr>
          <a:p>
            <a:r>
              <a:rPr lang="en-US" sz="1600">
                <a:sym typeface="+mn-ea"/>
              </a:rPr>
              <a:t>Graph-8- Indicates bar graph between days and quantum efficiency</a:t>
            </a:r>
            <a:endParaRPr 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pic>
        <p:nvPicPr>
          <p:cNvPr id="232" name="Google Shape;232;p19" descr="Amylase 13"/>
          <p:cNvPicPr preferRelativeResize="0"/>
          <p:nvPr>
            <p:ph type="body" idx="1"/>
          </p:nvPr>
        </p:nvPicPr>
        <p:blipFill rotWithShape="1">
          <a:blip r:embed="rId1"/>
          <a:srcRect/>
          <a:stretch>
            <a:fillRect/>
          </a:stretch>
        </p:blipFill>
        <p:spPr>
          <a:xfrm>
            <a:off x="407035" y="188595"/>
            <a:ext cx="10073005" cy="5031105"/>
          </a:xfrm>
          <a:prstGeom prst="rect">
            <a:avLst/>
          </a:prstGeom>
          <a:noFill/>
          <a:ln>
            <a:noFill/>
          </a:ln>
        </p:spPr>
      </p:pic>
      <p:sp>
        <p:nvSpPr>
          <p:cNvPr id="233" name="Google Shape;233;p19"/>
          <p:cNvSpPr txBox="1"/>
          <p:nvPr/>
        </p:nvSpPr>
        <p:spPr>
          <a:xfrm>
            <a:off x="4151630" y="5085080"/>
            <a:ext cx="2076450" cy="368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Days</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4" name="Google Shape;234;p19"/>
          <p:cNvSpPr txBox="1"/>
          <p:nvPr/>
        </p:nvSpPr>
        <p:spPr>
          <a:xfrm rot="-5400000">
            <a:off x="-1524952" y="2624772"/>
            <a:ext cx="3603625"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Quantum efficiency</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 name="Text Box 2"/>
          <p:cNvSpPr txBox="1"/>
          <p:nvPr/>
        </p:nvSpPr>
        <p:spPr>
          <a:xfrm>
            <a:off x="460375" y="5877560"/>
            <a:ext cx="8437245" cy="583565"/>
          </a:xfrm>
          <a:prstGeom prst="rect">
            <a:avLst/>
          </a:prstGeom>
          <a:noFill/>
        </p:spPr>
        <p:txBody>
          <a:bodyPr wrap="square" rtlCol="0">
            <a:spAutoFit/>
          </a:bodyPr>
          <a:p>
            <a:r>
              <a:rPr lang="en-US" sz="1600"/>
              <a:t>Graph -9  Indicates the Scatter plot of the four types of nanohybrids where the graph is plotted between quantum efficiency and days.</a:t>
            </a:r>
            <a:endParaRPr lang="en-US" sz="1600"/>
          </a:p>
        </p:txBody>
      </p:sp>
      <p:sp>
        <p:nvSpPr>
          <p:cNvPr id="2" name="Slide Number Placeholder 1"/>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endParaRPr lang="en-US"/>
          </a:p>
        </p:txBody>
      </p:sp>
      <p:pic>
        <p:nvPicPr>
          <p:cNvPr id="7" name="Content Placeholder 6" descr="amylase 15"/>
          <p:cNvPicPr>
            <a:picLocks noChangeAspect="1"/>
          </p:cNvPicPr>
          <p:nvPr>
            <p:ph sz="half" idx="1"/>
          </p:nvPr>
        </p:nvPicPr>
        <p:blipFill>
          <a:blip r:embed="rId1"/>
          <a:stretch>
            <a:fillRect/>
          </a:stretch>
        </p:blipFill>
        <p:spPr>
          <a:xfrm>
            <a:off x="119380" y="692785"/>
            <a:ext cx="5649595" cy="4072255"/>
          </a:xfrm>
          <a:prstGeom prst="rect">
            <a:avLst/>
          </a:prstGeom>
        </p:spPr>
      </p:pic>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Content Placeholder 7" descr="Pointplot amy"/>
          <p:cNvPicPr>
            <a:picLocks noChangeAspect="1"/>
          </p:cNvPicPr>
          <p:nvPr>
            <p:ph sz="half" idx="2"/>
          </p:nvPr>
        </p:nvPicPr>
        <p:blipFill>
          <a:blip r:embed="rId2"/>
          <a:stretch>
            <a:fillRect/>
          </a:stretch>
        </p:blipFill>
        <p:spPr>
          <a:xfrm>
            <a:off x="6168390" y="764540"/>
            <a:ext cx="5631815" cy="4080510"/>
          </a:xfrm>
          <a:prstGeom prst="rect">
            <a:avLst/>
          </a:prstGeom>
        </p:spPr>
      </p:pic>
      <p:sp>
        <p:nvSpPr>
          <p:cNvPr id="2" name="Text Box 1"/>
          <p:cNvSpPr txBox="1"/>
          <p:nvPr/>
        </p:nvSpPr>
        <p:spPr>
          <a:xfrm>
            <a:off x="191770" y="5445125"/>
            <a:ext cx="5352415" cy="583565"/>
          </a:xfrm>
          <a:prstGeom prst="rect">
            <a:avLst/>
          </a:prstGeom>
          <a:noFill/>
        </p:spPr>
        <p:txBody>
          <a:bodyPr wrap="square" rtlCol="0" anchor="t">
            <a:spAutoFit/>
          </a:bodyPr>
          <a:p>
            <a:r>
              <a:rPr lang="en-US" sz="1600">
                <a:sym typeface="+mn-ea"/>
              </a:rPr>
              <a:t>Graph-10- Indicates violin plot between days and quantum efficiency</a:t>
            </a:r>
            <a:endParaRPr lang="en-US" sz="1600"/>
          </a:p>
        </p:txBody>
      </p:sp>
      <p:sp>
        <p:nvSpPr>
          <p:cNvPr id="3" name="Text Box 2"/>
          <p:cNvSpPr txBox="1"/>
          <p:nvPr/>
        </p:nvSpPr>
        <p:spPr>
          <a:xfrm>
            <a:off x="6168390" y="5445125"/>
            <a:ext cx="5352415" cy="583565"/>
          </a:xfrm>
          <a:prstGeom prst="rect">
            <a:avLst/>
          </a:prstGeom>
          <a:noFill/>
        </p:spPr>
        <p:txBody>
          <a:bodyPr wrap="square" rtlCol="0" anchor="t">
            <a:spAutoFit/>
          </a:bodyPr>
          <a:p>
            <a:r>
              <a:rPr lang="en-US" sz="1600">
                <a:sym typeface="+mn-ea"/>
              </a:rPr>
              <a:t>Graph-11- Indicates point plot between days and quantum efficiency</a:t>
            </a:r>
            <a:endParaRPr lang="en-US"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551180" y="188595"/>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i="1"/>
              <a:t>2)Pyruvates Quantum Efficiency :</a:t>
            </a:r>
            <a:endParaRPr lang="en-US" sz="2800" i="1"/>
          </a:p>
        </p:txBody>
      </p:sp>
      <p:pic>
        <p:nvPicPr>
          <p:cNvPr id="241" name="Google Shape;241;p20" descr="Pyruvates 5"/>
          <p:cNvPicPr preferRelativeResize="0"/>
          <p:nvPr>
            <p:ph type="body" idx="1"/>
          </p:nvPr>
        </p:nvPicPr>
        <p:blipFill rotWithShape="1">
          <a:blip r:embed="rId1"/>
          <a:srcRect/>
          <a:stretch>
            <a:fillRect/>
          </a:stretch>
        </p:blipFill>
        <p:spPr>
          <a:xfrm>
            <a:off x="262890" y="1124585"/>
            <a:ext cx="5384800" cy="3922395"/>
          </a:xfrm>
          <a:prstGeom prst="rect">
            <a:avLst/>
          </a:prstGeom>
          <a:noFill/>
          <a:ln>
            <a:noFill/>
          </a:ln>
        </p:spPr>
      </p:pic>
      <p:pic>
        <p:nvPicPr>
          <p:cNvPr id="242" name="Google Shape;242;p20" descr="Pyruvates 6"/>
          <p:cNvPicPr preferRelativeResize="0"/>
          <p:nvPr>
            <p:ph type="body" idx="2"/>
          </p:nvPr>
        </p:nvPicPr>
        <p:blipFill rotWithShape="1">
          <a:blip r:embed="rId2"/>
          <a:srcRect/>
          <a:stretch>
            <a:fillRect/>
          </a:stretch>
        </p:blipFill>
        <p:spPr>
          <a:xfrm>
            <a:off x="5911850" y="1124585"/>
            <a:ext cx="5384800" cy="3922395"/>
          </a:xfrm>
          <a:prstGeom prst="rect">
            <a:avLst/>
          </a:prstGeom>
          <a:noFill/>
          <a:ln>
            <a:noFill/>
          </a:ln>
        </p:spPr>
      </p:pic>
      <p:sp>
        <p:nvSpPr>
          <p:cNvPr id="2" name="Text Box 1"/>
          <p:cNvSpPr txBox="1"/>
          <p:nvPr/>
        </p:nvSpPr>
        <p:spPr>
          <a:xfrm>
            <a:off x="262890" y="4725035"/>
            <a:ext cx="1862455" cy="306705"/>
          </a:xfrm>
          <a:prstGeom prst="rect">
            <a:avLst/>
          </a:prstGeom>
          <a:noFill/>
        </p:spPr>
        <p:txBody>
          <a:bodyPr wrap="square" rtlCol="0">
            <a:spAutoFit/>
          </a:bodyPr>
          <a:p>
            <a:r>
              <a:rPr lang="en-US"/>
              <a:t>Graph -12</a:t>
            </a:r>
            <a:endParaRPr lang="en-US"/>
          </a:p>
        </p:txBody>
      </p:sp>
      <p:sp>
        <p:nvSpPr>
          <p:cNvPr id="3" name="Text Box 2"/>
          <p:cNvSpPr txBox="1"/>
          <p:nvPr/>
        </p:nvSpPr>
        <p:spPr>
          <a:xfrm>
            <a:off x="5911850" y="4725035"/>
            <a:ext cx="1862455" cy="306705"/>
          </a:xfrm>
          <a:prstGeom prst="rect">
            <a:avLst/>
          </a:prstGeom>
          <a:noFill/>
        </p:spPr>
        <p:txBody>
          <a:bodyPr wrap="square" rtlCol="0">
            <a:spAutoFit/>
          </a:bodyPr>
          <a:p>
            <a:r>
              <a:rPr lang="en-US"/>
              <a:t>Graph -13</a:t>
            </a:r>
            <a:endParaRPr lang="en-US"/>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6" name="Text Box 5"/>
          <p:cNvSpPr txBox="1"/>
          <p:nvPr/>
        </p:nvSpPr>
        <p:spPr>
          <a:xfrm>
            <a:off x="191135" y="5313045"/>
            <a:ext cx="5352415" cy="583565"/>
          </a:xfrm>
          <a:prstGeom prst="rect">
            <a:avLst/>
          </a:prstGeom>
          <a:noFill/>
        </p:spPr>
        <p:txBody>
          <a:bodyPr wrap="square" rtlCol="0" anchor="t">
            <a:spAutoFit/>
          </a:bodyPr>
          <a:p>
            <a:r>
              <a:rPr lang="en-US" sz="1600">
                <a:sym typeface="+mn-ea"/>
              </a:rPr>
              <a:t>Graph-12- Indicates point plot between days and quantum efficiency</a:t>
            </a:r>
            <a:endParaRPr lang="en-US" sz="1600"/>
          </a:p>
        </p:txBody>
      </p:sp>
      <p:sp>
        <p:nvSpPr>
          <p:cNvPr id="7" name="Text Box 6"/>
          <p:cNvSpPr txBox="1"/>
          <p:nvPr/>
        </p:nvSpPr>
        <p:spPr>
          <a:xfrm>
            <a:off x="5911850" y="5313045"/>
            <a:ext cx="5352415" cy="583565"/>
          </a:xfrm>
          <a:prstGeom prst="rect">
            <a:avLst/>
          </a:prstGeom>
          <a:noFill/>
        </p:spPr>
        <p:txBody>
          <a:bodyPr wrap="square" rtlCol="0" anchor="t">
            <a:spAutoFit/>
          </a:bodyPr>
          <a:p>
            <a:r>
              <a:rPr lang="en-US" sz="1600">
                <a:sym typeface="+mn-ea"/>
              </a:rPr>
              <a:t>Graph-13- Indicates point plot between days and quantum efficiency</a:t>
            </a:r>
            <a:endParaRPr lang="en-US"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21"/>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p>
        </p:txBody>
      </p:sp>
      <p:pic>
        <p:nvPicPr>
          <p:cNvPr id="249" name="Google Shape;249;p21" descr="Pyruvates 7"/>
          <p:cNvPicPr preferRelativeResize="0"/>
          <p:nvPr>
            <p:ph type="body" idx="1"/>
          </p:nvPr>
        </p:nvPicPr>
        <p:blipFill rotWithShape="1">
          <a:blip r:embed="rId1"/>
          <a:srcRect/>
          <a:stretch>
            <a:fillRect/>
          </a:stretch>
        </p:blipFill>
        <p:spPr>
          <a:xfrm>
            <a:off x="119380" y="908685"/>
            <a:ext cx="5384800" cy="3922395"/>
          </a:xfrm>
          <a:prstGeom prst="rect">
            <a:avLst/>
          </a:prstGeom>
          <a:noFill/>
          <a:ln>
            <a:noFill/>
          </a:ln>
        </p:spPr>
      </p:pic>
      <p:pic>
        <p:nvPicPr>
          <p:cNvPr id="250" name="Google Shape;250;p21" descr="Pyruvates 8"/>
          <p:cNvPicPr preferRelativeResize="0"/>
          <p:nvPr>
            <p:ph type="body" idx="2"/>
          </p:nvPr>
        </p:nvPicPr>
        <p:blipFill rotWithShape="1">
          <a:blip r:embed="rId2"/>
          <a:srcRect/>
          <a:stretch>
            <a:fillRect/>
          </a:stretch>
        </p:blipFill>
        <p:spPr>
          <a:xfrm>
            <a:off x="5735955" y="908685"/>
            <a:ext cx="5384800" cy="3922395"/>
          </a:xfrm>
          <a:prstGeom prst="rect">
            <a:avLst/>
          </a:prstGeom>
          <a:noFill/>
          <a:ln>
            <a:noFill/>
          </a:ln>
        </p:spPr>
      </p:pic>
      <p:sp>
        <p:nvSpPr>
          <p:cNvPr id="2" name="Text Box 1"/>
          <p:cNvSpPr txBox="1"/>
          <p:nvPr/>
        </p:nvSpPr>
        <p:spPr>
          <a:xfrm>
            <a:off x="5735955" y="4509135"/>
            <a:ext cx="1862455" cy="306705"/>
          </a:xfrm>
          <a:prstGeom prst="rect">
            <a:avLst/>
          </a:prstGeom>
          <a:noFill/>
        </p:spPr>
        <p:txBody>
          <a:bodyPr wrap="square" rtlCol="0">
            <a:spAutoFit/>
          </a:bodyPr>
          <a:p>
            <a:r>
              <a:rPr lang="en-US">
                <a:sym typeface="+mn-ea"/>
              </a:rPr>
              <a:t>Graph</a:t>
            </a:r>
            <a:r>
              <a:rPr lang="en-US"/>
              <a:t> -15</a:t>
            </a:r>
            <a:endParaRPr lang="en-US"/>
          </a:p>
        </p:txBody>
      </p:sp>
      <p:sp>
        <p:nvSpPr>
          <p:cNvPr id="3" name="Text Box 2"/>
          <p:cNvSpPr txBox="1"/>
          <p:nvPr/>
        </p:nvSpPr>
        <p:spPr>
          <a:xfrm>
            <a:off x="191135" y="4509135"/>
            <a:ext cx="1862455" cy="306705"/>
          </a:xfrm>
          <a:prstGeom prst="rect">
            <a:avLst/>
          </a:prstGeom>
          <a:noFill/>
        </p:spPr>
        <p:txBody>
          <a:bodyPr wrap="square" rtlCol="0">
            <a:spAutoFit/>
          </a:bodyPr>
          <a:p>
            <a:r>
              <a:rPr lang="en-US">
                <a:sym typeface="+mn-ea"/>
              </a:rPr>
              <a:t>Graph</a:t>
            </a:r>
            <a:r>
              <a:rPr lang="en-US"/>
              <a:t> -14</a:t>
            </a:r>
            <a:endParaRPr lang="en-US"/>
          </a:p>
        </p:txBody>
      </p:sp>
      <p:sp>
        <p:nvSpPr>
          <p:cNvPr id="4" name="Text Box 3"/>
          <p:cNvSpPr txBox="1"/>
          <p:nvPr/>
        </p:nvSpPr>
        <p:spPr>
          <a:xfrm>
            <a:off x="135255" y="5277485"/>
            <a:ext cx="5352415" cy="583565"/>
          </a:xfrm>
          <a:prstGeom prst="rect">
            <a:avLst/>
          </a:prstGeom>
          <a:noFill/>
        </p:spPr>
        <p:txBody>
          <a:bodyPr wrap="square" rtlCol="0" anchor="t">
            <a:spAutoFit/>
          </a:bodyPr>
          <a:p>
            <a:r>
              <a:rPr lang="en-US" sz="1600">
                <a:sym typeface="+mn-ea"/>
              </a:rPr>
              <a:t>Graph-14- Indicates point plot between days and quantum efficiency</a:t>
            </a:r>
            <a:endParaRPr lang="en-US" sz="1600"/>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6" name="Text Box 5"/>
          <p:cNvSpPr txBox="1"/>
          <p:nvPr/>
        </p:nvSpPr>
        <p:spPr>
          <a:xfrm>
            <a:off x="5951855" y="5277485"/>
            <a:ext cx="5217160" cy="583565"/>
          </a:xfrm>
          <a:prstGeom prst="rect">
            <a:avLst/>
          </a:prstGeom>
          <a:noFill/>
        </p:spPr>
        <p:txBody>
          <a:bodyPr wrap="square" rtlCol="0" anchor="t">
            <a:spAutoFit/>
          </a:bodyPr>
          <a:p>
            <a:r>
              <a:rPr lang="en-US" sz="1600">
                <a:sym typeface="+mn-ea"/>
              </a:rPr>
              <a:t>Graph-15- Indicates relation between days and quantum efficiency</a:t>
            </a:r>
            <a:endParaRPr lang="en-US"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55" name="Shape 255"/>
        <p:cNvGrpSpPr/>
        <p:nvPr/>
      </p:nvGrpSpPr>
      <p:grpSpPr>
        <a:xfrm>
          <a:off x="0" y="0"/>
          <a:ext cx="0" cy="0"/>
          <a:chOff x="0" y="0"/>
          <a:chExt cx="0" cy="0"/>
        </a:xfrm>
      </p:grpSpPr>
      <p:pic>
        <p:nvPicPr>
          <p:cNvPr id="257" name="Google Shape;257;p22" descr="Pyruvates 9"/>
          <p:cNvPicPr preferRelativeResize="0"/>
          <p:nvPr>
            <p:ph type="body" idx="1"/>
          </p:nvPr>
        </p:nvPicPr>
        <p:blipFill rotWithShape="1">
          <a:blip r:embed="rId1"/>
          <a:srcRect/>
          <a:stretch>
            <a:fillRect/>
          </a:stretch>
        </p:blipFill>
        <p:spPr>
          <a:xfrm>
            <a:off x="262890" y="836930"/>
            <a:ext cx="5384800" cy="3947795"/>
          </a:xfrm>
          <a:prstGeom prst="rect">
            <a:avLst/>
          </a:prstGeom>
          <a:noFill/>
          <a:ln>
            <a:noFill/>
          </a:ln>
        </p:spPr>
      </p:pic>
      <p:pic>
        <p:nvPicPr>
          <p:cNvPr id="258" name="Google Shape;258;p22" descr="Pyruvates 10"/>
          <p:cNvPicPr preferRelativeResize="0"/>
          <p:nvPr>
            <p:ph type="body" idx="2"/>
          </p:nvPr>
        </p:nvPicPr>
        <p:blipFill rotWithShape="1">
          <a:blip r:embed="rId2"/>
          <a:srcRect/>
          <a:stretch>
            <a:fillRect/>
          </a:stretch>
        </p:blipFill>
        <p:spPr>
          <a:xfrm>
            <a:off x="5975350" y="908685"/>
            <a:ext cx="5384800" cy="3947795"/>
          </a:xfrm>
          <a:prstGeom prst="rect">
            <a:avLst/>
          </a:prstGeom>
          <a:noFill/>
          <a:ln>
            <a:noFill/>
          </a:ln>
        </p:spPr>
      </p:pic>
      <p:sp>
        <p:nvSpPr>
          <p:cNvPr id="3" name="Text Box 2"/>
          <p:cNvSpPr txBox="1"/>
          <p:nvPr/>
        </p:nvSpPr>
        <p:spPr>
          <a:xfrm>
            <a:off x="6023610" y="4478020"/>
            <a:ext cx="1862455" cy="306705"/>
          </a:xfrm>
          <a:prstGeom prst="rect">
            <a:avLst/>
          </a:prstGeom>
          <a:noFill/>
        </p:spPr>
        <p:txBody>
          <a:bodyPr wrap="square" rtlCol="0">
            <a:spAutoFit/>
          </a:bodyPr>
          <a:p>
            <a:r>
              <a:rPr lang="en-US">
                <a:sym typeface="+mn-ea"/>
              </a:rPr>
              <a:t>Graph</a:t>
            </a:r>
            <a:r>
              <a:rPr lang="en-US"/>
              <a:t> -17</a:t>
            </a:r>
            <a:endParaRPr lang="en-US"/>
          </a:p>
        </p:txBody>
      </p:sp>
      <p:sp>
        <p:nvSpPr>
          <p:cNvPr id="2" name="Text Box 1"/>
          <p:cNvSpPr txBox="1"/>
          <p:nvPr/>
        </p:nvSpPr>
        <p:spPr>
          <a:xfrm>
            <a:off x="262890" y="4478020"/>
            <a:ext cx="1862455" cy="306705"/>
          </a:xfrm>
          <a:prstGeom prst="rect">
            <a:avLst/>
          </a:prstGeom>
          <a:noFill/>
        </p:spPr>
        <p:txBody>
          <a:bodyPr wrap="square" rtlCol="0">
            <a:spAutoFit/>
          </a:bodyPr>
          <a:p>
            <a:r>
              <a:rPr lang="en-US">
                <a:sym typeface="+mn-ea"/>
              </a:rPr>
              <a:t>Graph</a:t>
            </a:r>
            <a:r>
              <a:rPr lang="en-US"/>
              <a:t> -16</a:t>
            </a:r>
            <a:endParaRPr lang="en-US"/>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5" name="Text Box 4"/>
          <p:cNvSpPr txBox="1"/>
          <p:nvPr/>
        </p:nvSpPr>
        <p:spPr>
          <a:xfrm>
            <a:off x="335280" y="5442585"/>
            <a:ext cx="5352415" cy="583565"/>
          </a:xfrm>
          <a:prstGeom prst="rect">
            <a:avLst/>
          </a:prstGeom>
          <a:noFill/>
        </p:spPr>
        <p:txBody>
          <a:bodyPr wrap="square" rtlCol="0" anchor="t">
            <a:spAutoFit/>
          </a:bodyPr>
          <a:p>
            <a:r>
              <a:rPr lang="en-US" sz="1600">
                <a:sym typeface="+mn-ea"/>
              </a:rPr>
              <a:t>Graph-16- Indicates bar graph between days and quantum efficiency</a:t>
            </a:r>
            <a:endParaRPr lang="en-US" sz="1600"/>
          </a:p>
        </p:txBody>
      </p:sp>
      <p:sp>
        <p:nvSpPr>
          <p:cNvPr id="6" name="Text Box 5"/>
          <p:cNvSpPr txBox="1"/>
          <p:nvPr/>
        </p:nvSpPr>
        <p:spPr>
          <a:xfrm>
            <a:off x="5975350" y="5445125"/>
            <a:ext cx="5352415" cy="583565"/>
          </a:xfrm>
          <a:prstGeom prst="rect">
            <a:avLst/>
          </a:prstGeom>
          <a:noFill/>
        </p:spPr>
        <p:txBody>
          <a:bodyPr wrap="square" rtlCol="0" anchor="t">
            <a:spAutoFit/>
          </a:bodyPr>
          <a:p>
            <a:r>
              <a:rPr lang="en-US" sz="1600">
                <a:sym typeface="+mn-ea"/>
              </a:rPr>
              <a:t>Graph-17- Indicates bar graph between days and quantum efficiency</a:t>
            </a:r>
            <a:endParaRPr lang="en-US" sz="1600"/>
          </a:p>
        </p:txBody>
      </p:sp>
      <p:sp>
        <p:nvSpPr>
          <p:cNvPr id="7" name="Title 6"/>
          <p:cNvSpPr/>
          <p:nvPr>
            <p:ph type="title"/>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pic>
        <p:nvPicPr>
          <p:cNvPr id="265" name="Google Shape;265;p23" descr="Pyruvates 12"/>
          <p:cNvPicPr preferRelativeResize="0"/>
          <p:nvPr>
            <p:ph type="body" idx="2"/>
          </p:nvPr>
        </p:nvPicPr>
        <p:blipFill rotWithShape="1">
          <a:blip r:embed="rId1"/>
          <a:srcRect/>
          <a:stretch>
            <a:fillRect/>
          </a:stretch>
        </p:blipFill>
        <p:spPr>
          <a:xfrm>
            <a:off x="5919470" y="908685"/>
            <a:ext cx="5384800" cy="3947795"/>
          </a:xfrm>
          <a:prstGeom prst="rect">
            <a:avLst/>
          </a:prstGeom>
          <a:noFill/>
          <a:ln>
            <a:noFill/>
          </a:ln>
        </p:spPr>
      </p:pic>
      <p:pic>
        <p:nvPicPr>
          <p:cNvPr id="266" name="Google Shape;266;p23" descr="output"/>
          <p:cNvPicPr preferRelativeResize="0"/>
          <p:nvPr>
            <p:ph type="body" idx="1"/>
          </p:nvPr>
        </p:nvPicPr>
        <p:blipFill rotWithShape="1">
          <a:blip r:embed="rId2"/>
          <a:srcRect/>
          <a:stretch>
            <a:fillRect/>
          </a:stretch>
        </p:blipFill>
        <p:spPr>
          <a:xfrm>
            <a:off x="335280" y="908685"/>
            <a:ext cx="5384800" cy="3947795"/>
          </a:xfrm>
          <a:prstGeom prst="rect">
            <a:avLst/>
          </a:prstGeom>
          <a:noFill/>
          <a:ln>
            <a:noFill/>
          </a:ln>
        </p:spPr>
      </p:pic>
      <p:sp>
        <p:nvSpPr>
          <p:cNvPr id="3" name="Text Box 2"/>
          <p:cNvSpPr txBox="1"/>
          <p:nvPr/>
        </p:nvSpPr>
        <p:spPr>
          <a:xfrm>
            <a:off x="335280" y="4581525"/>
            <a:ext cx="1862455" cy="306705"/>
          </a:xfrm>
          <a:prstGeom prst="rect">
            <a:avLst/>
          </a:prstGeom>
          <a:noFill/>
        </p:spPr>
        <p:txBody>
          <a:bodyPr wrap="square" rtlCol="0">
            <a:spAutoFit/>
          </a:bodyPr>
          <a:p>
            <a:r>
              <a:rPr lang="en-US"/>
              <a:t>Graph -18</a:t>
            </a:r>
            <a:endParaRPr lang="en-US"/>
          </a:p>
        </p:txBody>
      </p:sp>
      <p:sp>
        <p:nvSpPr>
          <p:cNvPr id="2" name="Text Box 1"/>
          <p:cNvSpPr txBox="1"/>
          <p:nvPr/>
        </p:nvSpPr>
        <p:spPr>
          <a:xfrm>
            <a:off x="5919470" y="4581525"/>
            <a:ext cx="1862455" cy="306705"/>
          </a:xfrm>
          <a:prstGeom prst="rect">
            <a:avLst/>
          </a:prstGeom>
          <a:noFill/>
        </p:spPr>
        <p:txBody>
          <a:bodyPr wrap="square" rtlCol="0">
            <a:spAutoFit/>
          </a:bodyPr>
          <a:p>
            <a:r>
              <a:rPr lang="en-US">
                <a:sym typeface="+mn-ea"/>
              </a:rPr>
              <a:t>Graph</a:t>
            </a:r>
            <a:r>
              <a:rPr lang="en-US"/>
              <a:t> -19</a:t>
            </a:r>
            <a:endParaRPr lang="en-US"/>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5" name="Text Box 4"/>
          <p:cNvSpPr txBox="1"/>
          <p:nvPr/>
        </p:nvSpPr>
        <p:spPr>
          <a:xfrm>
            <a:off x="367665" y="5445125"/>
            <a:ext cx="5352415" cy="583565"/>
          </a:xfrm>
          <a:prstGeom prst="rect">
            <a:avLst/>
          </a:prstGeom>
          <a:noFill/>
        </p:spPr>
        <p:txBody>
          <a:bodyPr wrap="square" rtlCol="0" anchor="t">
            <a:spAutoFit/>
          </a:bodyPr>
          <a:p>
            <a:r>
              <a:rPr lang="en-US" sz="1600">
                <a:sym typeface="+mn-ea"/>
              </a:rPr>
              <a:t>Graph-18- Indicates bar graph between days and quantum efficiency</a:t>
            </a:r>
            <a:endParaRPr lang="en-US" sz="1600">
              <a:sym typeface="+mn-ea"/>
            </a:endParaRPr>
          </a:p>
        </p:txBody>
      </p:sp>
      <p:sp>
        <p:nvSpPr>
          <p:cNvPr id="6" name="Text Box 5"/>
          <p:cNvSpPr txBox="1"/>
          <p:nvPr/>
        </p:nvSpPr>
        <p:spPr>
          <a:xfrm>
            <a:off x="5951855" y="5445125"/>
            <a:ext cx="5352415" cy="583565"/>
          </a:xfrm>
          <a:prstGeom prst="rect">
            <a:avLst/>
          </a:prstGeom>
          <a:noFill/>
        </p:spPr>
        <p:txBody>
          <a:bodyPr wrap="square" rtlCol="0" anchor="t">
            <a:spAutoFit/>
          </a:bodyPr>
          <a:p>
            <a:r>
              <a:rPr lang="en-US" sz="1600">
                <a:sym typeface="+mn-ea"/>
              </a:rPr>
              <a:t>Graph-19- Indicates bar graph between days and quantum efficiency</a:t>
            </a:r>
            <a:endParaRPr lang="en-US" sz="1600"/>
          </a:p>
        </p:txBody>
      </p:sp>
      <p:sp>
        <p:nvSpPr>
          <p:cNvPr id="7" name="Title 6"/>
          <p:cNvSpPr/>
          <p:nvPr>
            <p:ph type="title"/>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71" name="Shape 271"/>
        <p:cNvGrpSpPr/>
        <p:nvPr/>
      </p:nvGrpSpPr>
      <p:grpSpPr>
        <a:xfrm>
          <a:off x="0" y="0"/>
          <a:ext cx="0" cy="0"/>
          <a:chOff x="0" y="0"/>
          <a:chExt cx="0" cy="0"/>
        </a:xfrm>
      </p:grpSpPr>
      <p:pic>
        <p:nvPicPr>
          <p:cNvPr id="272" name="Google Shape;272;p24" descr="Pyruvates 13"/>
          <p:cNvPicPr preferRelativeResize="0"/>
          <p:nvPr>
            <p:ph type="body" idx="1"/>
          </p:nvPr>
        </p:nvPicPr>
        <p:blipFill rotWithShape="1">
          <a:blip r:embed="rId1"/>
          <a:srcRect/>
          <a:stretch>
            <a:fillRect/>
          </a:stretch>
        </p:blipFill>
        <p:spPr>
          <a:xfrm>
            <a:off x="479425" y="188595"/>
            <a:ext cx="10155555" cy="5135880"/>
          </a:xfrm>
          <a:prstGeom prst="rect">
            <a:avLst/>
          </a:prstGeom>
          <a:noFill/>
          <a:ln>
            <a:noFill/>
          </a:ln>
        </p:spPr>
      </p:pic>
      <p:sp>
        <p:nvSpPr>
          <p:cNvPr id="273" name="Google Shape;273;p24"/>
          <p:cNvSpPr txBox="1"/>
          <p:nvPr/>
        </p:nvSpPr>
        <p:spPr>
          <a:xfrm rot="-5400000">
            <a:off x="-1505902" y="2526983"/>
            <a:ext cx="3603625"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Quantum efficiency</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4" name="Google Shape;274;p24"/>
          <p:cNvSpPr txBox="1"/>
          <p:nvPr/>
        </p:nvSpPr>
        <p:spPr>
          <a:xfrm>
            <a:off x="4511675" y="5301615"/>
            <a:ext cx="2286000" cy="368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Days</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 name="Text Box 2"/>
          <p:cNvSpPr txBox="1"/>
          <p:nvPr/>
        </p:nvSpPr>
        <p:spPr>
          <a:xfrm>
            <a:off x="479425" y="5891530"/>
            <a:ext cx="10056495" cy="829945"/>
          </a:xfrm>
          <a:prstGeom prst="rect">
            <a:avLst/>
          </a:prstGeom>
          <a:noFill/>
        </p:spPr>
        <p:txBody>
          <a:bodyPr wrap="square" rtlCol="0">
            <a:spAutoFit/>
          </a:bodyPr>
          <a:p>
            <a:r>
              <a:rPr lang="en-US" sz="1600"/>
              <a:t>Graph -20 </a:t>
            </a:r>
            <a:r>
              <a:rPr lang="en-US" sz="1600">
                <a:sym typeface="+mn-ea"/>
              </a:rPr>
              <a:t>Indicates the Scatter plot of the four types of nanohybrids where the graph is plotted between quantum efficiency and days.</a:t>
            </a:r>
            <a:endParaRPr lang="en-US" sz="1600"/>
          </a:p>
          <a:p>
            <a:endParaRPr lang="en-US" sz="1600"/>
          </a:p>
        </p:txBody>
      </p:sp>
      <p:sp>
        <p:nvSpPr>
          <p:cNvPr id="2" name="Slide Number Placeholder 1"/>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pic>
        <p:nvPicPr>
          <p:cNvPr id="6" name="Content Placeholder 5" descr="Pyruvates 14"/>
          <p:cNvPicPr>
            <a:picLocks noChangeAspect="1"/>
          </p:cNvPicPr>
          <p:nvPr>
            <p:ph sz="half" idx="1"/>
          </p:nvPr>
        </p:nvPicPr>
        <p:blipFill>
          <a:blip r:embed="rId1"/>
          <a:stretch>
            <a:fillRect/>
          </a:stretch>
        </p:blipFill>
        <p:spPr>
          <a:xfrm>
            <a:off x="263525" y="1129665"/>
            <a:ext cx="5596255" cy="3770630"/>
          </a:xfrm>
          <a:prstGeom prst="rect">
            <a:avLst/>
          </a:prstGeom>
        </p:spPr>
      </p:pic>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 name="Content Placeholder 1" descr="Pyr"/>
          <p:cNvPicPr>
            <a:picLocks noChangeAspect="1"/>
          </p:cNvPicPr>
          <p:nvPr>
            <p:ph sz="half" idx="2"/>
          </p:nvPr>
        </p:nvPicPr>
        <p:blipFill>
          <a:blip r:embed="rId2"/>
          <a:stretch>
            <a:fillRect/>
          </a:stretch>
        </p:blipFill>
        <p:spPr>
          <a:xfrm>
            <a:off x="6024245" y="1124585"/>
            <a:ext cx="5490210" cy="3775710"/>
          </a:xfrm>
          <a:prstGeom prst="rect">
            <a:avLst/>
          </a:prstGeom>
        </p:spPr>
      </p:pic>
      <p:sp>
        <p:nvSpPr>
          <p:cNvPr id="7" name="Text Box 6"/>
          <p:cNvSpPr txBox="1"/>
          <p:nvPr/>
        </p:nvSpPr>
        <p:spPr>
          <a:xfrm>
            <a:off x="191770" y="5445125"/>
            <a:ext cx="5352415" cy="583565"/>
          </a:xfrm>
          <a:prstGeom prst="rect">
            <a:avLst/>
          </a:prstGeom>
          <a:noFill/>
        </p:spPr>
        <p:txBody>
          <a:bodyPr wrap="square" rtlCol="0" anchor="t">
            <a:spAutoFit/>
          </a:bodyPr>
          <a:p>
            <a:r>
              <a:rPr lang="en-US" sz="1600">
                <a:sym typeface="+mn-ea"/>
              </a:rPr>
              <a:t>Graph-21- Indicates violin plot between days and quantum efficiency</a:t>
            </a:r>
            <a:endParaRPr lang="en-US" sz="1600"/>
          </a:p>
        </p:txBody>
      </p:sp>
      <p:sp>
        <p:nvSpPr>
          <p:cNvPr id="4" name="Text Box 3"/>
          <p:cNvSpPr txBox="1"/>
          <p:nvPr/>
        </p:nvSpPr>
        <p:spPr>
          <a:xfrm>
            <a:off x="6162040" y="5445125"/>
            <a:ext cx="5352415" cy="583565"/>
          </a:xfrm>
          <a:prstGeom prst="rect">
            <a:avLst/>
          </a:prstGeom>
          <a:noFill/>
        </p:spPr>
        <p:txBody>
          <a:bodyPr wrap="square" rtlCol="0" anchor="t">
            <a:spAutoFit/>
          </a:bodyPr>
          <a:p>
            <a:r>
              <a:rPr lang="en-US" sz="1600">
                <a:sym typeface="+mn-ea"/>
              </a:rPr>
              <a:t>Graph-22- Indicates point plot between days and quantum efficiency</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3"/>
          <p:cNvSpPr txBox="1"/>
          <p:nvPr>
            <p:ph type="title"/>
          </p:nvPr>
        </p:nvSpPr>
        <p:spPr>
          <a:xfrm>
            <a:off x="335280" y="44450"/>
            <a:ext cx="11444700" cy="1162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Arial" panose="020B0604020202020204"/>
              <a:buNone/>
            </a:pPr>
            <a:r>
              <a:rPr lang="en-US" sz="2800">
                <a:latin typeface="Comic Sans MS" panose="030F0702030302020204" charset="0"/>
                <a:ea typeface="Arial" panose="020B0604020202020204"/>
                <a:cs typeface="Comic Sans MS" panose="030F0702030302020204" charset="0"/>
                <a:sym typeface="Arial" panose="020B0604020202020204"/>
              </a:rPr>
              <a:t>Introduction:</a:t>
            </a:r>
            <a:endParaRPr lang="en-US" sz="2800">
              <a:latin typeface="Comic Sans MS" panose="030F0702030302020204" charset="0"/>
              <a:ea typeface="Arial" panose="020B0604020202020204"/>
              <a:cs typeface="Comic Sans MS" panose="030F0702030302020204" charset="0"/>
              <a:sym typeface="Arial" panose="020B0604020202020204"/>
            </a:endParaRPr>
          </a:p>
        </p:txBody>
      </p:sp>
      <p:graphicFrame>
        <p:nvGraphicFramePr>
          <p:cNvPr id="107" name="Google Shape;107;p3"/>
          <p:cNvGraphicFramePr/>
          <p:nvPr/>
        </p:nvGraphicFramePr>
        <p:xfrm>
          <a:off x="335280" y="384810"/>
          <a:ext cx="2385695" cy="501015"/>
        </p:xfrm>
        <a:graphic>
          <a:graphicData uri="http://schemas.openxmlformats.org/drawingml/2006/table">
            <a:tbl>
              <a:tblPr firstRow="1" bandRow="1">
                <a:noFill/>
                <a:tableStyleId>{EA514D43-B87A-4457-8428-B80454AE9FF1}</a:tableStyleId>
              </a:tblPr>
              <a:tblGrid>
                <a:gridCol w="2385695"/>
              </a:tblGrid>
              <a:tr h="501015">
                <a:tc>
                  <a:txBody>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3" name="Text Placeholder 2"/>
          <p:cNvSpPr/>
          <p:nvPr>
            <p:ph type="body" idx="1"/>
          </p:nvPr>
        </p:nvSpPr>
        <p:spPr>
          <a:xfrm>
            <a:off x="191135" y="1089025"/>
            <a:ext cx="10972800" cy="4953000"/>
          </a:xfrm>
        </p:spPr>
        <p:txBody>
          <a:bodyPr/>
          <a:p>
            <a:pPr marL="365125" lvl="0" algn="l" rtl="0">
              <a:spcBef>
                <a:spcPts val="490"/>
              </a:spcBef>
              <a:spcAft>
                <a:spcPts val="0"/>
              </a:spcAft>
              <a:buClr>
                <a:schemeClr val="dk1"/>
              </a:buClr>
              <a:buSzPts val="2100"/>
              <a:buFont typeface="Wingdings" panose="05000000000000000000" charset="0"/>
              <a:buChar char="§"/>
            </a:pPr>
            <a:r>
              <a:rPr lang="en-US" sz="2400">
                <a:sym typeface="Arial" panose="020B0604020202020204"/>
              </a:rPr>
              <a:t>The study of enzyme kinetics and analysis frequently uses computational biological tools for better understanding without any parameters limitations. Here we are to make the thing a way easier than before by analyzing biological data of enhancement of enzyme production through computational tools [1].</a:t>
            </a:r>
            <a:endParaRPr lang="en-US" sz="2400">
              <a:sym typeface="Arial" panose="020B0604020202020204"/>
            </a:endParaRPr>
          </a:p>
          <a:p>
            <a:pPr marL="365125" lvl="0" algn="l" rtl="0">
              <a:spcBef>
                <a:spcPts val="490"/>
              </a:spcBef>
              <a:spcAft>
                <a:spcPts val="0"/>
              </a:spcAft>
              <a:buClr>
                <a:schemeClr val="dk1"/>
              </a:buClr>
              <a:buSzPts val="2100"/>
              <a:buFont typeface="Wingdings" panose="05000000000000000000" charset="0"/>
              <a:buChar char="§"/>
            </a:pPr>
            <a:endParaRPr lang="en-US" sz="2400">
              <a:sym typeface="Arial" panose="020B0604020202020204"/>
            </a:endParaRPr>
          </a:p>
          <a:p>
            <a:pPr marL="365125" lvl="0" algn="l" rtl="0">
              <a:spcBef>
                <a:spcPts val="490"/>
              </a:spcBef>
              <a:spcAft>
                <a:spcPts val="0"/>
              </a:spcAft>
              <a:buClr>
                <a:schemeClr val="dk1"/>
              </a:buClr>
              <a:buSzPts val="2100"/>
              <a:buFont typeface="Wingdings" panose="05000000000000000000" charset="0"/>
              <a:buChar char="§"/>
            </a:pPr>
            <a:r>
              <a:rPr lang="en-US" sz="2400">
                <a:sym typeface="Arial" panose="020B0604020202020204"/>
              </a:rPr>
              <a:t>The computational method of data analysis of enzyme production could help the researchers to identify the spot trends,pattern and out-liners easily,so that  they can  improve experiment strategy and mathematical models according to them [2].</a:t>
            </a:r>
            <a:endParaRPr lang="en-US" sz="2400">
              <a:sym typeface="Arial" panose="020B0604020202020204"/>
            </a:endParaRPr>
          </a:p>
          <a:p>
            <a:pPr marL="365125" lvl="0" algn="l" rtl="0">
              <a:spcBef>
                <a:spcPts val="490"/>
              </a:spcBef>
              <a:spcAft>
                <a:spcPts val="0"/>
              </a:spcAft>
              <a:buClr>
                <a:schemeClr val="dk1"/>
              </a:buClr>
              <a:buSzPts val="2100"/>
              <a:buFont typeface="Wingdings" panose="05000000000000000000" charset="0"/>
              <a:buChar char="§"/>
            </a:pPr>
            <a:endParaRPr lang="en-US" sz="2400">
              <a:sym typeface="Arial" panose="020B0604020202020204"/>
            </a:endParaRPr>
          </a:p>
          <a:p>
            <a:pPr marL="365125" lvl="0" algn="l" rtl="0">
              <a:spcBef>
                <a:spcPts val="490"/>
              </a:spcBef>
              <a:spcAft>
                <a:spcPts val="0"/>
              </a:spcAft>
              <a:buClr>
                <a:schemeClr val="dk1"/>
              </a:buClr>
              <a:buSzPts val="2100"/>
              <a:buFont typeface="Wingdings" panose="05000000000000000000" charset="0"/>
              <a:buChar char="§"/>
            </a:pPr>
            <a:r>
              <a:rPr lang="en-US" sz="2400">
                <a:sym typeface="Arial" panose="020B0604020202020204"/>
              </a:rPr>
              <a:t>Data visualization for a enzyme production can be done through a various software tools that are available in the market.Some of them are Python,R- Programming, Mat Lab [3].</a:t>
            </a:r>
            <a:endParaRPr sz="2400">
              <a:latin typeface="Arial" panose="020B0604020202020204"/>
              <a:ea typeface="Arial" panose="020B0604020202020204"/>
              <a:cs typeface="Arial" panose="020B0604020202020204"/>
              <a:sym typeface="Arial" panose="020B0604020202020204"/>
            </a:endParaRPr>
          </a:p>
          <a:p>
            <a:endParaRPr lang="en-US" sz="2400"/>
          </a:p>
        </p:txBody>
      </p:sp>
      <p:sp>
        <p:nvSpPr>
          <p:cNvPr id="2" name="Slide Number Placeholder 1"/>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609600" y="188595"/>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i="1"/>
              <a:t>3)Phenolic Content Quantum Efficiency:</a:t>
            </a:r>
            <a:endParaRPr lang="en-US" sz="2800" i="1"/>
          </a:p>
        </p:txBody>
      </p:sp>
      <p:pic>
        <p:nvPicPr>
          <p:cNvPr id="281" name="Google Shape;281;p25" descr="Phe 1"/>
          <p:cNvPicPr preferRelativeResize="0"/>
          <p:nvPr>
            <p:ph type="body" idx="1"/>
          </p:nvPr>
        </p:nvPicPr>
        <p:blipFill rotWithShape="1">
          <a:blip r:embed="rId1"/>
          <a:srcRect/>
          <a:stretch>
            <a:fillRect/>
          </a:stretch>
        </p:blipFill>
        <p:spPr>
          <a:xfrm>
            <a:off x="335280" y="1124585"/>
            <a:ext cx="5184775" cy="3950335"/>
          </a:xfrm>
          <a:prstGeom prst="rect">
            <a:avLst/>
          </a:prstGeom>
          <a:noFill/>
          <a:ln>
            <a:noFill/>
          </a:ln>
        </p:spPr>
      </p:pic>
      <p:pic>
        <p:nvPicPr>
          <p:cNvPr id="282" name="Google Shape;282;p25" descr="phe 2"/>
          <p:cNvPicPr preferRelativeResize="0"/>
          <p:nvPr>
            <p:ph type="body" idx="2"/>
          </p:nvPr>
        </p:nvPicPr>
        <p:blipFill rotWithShape="1">
          <a:blip r:embed="rId2"/>
          <a:srcRect/>
          <a:stretch>
            <a:fillRect/>
          </a:stretch>
        </p:blipFill>
        <p:spPr>
          <a:xfrm>
            <a:off x="6043930" y="1124585"/>
            <a:ext cx="5164455" cy="3910330"/>
          </a:xfrm>
          <a:prstGeom prst="rect">
            <a:avLst/>
          </a:prstGeom>
          <a:noFill/>
          <a:ln>
            <a:noFill/>
          </a:ln>
        </p:spPr>
      </p:pic>
      <p:sp>
        <p:nvSpPr>
          <p:cNvPr id="2" name="Text Box 1"/>
          <p:cNvSpPr txBox="1"/>
          <p:nvPr/>
        </p:nvSpPr>
        <p:spPr>
          <a:xfrm>
            <a:off x="551180" y="4768215"/>
            <a:ext cx="1862455" cy="306705"/>
          </a:xfrm>
          <a:prstGeom prst="rect">
            <a:avLst/>
          </a:prstGeom>
          <a:noFill/>
        </p:spPr>
        <p:txBody>
          <a:bodyPr wrap="square" rtlCol="0">
            <a:spAutoFit/>
          </a:bodyPr>
          <a:p>
            <a:r>
              <a:rPr lang="en-US"/>
              <a:t>Graph -23</a:t>
            </a:r>
            <a:endParaRPr lang="en-US"/>
          </a:p>
        </p:txBody>
      </p:sp>
      <p:sp>
        <p:nvSpPr>
          <p:cNvPr id="3" name="Text Box 2"/>
          <p:cNvSpPr txBox="1"/>
          <p:nvPr/>
        </p:nvSpPr>
        <p:spPr>
          <a:xfrm>
            <a:off x="6043930" y="4797425"/>
            <a:ext cx="1862455" cy="306705"/>
          </a:xfrm>
          <a:prstGeom prst="rect">
            <a:avLst/>
          </a:prstGeom>
          <a:noFill/>
        </p:spPr>
        <p:txBody>
          <a:bodyPr wrap="square" rtlCol="0">
            <a:spAutoFit/>
          </a:bodyPr>
          <a:p>
            <a:r>
              <a:rPr lang="en-US"/>
              <a:t>Graph -24</a:t>
            </a:r>
            <a:endParaRPr lang="en-US"/>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7" name="Text Box 6"/>
          <p:cNvSpPr txBox="1"/>
          <p:nvPr/>
        </p:nvSpPr>
        <p:spPr>
          <a:xfrm>
            <a:off x="335280" y="5347970"/>
            <a:ext cx="5352415" cy="583565"/>
          </a:xfrm>
          <a:prstGeom prst="rect">
            <a:avLst/>
          </a:prstGeom>
          <a:noFill/>
        </p:spPr>
        <p:txBody>
          <a:bodyPr wrap="square" rtlCol="0" anchor="t">
            <a:spAutoFit/>
          </a:bodyPr>
          <a:p>
            <a:r>
              <a:rPr lang="en-US" sz="1600">
                <a:sym typeface="+mn-ea"/>
              </a:rPr>
              <a:t>Graph-23- Indicates point plot between days and quantum efficiency</a:t>
            </a:r>
            <a:endParaRPr lang="en-US" sz="1600"/>
          </a:p>
        </p:txBody>
      </p:sp>
      <p:sp>
        <p:nvSpPr>
          <p:cNvPr id="8" name="Text Box 7"/>
          <p:cNvSpPr txBox="1"/>
          <p:nvPr/>
        </p:nvSpPr>
        <p:spPr>
          <a:xfrm>
            <a:off x="6023610" y="5347970"/>
            <a:ext cx="5352415" cy="583565"/>
          </a:xfrm>
          <a:prstGeom prst="rect">
            <a:avLst/>
          </a:prstGeom>
          <a:noFill/>
        </p:spPr>
        <p:txBody>
          <a:bodyPr wrap="square" rtlCol="0" anchor="t">
            <a:spAutoFit/>
          </a:bodyPr>
          <a:p>
            <a:r>
              <a:rPr lang="en-US" sz="1600">
                <a:sym typeface="+mn-ea"/>
              </a:rPr>
              <a:t>Graph-24- Indicates point plot between days and quantum efficiency</a:t>
            </a:r>
            <a:endParaRPr lang="en-US"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26"/>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p>
        </p:txBody>
      </p:sp>
      <p:pic>
        <p:nvPicPr>
          <p:cNvPr id="289" name="Google Shape;289;p26" descr="phe 3"/>
          <p:cNvPicPr preferRelativeResize="0"/>
          <p:nvPr>
            <p:ph type="body" idx="1"/>
          </p:nvPr>
        </p:nvPicPr>
        <p:blipFill rotWithShape="1">
          <a:blip r:embed="rId1"/>
          <a:srcRect/>
          <a:stretch>
            <a:fillRect/>
          </a:stretch>
        </p:blipFill>
        <p:spPr>
          <a:xfrm>
            <a:off x="335280" y="981075"/>
            <a:ext cx="5066030" cy="3950335"/>
          </a:xfrm>
          <a:prstGeom prst="rect">
            <a:avLst/>
          </a:prstGeom>
          <a:noFill/>
          <a:ln>
            <a:noFill/>
          </a:ln>
        </p:spPr>
      </p:pic>
      <p:pic>
        <p:nvPicPr>
          <p:cNvPr id="290" name="Google Shape;290;p26" descr="phe 4"/>
          <p:cNvPicPr preferRelativeResize="0"/>
          <p:nvPr>
            <p:ph type="body" idx="2"/>
          </p:nvPr>
        </p:nvPicPr>
        <p:blipFill rotWithShape="1">
          <a:blip r:embed="rId2"/>
          <a:srcRect/>
          <a:stretch>
            <a:fillRect/>
          </a:stretch>
        </p:blipFill>
        <p:spPr>
          <a:xfrm>
            <a:off x="5807710" y="981075"/>
            <a:ext cx="5184775" cy="3950335"/>
          </a:xfrm>
          <a:prstGeom prst="rect">
            <a:avLst/>
          </a:prstGeom>
          <a:noFill/>
          <a:ln>
            <a:noFill/>
          </a:ln>
        </p:spPr>
      </p:pic>
      <p:sp>
        <p:nvSpPr>
          <p:cNvPr id="2" name="Text Box 1"/>
          <p:cNvSpPr txBox="1"/>
          <p:nvPr/>
        </p:nvSpPr>
        <p:spPr>
          <a:xfrm>
            <a:off x="5807710" y="4624705"/>
            <a:ext cx="1862455" cy="306705"/>
          </a:xfrm>
          <a:prstGeom prst="rect">
            <a:avLst/>
          </a:prstGeom>
          <a:noFill/>
        </p:spPr>
        <p:txBody>
          <a:bodyPr wrap="square" rtlCol="0">
            <a:spAutoFit/>
          </a:bodyPr>
          <a:p>
            <a:r>
              <a:rPr lang="en-US"/>
              <a:t>Graph -26</a:t>
            </a:r>
            <a:endParaRPr lang="en-US"/>
          </a:p>
        </p:txBody>
      </p:sp>
      <p:sp>
        <p:nvSpPr>
          <p:cNvPr id="3" name="Text Box 2"/>
          <p:cNvSpPr txBox="1"/>
          <p:nvPr/>
        </p:nvSpPr>
        <p:spPr>
          <a:xfrm>
            <a:off x="335280" y="4624705"/>
            <a:ext cx="1862455" cy="306705"/>
          </a:xfrm>
          <a:prstGeom prst="rect">
            <a:avLst/>
          </a:prstGeom>
          <a:noFill/>
        </p:spPr>
        <p:txBody>
          <a:bodyPr wrap="square" rtlCol="0">
            <a:spAutoFit/>
          </a:bodyPr>
          <a:p>
            <a:r>
              <a:rPr lang="en-US"/>
              <a:t>Graph -25</a:t>
            </a:r>
            <a:endParaRPr lang="en-US"/>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6" name="Text Box 5"/>
          <p:cNvSpPr txBox="1"/>
          <p:nvPr/>
        </p:nvSpPr>
        <p:spPr>
          <a:xfrm>
            <a:off x="335280" y="5373370"/>
            <a:ext cx="5352415" cy="583565"/>
          </a:xfrm>
          <a:prstGeom prst="rect">
            <a:avLst/>
          </a:prstGeom>
          <a:noFill/>
        </p:spPr>
        <p:txBody>
          <a:bodyPr wrap="square" rtlCol="0" anchor="t">
            <a:spAutoFit/>
          </a:bodyPr>
          <a:p>
            <a:r>
              <a:rPr lang="en-US" sz="1600">
                <a:sym typeface="+mn-ea"/>
              </a:rPr>
              <a:t>Graph-25- Indicates point plot between days and quantum efficiency</a:t>
            </a:r>
            <a:endParaRPr lang="en-US" sz="1600"/>
          </a:p>
        </p:txBody>
      </p:sp>
      <p:sp>
        <p:nvSpPr>
          <p:cNvPr id="7" name="Text Box 6"/>
          <p:cNvSpPr txBox="1"/>
          <p:nvPr/>
        </p:nvSpPr>
        <p:spPr>
          <a:xfrm>
            <a:off x="5807710" y="5373370"/>
            <a:ext cx="5352415" cy="583565"/>
          </a:xfrm>
          <a:prstGeom prst="rect">
            <a:avLst/>
          </a:prstGeom>
          <a:noFill/>
        </p:spPr>
        <p:txBody>
          <a:bodyPr wrap="square" rtlCol="0" anchor="t">
            <a:spAutoFit/>
          </a:bodyPr>
          <a:p>
            <a:r>
              <a:rPr lang="en-US" sz="1600">
                <a:sym typeface="+mn-ea"/>
              </a:rPr>
              <a:t>Graph-26- Indicates point plot between days and quantum efficiency</a:t>
            </a:r>
            <a:endParaRPr 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95" name="Shape 295"/>
        <p:cNvGrpSpPr/>
        <p:nvPr/>
      </p:nvGrpSpPr>
      <p:grpSpPr>
        <a:xfrm>
          <a:off x="0" y="0"/>
          <a:ext cx="0" cy="0"/>
          <a:chOff x="0" y="0"/>
          <a:chExt cx="0" cy="0"/>
        </a:xfrm>
      </p:grpSpPr>
      <p:sp>
        <p:nvSpPr>
          <p:cNvPr id="296" name="Google Shape;296;p27"/>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p>
        </p:txBody>
      </p:sp>
      <p:pic>
        <p:nvPicPr>
          <p:cNvPr id="297" name="Google Shape;297;p27" descr="phe 5"/>
          <p:cNvPicPr preferRelativeResize="0"/>
          <p:nvPr>
            <p:ph type="body" idx="1"/>
          </p:nvPr>
        </p:nvPicPr>
        <p:blipFill rotWithShape="1">
          <a:blip r:embed="rId1"/>
          <a:srcRect/>
          <a:stretch>
            <a:fillRect/>
          </a:stretch>
        </p:blipFill>
        <p:spPr>
          <a:xfrm>
            <a:off x="191135" y="908685"/>
            <a:ext cx="5212080" cy="3996055"/>
          </a:xfrm>
          <a:prstGeom prst="rect">
            <a:avLst/>
          </a:prstGeom>
          <a:noFill/>
          <a:ln>
            <a:noFill/>
          </a:ln>
        </p:spPr>
      </p:pic>
      <p:pic>
        <p:nvPicPr>
          <p:cNvPr id="298" name="Google Shape;298;p27" descr="phen 6"/>
          <p:cNvPicPr preferRelativeResize="0"/>
          <p:nvPr>
            <p:ph type="body" idx="2"/>
          </p:nvPr>
        </p:nvPicPr>
        <p:blipFill rotWithShape="1">
          <a:blip r:embed="rId2"/>
          <a:srcRect/>
          <a:stretch>
            <a:fillRect/>
          </a:stretch>
        </p:blipFill>
        <p:spPr>
          <a:xfrm>
            <a:off x="5663565" y="908685"/>
            <a:ext cx="5212080" cy="3996055"/>
          </a:xfrm>
          <a:prstGeom prst="rect">
            <a:avLst/>
          </a:prstGeom>
          <a:noFill/>
          <a:ln>
            <a:noFill/>
          </a:ln>
        </p:spPr>
      </p:pic>
      <p:sp>
        <p:nvSpPr>
          <p:cNvPr id="2" name="Text Box 1"/>
          <p:cNvSpPr txBox="1"/>
          <p:nvPr/>
        </p:nvSpPr>
        <p:spPr>
          <a:xfrm>
            <a:off x="5663565" y="4581525"/>
            <a:ext cx="1862455" cy="306705"/>
          </a:xfrm>
          <a:prstGeom prst="rect">
            <a:avLst/>
          </a:prstGeom>
          <a:noFill/>
        </p:spPr>
        <p:txBody>
          <a:bodyPr wrap="square" rtlCol="0">
            <a:spAutoFit/>
          </a:bodyPr>
          <a:p>
            <a:r>
              <a:rPr lang="en-US"/>
              <a:t>Graph -28</a:t>
            </a:r>
            <a:endParaRPr lang="en-US"/>
          </a:p>
        </p:txBody>
      </p:sp>
      <p:sp>
        <p:nvSpPr>
          <p:cNvPr id="3" name="Text Box 2"/>
          <p:cNvSpPr txBox="1"/>
          <p:nvPr/>
        </p:nvSpPr>
        <p:spPr>
          <a:xfrm>
            <a:off x="191135" y="4598035"/>
            <a:ext cx="1862455" cy="306705"/>
          </a:xfrm>
          <a:prstGeom prst="rect">
            <a:avLst/>
          </a:prstGeom>
          <a:noFill/>
        </p:spPr>
        <p:txBody>
          <a:bodyPr wrap="square" rtlCol="0">
            <a:spAutoFit/>
          </a:bodyPr>
          <a:p>
            <a:r>
              <a:rPr lang="en-US"/>
              <a:t>Graph -27</a:t>
            </a:r>
            <a:endParaRPr lang="en-US"/>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6" name="Text Box 5"/>
          <p:cNvSpPr txBox="1"/>
          <p:nvPr/>
        </p:nvSpPr>
        <p:spPr>
          <a:xfrm>
            <a:off x="5735955" y="5373370"/>
            <a:ext cx="5352415" cy="583565"/>
          </a:xfrm>
          <a:prstGeom prst="rect">
            <a:avLst/>
          </a:prstGeom>
          <a:noFill/>
        </p:spPr>
        <p:txBody>
          <a:bodyPr wrap="square" rtlCol="0" anchor="t">
            <a:spAutoFit/>
          </a:bodyPr>
          <a:p>
            <a:r>
              <a:rPr lang="en-US" sz="1600">
                <a:sym typeface="+mn-ea"/>
              </a:rPr>
              <a:t>Graph-28- Indicates bar graph between days and quantum efficiency</a:t>
            </a:r>
            <a:endParaRPr lang="en-US" sz="1600"/>
          </a:p>
        </p:txBody>
      </p:sp>
      <p:sp>
        <p:nvSpPr>
          <p:cNvPr id="7" name="Text Box 6"/>
          <p:cNvSpPr txBox="1"/>
          <p:nvPr/>
        </p:nvSpPr>
        <p:spPr>
          <a:xfrm>
            <a:off x="191135" y="5365750"/>
            <a:ext cx="5352415" cy="583565"/>
          </a:xfrm>
          <a:prstGeom prst="rect">
            <a:avLst/>
          </a:prstGeom>
          <a:noFill/>
        </p:spPr>
        <p:txBody>
          <a:bodyPr wrap="square" rtlCol="0" anchor="t">
            <a:spAutoFit/>
          </a:bodyPr>
          <a:p>
            <a:r>
              <a:rPr lang="en-US" sz="1600">
                <a:sym typeface="+mn-ea"/>
              </a:rPr>
              <a:t>Graph-27- Indicates bar graph between days and quantum efficiency</a:t>
            </a:r>
            <a:endParaRPr lang="en-US"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sp>
        <p:nvSpPr>
          <p:cNvPr id="304" name="Google Shape;304;p28"/>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p>
        </p:txBody>
      </p:sp>
      <p:pic>
        <p:nvPicPr>
          <p:cNvPr id="305" name="Google Shape;305;p28" descr="phen 7"/>
          <p:cNvPicPr preferRelativeResize="0"/>
          <p:nvPr>
            <p:ph type="body" idx="1"/>
          </p:nvPr>
        </p:nvPicPr>
        <p:blipFill rotWithShape="1">
          <a:blip r:embed="rId1"/>
          <a:srcRect/>
          <a:stretch>
            <a:fillRect/>
          </a:stretch>
        </p:blipFill>
        <p:spPr>
          <a:xfrm>
            <a:off x="262890" y="1052830"/>
            <a:ext cx="5168265" cy="4079240"/>
          </a:xfrm>
          <a:prstGeom prst="rect">
            <a:avLst/>
          </a:prstGeom>
          <a:noFill/>
          <a:ln>
            <a:noFill/>
          </a:ln>
        </p:spPr>
      </p:pic>
      <p:pic>
        <p:nvPicPr>
          <p:cNvPr id="306" name="Google Shape;306;p28" descr="phen 8"/>
          <p:cNvPicPr preferRelativeResize="0"/>
          <p:nvPr>
            <p:ph type="body" idx="2"/>
          </p:nvPr>
        </p:nvPicPr>
        <p:blipFill rotWithShape="1">
          <a:blip r:embed="rId2"/>
          <a:srcRect/>
          <a:stretch>
            <a:fillRect/>
          </a:stretch>
        </p:blipFill>
        <p:spPr>
          <a:xfrm>
            <a:off x="5663565" y="1052830"/>
            <a:ext cx="5153660" cy="4088765"/>
          </a:xfrm>
          <a:prstGeom prst="rect">
            <a:avLst/>
          </a:prstGeom>
          <a:noFill/>
          <a:ln>
            <a:noFill/>
          </a:ln>
        </p:spPr>
      </p:pic>
      <p:sp>
        <p:nvSpPr>
          <p:cNvPr id="2" name="Text Box 1"/>
          <p:cNvSpPr txBox="1"/>
          <p:nvPr/>
        </p:nvSpPr>
        <p:spPr>
          <a:xfrm>
            <a:off x="262890" y="4869180"/>
            <a:ext cx="1862455" cy="306705"/>
          </a:xfrm>
          <a:prstGeom prst="rect">
            <a:avLst/>
          </a:prstGeom>
          <a:noFill/>
        </p:spPr>
        <p:txBody>
          <a:bodyPr wrap="square" rtlCol="0">
            <a:spAutoFit/>
          </a:bodyPr>
          <a:p>
            <a:r>
              <a:rPr lang="en-US"/>
              <a:t>Graph -29</a:t>
            </a:r>
            <a:endParaRPr lang="en-US"/>
          </a:p>
        </p:txBody>
      </p:sp>
      <p:sp>
        <p:nvSpPr>
          <p:cNvPr id="3" name="Text Box 2"/>
          <p:cNvSpPr txBox="1"/>
          <p:nvPr/>
        </p:nvSpPr>
        <p:spPr>
          <a:xfrm>
            <a:off x="5663565" y="4869180"/>
            <a:ext cx="1862455" cy="306705"/>
          </a:xfrm>
          <a:prstGeom prst="rect">
            <a:avLst/>
          </a:prstGeom>
          <a:noFill/>
        </p:spPr>
        <p:txBody>
          <a:bodyPr wrap="square" rtlCol="0">
            <a:spAutoFit/>
          </a:bodyPr>
          <a:p>
            <a:r>
              <a:rPr lang="en-US"/>
              <a:t>Graph -30</a:t>
            </a:r>
            <a:endParaRPr lang="en-US"/>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6" name="Text Box 5"/>
          <p:cNvSpPr txBox="1"/>
          <p:nvPr/>
        </p:nvSpPr>
        <p:spPr>
          <a:xfrm>
            <a:off x="5687695" y="5589270"/>
            <a:ext cx="5352415" cy="583565"/>
          </a:xfrm>
          <a:prstGeom prst="rect">
            <a:avLst/>
          </a:prstGeom>
          <a:noFill/>
        </p:spPr>
        <p:txBody>
          <a:bodyPr wrap="square" rtlCol="0" anchor="t">
            <a:spAutoFit/>
          </a:bodyPr>
          <a:p>
            <a:r>
              <a:rPr lang="en-US" sz="1600">
                <a:sym typeface="+mn-ea"/>
              </a:rPr>
              <a:t>Graph-30- Indicates bar graph between days and quantum efficiency</a:t>
            </a:r>
            <a:endParaRPr lang="en-US" sz="1600"/>
          </a:p>
        </p:txBody>
      </p:sp>
      <p:sp>
        <p:nvSpPr>
          <p:cNvPr id="7" name="Text Box 6"/>
          <p:cNvSpPr txBox="1"/>
          <p:nvPr/>
        </p:nvSpPr>
        <p:spPr>
          <a:xfrm>
            <a:off x="262890" y="5589270"/>
            <a:ext cx="5352415" cy="583565"/>
          </a:xfrm>
          <a:prstGeom prst="rect">
            <a:avLst/>
          </a:prstGeom>
          <a:noFill/>
        </p:spPr>
        <p:txBody>
          <a:bodyPr wrap="square" rtlCol="0" anchor="t">
            <a:spAutoFit/>
          </a:bodyPr>
          <a:p>
            <a:r>
              <a:rPr lang="en-US" sz="1600">
                <a:sym typeface="+mn-ea"/>
              </a:rPr>
              <a:t>Graph-29- Indicates bar graph between days and quantum efficiency</a:t>
            </a:r>
            <a:endParaRPr lang="en-US"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11" name="Shape 311"/>
        <p:cNvGrpSpPr/>
        <p:nvPr/>
      </p:nvGrpSpPr>
      <p:grpSpPr>
        <a:xfrm>
          <a:off x="0" y="0"/>
          <a:ext cx="0" cy="0"/>
          <a:chOff x="0" y="0"/>
          <a:chExt cx="0" cy="0"/>
        </a:xfrm>
      </p:grpSpPr>
      <p:pic>
        <p:nvPicPr>
          <p:cNvPr id="312" name="Google Shape;312;p29" descr="phen 9"/>
          <p:cNvPicPr preferRelativeResize="0"/>
          <p:nvPr>
            <p:ph type="body" idx="1"/>
          </p:nvPr>
        </p:nvPicPr>
        <p:blipFill rotWithShape="1">
          <a:blip r:embed="rId1"/>
          <a:srcRect/>
          <a:stretch>
            <a:fillRect/>
          </a:stretch>
        </p:blipFill>
        <p:spPr>
          <a:xfrm>
            <a:off x="410210" y="260985"/>
            <a:ext cx="9903460" cy="5245735"/>
          </a:xfrm>
          <a:prstGeom prst="rect">
            <a:avLst/>
          </a:prstGeom>
          <a:noFill/>
          <a:ln>
            <a:noFill/>
          </a:ln>
        </p:spPr>
      </p:pic>
      <p:sp>
        <p:nvSpPr>
          <p:cNvPr id="313" name="Google Shape;313;p29"/>
          <p:cNvSpPr txBox="1"/>
          <p:nvPr/>
        </p:nvSpPr>
        <p:spPr>
          <a:xfrm>
            <a:off x="3647440" y="5445125"/>
            <a:ext cx="2852420" cy="368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Days</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14" name="Google Shape;314;p29"/>
          <p:cNvSpPr txBox="1"/>
          <p:nvPr/>
        </p:nvSpPr>
        <p:spPr>
          <a:xfrm rot="-5400000">
            <a:off x="-1570672" y="2700338"/>
            <a:ext cx="3603625" cy="3670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Quantum efficiency</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 name="Text Box 2"/>
          <p:cNvSpPr txBox="1"/>
          <p:nvPr/>
        </p:nvSpPr>
        <p:spPr>
          <a:xfrm>
            <a:off x="410210" y="5949315"/>
            <a:ext cx="9814560" cy="583565"/>
          </a:xfrm>
          <a:prstGeom prst="rect">
            <a:avLst/>
          </a:prstGeom>
          <a:noFill/>
        </p:spPr>
        <p:txBody>
          <a:bodyPr wrap="square" rtlCol="0">
            <a:spAutoFit/>
          </a:bodyPr>
          <a:p>
            <a:r>
              <a:rPr lang="en-US" sz="1600">
                <a:sym typeface="+mn-ea"/>
              </a:rPr>
              <a:t>Graph-31-Indicates the Scatter plot of the four types of nanohybrids where the graph is plotted between quantum efficiency and days.</a:t>
            </a:r>
            <a:endParaRPr lang="en-US" sz="1600"/>
          </a:p>
        </p:txBody>
      </p:sp>
      <p:sp>
        <p:nvSpPr>
          <p:cNvPr id="2" name="Slide Number Placeholder 1"/>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pic>
        <p:nvPicPr>
          <p:cNvPr id="6" name="Content Placeholder 5" descr="phe14"/>
          <p:cNvPicPr>
            <a:picLocks noChangeAspect="1"/>
          </p:cNvPicPr>
          <p:nvPr>
            <p:ph sz="half" idx="1"/>
          </p:nvPr>
        </p:nvPicPr>
        <p:blipFill>
          <a:blip r:embed="rId1"/>
          <a:stretch>
            <a:fillRect/>
          </a:stretch>
        </p:blipFill>
        <p:spPr>
          <a:xfrm>
            <a:off x="119380" y="1340485"/>
            <a:ext cx="5212080" cy="3776345"/>
          </a:xfrm>
          <a:prstGeom prst="rect">
            <a:avLst/>
          </a:prstGeom>
        </p:spPr>
      </p:pic>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 name="Content Placeholder 1" descr="PHE"/>
          <p:cNvPicPr>
            <a:picLocks noChangeAspect="1"/>
          </p:cNvPicPr>
          <p:nvPr>
            <p:ph sz="half" idx="2"/>
          </p:nvPr>
        </p:nvPicPr>
        <p:blipFill>
          <a:blip r:embed="rId2"/>
          <a:stretch>
            <a:fillRect/>
          </a:stretch>
        </p:blipFill>
        <p:spPr>
          <a:xfrm>
            <a:off x="5735955" y="1340485"/>
            <a:ext cx="5248910" cy="3803650"/>
          </a:xfrm>
          <a:prstGeom prst="rect">
            <a:avLst/>
          </a:prstGeom>
        </p:spPr>
      </p:pic>
      <p:sp>
        <p:nvSpPr>
          <p:cNvPr id="7" name="Text Box 6"/>
          <p:cNvSpPr txBox="1"/>
          <p:nvPr/>
        </p:nvSpPr>
        <p:spPr>
          <a:xfrm>
            <a:off x="262890" y="5589270"/>
            <a:ext cx="5352415" cy="583565"/>
          </a:xfrm>
          <a:prstGeom prst="rect">
            <a:avLst/>
          </a:prstGeom>
          <a:noFill/>
        </p:spPr>
        <p:txBody>
          <a:bodyPr wrap="square" rtlCol="0" anchor="t">
            <a:spAutoFit/>
          </a:bodyPr>
          <a:p>
            <a:r>
              <a:rPr lang="en-US" sz="1600">
                <a:sym typeface="+mn-ea"/>
              </a:rPr>
              <a:t>Graph-32- Indicates violin plot between days and quantum efficiency</a:t>
            </a:r>
            <a:endParaRPr lang="en-US" sz="1600"/>
          </a:p>
        </p:txBody>
      </p:sp>
      <p:sp>
        <p:nvSpPr>
          <p:cNvPr id="4" name="Text Box 3"/>
          <p:cNvSpPr txBox="1"/>
          <p:nvPr/>
        </p:nvSpPr>
        <p:spPr>
          <a:xfrm>
            <a:off x="5735955" y="5666105"/>
            <a:ext cx="5352415" cy="583565"/>
          </a:xfrm>
          <a:prstGeom prst="rect">
            <a:avLst/>
          </a:prstGeom>
          <a:noFill/>
        </p:spPr>
        <p:txBody>
          <a:bodyPr wrap="square" rtlCol="0" anchor="t">
            <a:spAutoFit/>
          </a:bodyPr>
          <a:p>
            <a:r>
              <a:rPr lang="en-US" sz="1600">
                <a:sym typeface="+mn-ea"/>
              </a:rPr>
              <a:t>Graph-33- Indicates point plot between days and quantum efficiency</a:t>
            </a:r>
            <a:endParaRPr lang="en-US" sz="1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19" name="Shape 319"/>
        <p:cNvGrpSpPr/>
        <p:nvPr/>
      </p:nvGrpSpPr>
      <p:grpSpPr>
        <a:xfrm>
          <a:off x="0" y="0"/>
          <a:ext cx="0" cy="0"/>
          <a:chOff x="0" y="0"/>
          <a:chExt cx="0" cy="0"/>
        </a:xfrm>
      </p:grpSpPr>
      <p:sp>
        <p:nvSpPr>
          <p:cNvPr id="320" name="Google Shape;320;p30"/>
          <p:cNvSpPr txBox="1"/>
          <p:nvPr>
            <p:ph type="title"/>
          </p:nvPr>
        </p:nvSpPr>
        <p:spPr>
          <a:xfrm>
            <a:off x="551180" y="188595"/>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chemeClr val="tx1"/>
                </a:solidFill>
              </a:rPr>
              <a:t> Conclusion </a:t>
            </a:r>
            <a:r>
              <a:rPr lang="en-US"/>
              <a:t>:</a:t>
            </a:r>
            <a:endParaRPr lang="en-US"/>
          </a:p>
        </p:txBody>
      </p:sp>
      <p:sp>
        <p:nvSpPr>
          <p:cNvPr id="321" name="Google Shape;321;p30"/>
          <p:cNvSpPr txBox="1"/>
          <p:nvPr>
            <p:ph type="body" idx="1"/>
          </p:nvPr>
        </p:nvSpPr>
        <p:spPr>
          <a:xfrm>
            <a:off x="551180" y="859790"/>
            <a:ext cx="10972800" cy="513778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50"/>
              <a:buFont typeface="Arial" panose="020B0604020202020204"/>
              <a:buChar char="•"/>
            </a:pPr>
            <a:r>
              <a:rPr lang="en-US" sz="2400">
                <a:latin typeface="Arial" panose="020B0604020202020204"/>
                <a:ea typeface="Arial" panose="020B0604020202020204"/>
                <a:cs typeface="Arial" panose="020B0604020202020204"/>
                <a:sym typeface="Arial" panose="020B0604020202020204"/>
              </a:rPr>
              <a:t>In this study,we analyzed and concluding that </a:t>
            </a:r>
            <a:r>
              <a:rPr lang="en-US" sz="2400" i="1">
                <a:latin typeface="Arial" panose="020B0604020202020204"/>
                <a:ea typeface="Arial" panose="020B0604020202020204"/>
                <a:cs typeface="Arial" panose="020B0604020202020204"/>
                <a:sym typeface="Arial" panose="020B0604020202020204"/>
              </a:rPr>
              <a:t>A.niger</a:t>
            </a:r>
            <a:r>
              <a:rPr lang="en-US" sz="2400">
                <a:latin typeface="Arial" panose="020B0604020202020204"/>
                <a:ea typeface="Arial" panose="020B0604020202020204"/>
                <a:cs typeface="Arial" panose="020B0604020202020204"/>
                <a:sym typeface="Arial" panose="020B0604020202020204"/>
              </a:rPr>
              <a:t>-CuS–Che NBs requires more effective electrons to be used for production of amylase, pyruvate and phenolic compounds in comparison to </a:t>
            </a:r>
            <a:r>
              <a:rPr lang="en-US" sz="2400" i="1">
                <a:latin typeface="Arial" panose="020B0604020202020204"/>
                <a:ea typeface="Arial" panose="020B0604020202020204"/>
                <a:cs typeface="Arial" panose="020B0604020202020204"/>
                <a:sym typeface="Arial" panose="020B0604020202020204"/>
              </a:rPr>
              <a:t>A.niger–CuS–Bio NBs</a:t>
            </a:r>
            <a:r>
              <a:rPr lang="en-US" sz="2400">
                <a:latin typeface="Arial" panose="020B0604020202020204"/>
                <a:ea typeface="Arial" panose="020B0604020202020204"/>
                <a:cs typeface="Arial" panose="020B0604020202020204"/>
                <a:sym typeface="Arial" panose="020B0604020202020204"/>
              </a:rPr>
              <a:t>, </a:t>
            </a:r>
            <a:r>
              <a:rPr lang="en-US" sz="2400" i="1">
                <a:latin typeface="Arial" panose="020B0604020202020204"/>
                <a:ea typeface="Arial" panose="020B0604020202020204"/>
                <a:cs typeface="Arial" panose="020B0604020202020204"/>
                <a:sym typeface="Arial" panose="020B0604020202020204"/>
              </a:rPr>
              <a:t>A.niger</a:t>
            </a:r>
            <a:r>
              <a:rPr lang="en-US" sz="2400">
                <a:latin typeface="Arial" panose="020B0604020202020204"/>
                <a:ea typeface="Arial" panose="020B0604020202020204"/>
                <a:cs typeface="Arial" panose="020B0604020202020204"/>
                <a:sym typeface="Arial" panose="020B0604020202020204"/>
              </a:rPr>
              <a:t>–CuS–Che NPs as well as </a:t>
            </a:r>
            <a:r>
              <a:rPr lang="en-US" sz="2400" i="1">
                <a:latin typeface="Arial" panose="020B0604020202020204"/>
                <a:ea typeface="Arial" panose="020B0604020202020204"/>
                <a:cs typeface="Arial" panose="020B0604020202020204"/>
                <a:sym typeface="Arial" panose="020B0604020202020204"/>
              </a:rPr>
              <a:t>A.niger</a:t>
            </a:r>
            <a:r>
              <a:rPr lang="en-US" sz="2400">
                <a:latin typeface="Arial" panose="020B0604020202020204"/>
                <a:ea typeface="Arial" panose="020B0604020202020204"/>
                <a:cs typeface="Arial" panose="020B0604020202020204"/>
                <a:sym typeface="Arial" panose="020B0604020202020204"/>
              </a:rPr>
              <a:t>–CuS Bio NPs respectively with period of time(days) .</a:t>
            </a:r>
            <a:endParaRPr lang="en-US" sz="2400">
              <a:latin typeface="Arial" panose="020B0604020202020204"/>
              <a:ea typeface="Arial" panose="020B0604020202020204"/>
              <a:cs typeface="Arial" panose="020B0604020202020204"/>
              <a:sym typeface="Arial" panose="020B0604020202020204"/>
            </a:endParaRPr>
          </a:p>
          <a:p>
            <a:pPr marL="342900" lvl="0" indent="-342900" algn="l" rtl="0">
              <a:spcBef>
                <a:spcPts val="0"/>
              </a:spcBef>
              <a:spcAft>
                <a:spcPts val="0"/>
              </a:spcAft>
              <a:buClr>
                <a:schemeClr val="dk1"/>
              </a:buClr>
              <a:buSzPts val="2450"/>
              <a:buFont typeface="Arial" panose="020B0604020202020204"/>
              <a:buChar char="•"/>
            </a:pPr>
            <a:endParaRPr lang="en-US" sz="2400">
              <a:latin typeface="Arial" panose="020B0604020202020204"/>
              <a:ea typeface="Arial" panose="020B0604020202020204"/>
              <a:cs typeface="Arial" panose="020B0604020202020204"/>
              <a:sym typeface="Arial" panose="020B0604020202020204"/>
            </a:endParaRPr>
          </a:p>
          <a:p>
            <a:pPr marL="342900" lvl="0" indent="-342900" algn="l" rtl="0">
              <a:spcBef>
                <a:spcPts val="490"/>
              </a:spcBef>
              <a:spcAft>
                <a:spcPts val="0"/>
              </a:spcAft>
              <a:buClr>
                <a:schemeClr val="dk1"/>
              </a:buClr>
              <a:buSzPts val="2450"/>
              <a:buFont typeface="Arial" panose="020B0604020202020204"/>
              <a:buChar char="•"/>
            </a:pPr>
            <a:r>
              <a:rPr lang="en-US" sz="2400">
                <a:latin typeface="Arial" panose="020B0604020202020204"/>
                <a:ea typeface="Arial" panose="020B0604020202020204"/>
                <a:cs typeface="Arial" panose="020B0604020202020204"/>
                <a:sym typeface="Arial" panose="020B0604020202020204"/>
              </a:rPr>
              <a:t>From the quantum efficiency calculation  we can say that more effective electrons require is directly proportional to the amount of production of (Amylase/Phenolic content/Pyruvates ).</a:t>
            </a:r>
            <a:endParaRPr lang="en-US" sz="2400">
              <a:latin typeface="Arial" panose="020B0604020202020204"/>
              <a:ea typeface="Arial" panose="020B0604020202020204"/>
              <a:cs typeface="Arial" panose="020B0604020202020204"/>
              <a:sym typeface="Arial" panose="020B0604020202020204"/>
            </a:endParaRPr>
          </a:p>
          <a:p>
            <a:pPr marL="0" lvl="0" indent="0" algn="l" rtl="0">
              <a:spcBef>
                <a:spcPts val="490"/>
              </a:spcBef>
              <a:spcAft>
                <a:spcPts val="0"/>
              </a:spcAft>
              <a:buClr>
                <a:schemeClr val="dk1"/>
              </a:buClr>
              <a:buSzPts val="2450"/>
              <a:buFont typeface="Arial" panose="020B0604020202020204"/>
              <a:buNone/>
            </a:pPr>
            <a:r>
              <a:rPr lang="en-US" sz="2400">
                <a:latin typeface="Arial" panose="020B0604020202020204"/>
                <a:ea typeface="Arial" panose="020B0604020202020204"/>
                <a:cs typeface="Arial" panose="020B0604020202020204"/>
                <a:sym typeface="Arial" panose="020B0604020202020204"/>
              </a:rPr>
              <a:t> </a:t>
            </a:r>
            <a:endParaRPr lang="en-US" sz="2400">
              <a:latin typeface="Arial" panose="020B0604020202020204"/>
              <a:ea typeface="Arial" panose="020B0604020202020204"/>
              <a:cs typeface="Arial" panose="020B0604020202020204"/>
              <a:sym typeface="Arial" panose="020B0604020202020204"/>
            </a:endParaRPr>
          </a:p>
          <a:p>
            <a:pPr marL="342900" lvl="0" indent="-342900" algn="l" rtl="0">
              <a:spcBef>
                <a:spcPts val="490"/>
              </a:spcBef>
              <a:spcAft>
                <a:spcPts val="0"/>
              </a:spcAft>
              <a:buClr>
                <a:schemeClr val="dk1"/>
              </a:buClr>
              <a:buSzPts val="2450"/>
              <a:buFont typeface="Arial" panose="020B0604020202020204"/>
              <a:buChar char="•"/>
            </a:pPr>
            <a:r>
              <a:rPr lang="en-US" sz="2400">
                <a:latin typeface="Arial" panose="020B0604020202020204"/>
                <a:ea typeface="Arial" panose="020B0604020202020204"/>
                <a:cs typeface="Arial" panose="020B0604020202020204"/>
                <a:sym typeface="Arial" panose="020B0604020202020204"/>
              </a:rPr>
              <a:t>From that above conclusion we can describe that on the very first day that we can see that the production Amylase, Phenolic, Pyruvates is high while compared to other days. In terms of amount of content produced Amylase production &gt; Phenolic production&gt; Pyruvates Production for all the four nanohybrids .</a:t>
            </a:r>
            <a:endParaRPr lang="en-US" sz="2400">
              <a:latin typeface="Arial" panose="020B0604020202020204"/>
              <a:ea typeface="Arial" panose="020B0604020202020204"/>
              <a:cs typeface="Arial" panose="020B0604020202020204"/>
              <a:sym typeface="Arial" panose="020B060402020202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2" name="Table 1"/>
          <p:cNvGraphicFramePr/>
          <p:nvPr/>
        </p:nvGraphicFramePr>
        <p:xfrm>
          <a:off x="695325" y="260350"/>
          <a:ext cx="3009900" cy="482600"/>
        </p:xfrm>
        <a:graphic>
          <a:graphicData uri="http://schemas.openxmlformats.org/drawingml/2006/table">
            <a:tbl>
              <a:tblPr firstRow="1" bandRow="1">
                <a:tableStyleId>{5940675A-B579-460E-94D1-54222C63F5DA}</a:tableStyleId>
              </a:tblPr>
              <a:tblGrid>
                <a:gridCol w="3009900"/>
              </a:tblGrid>
              <a:tr h="482600">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26" name="Shape 326"/>
        <p:cNvGrpSpPr/>
        <p:nvPr/>
      </p:nvGrpSpPr>
      <p:grpSpPr>
        <a:xfrm>
          <a:off x="0" y="0"/>
          <a:ext cx="0" cy="0"/>
          <a:chOff x="0" y="0"/>
          <a:chExt cx="0" cy="0"/>
        </a:xfrm>
      </p:grpSpPr>
      <p:sp>
        <p:nvSpPr>
          <p:cNvPr id="327" name="Google Shape;327;p31"/>
          <p:cNvSpPr txBox="1"/>
          <p:nvPr>
            <p:ph type="title"/>
          </p:nvPr>
        </p:nvSpPr>
        <p:spPr>
          <a:xfrm>
            <a:off x="172720" y="33274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t>References:</a:t>
            </a:r>
            <a:endParaRPr lang="en-US" sz="2800"/>
          </a:p>
        </p:txBody>
      </p:sp>
      <p:sp>
        <p:nvSpPr>
          <p:cNvPr id="328" name="Google Shape;328;p31"/>
          <p:cNvSpPr txBox="1"/>
          <p:nvPr/>
        </p:nvSpPr>
        <p:spPr>
          <a:xfrm>
            <a:off x="172720" y="1047115"/>
            <a:ext cx="11113135" cy="40297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[1]Wilke, C. O. (2019). Fundamentals of data visualization: A primer on making informative and compelling figures. O'Reilly Media, Inc</a:t>
            </a:r>
            <a:endParaRPr lang="en-US"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Wickham, H. (2016). ggplot2: Elegant graphics for data analysis. Springer.</a:t>
            </a:r>
            <a:endParaRPr lang="en-US"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[2]Hunter, J. D. (2007). Matplotlib: A 2D graphics environment. Computing in Science &amp; Engineering, 9(3), 90-95.</a:t>
            </a:r>
            <a:endParaRPr lang="en-US"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[3]Ljubetič, A., &amp; Toplak, M. (2017). Enzyme kinetics and inhibition data analysis: Best practices and practical advice. Biochemical Education, 45(3), 239-249.</a:t>
            </a:r>
            <a:endParaRPr lang="en-US"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[4]Maranas, C. D., &amp; Burgard, A. P. (2003). A computational approach to enzyme network simulation using elementary modes. Metabolic engineering, 5(4), 293-303.</a:t>
            </a:r>
            <a:endParaRPr lang="en-US"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 [5]Pellegrini, M., &amp; Ferrari, A. (2019). Computational methods for enzyme kinetics. Current opinion in chemical biology, 48, 83-89.</a:t>
            </a:r>
            <a:endParaRPr lang="en-US"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[6]Zea, D. J., Camacho-Zarco, A. R., &amp; López-López, M. (2020). Computational simulations for enzyme kinetics and their role in the study of enzyme inhibition. Current topics in medicinal chemistry, 20(7), 492-504.</a:t>
            </a:r>
            <a:endParaRPr lang="en-US"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[7]https://towardsdatascience.com/data-preprocessing-in-python-b52b652e37d5</a:t>
            </a:r>
            <a:endParaRPr lang="en-US"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[8]https://seaborn.pydata.org/</a:t>
            </a:r>
            <a:endParaRPr lang="en-US"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1600">
                <a:solidFill>
                  <a:schemeClr val="dk1"/>
                </a:solidFill>
                <a:latin typeface="Arial" panose="020B0604020202020204"/>
                <a:ea typeface="Arial" panose="020B0604020202020204"/>
                <a:cs typeface="Arial" panose="020B0604020202020204"/>
                <a:sym typeface="Arial" panose="020B0604020202020204"/>
              </a:rPr>
              <a:t>[9]Uddandarao Priyanka and Piet NL Lens (2022).Enhanced production of amylase, pyruvate and phenolic compounds from glucose by light-driven Aspergillus niger–CuS nanobiohybrids.</a:t>
            </a:r>
            <a:endParaRPr lang="en-US" sz="1600">
              <a:solidFill>
                <a:schemeClr val="dk1"/>
              </a:solidFill>
              <a:latin typeface="Arial" panose="020B0604020202020204"/>
              <a:ea typeface="Arial" panose="020B0604020202020204"/>
              <a:cs typeface="Arial" panose="020B0604020202020204"/>
              <a:sym typeface="Arial" panose="020B060402020202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2" name="Table 1"/>
          <p:cNvGraphicFramePr/>
          <p:nvPr/>
        </p:nvGraphicFramePr>
        <p:xfrm>
          <a:off x="241300" y="381000"/>
          <a:ext cx="1993900" cy="495300"/>
        </p:xfrm>
        <a:graphic>
          <a:graphicData uri="http://schemas.openxmlformats.org/drawingml/2006/table">
            <a:tbl>
              <a:tblPr firstRow="1" bandRow="1">
                <a:tableStyleId>{5940675A-B579-460E-94D1-54222C63F5DA}</a:tableStyleId>
              </a:tblPr>
              <a:tblGrid>
                <a:gridCol w="1993900"/>
              </a:tblGrid>
              <a:tr h="495300">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0">
          <a:gsLst>
            <a:gs pos="0">
              <a:srgbClr val="012D86"/>
            </a:gs>
            <a:gs pos="100000">
              <a:srgbClr val="0E2557"/>
            </a:gs>
          </a:gsLst>
          <a:lin scaled="0"/>
        </a:gradFill>
        <a:effectLst/>
      </p:bgPr>
    </p:bg>
    <p:spTree>
      <p:nvGrpSpPr>
        <p:cNvPr id="1" name=""/>
        <p:cNvGrpSpPr/>
        <p:nvPr/>
      </p:nvGrpSpPr>
      <p:grpSpPr/>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6" name="Text Box 5"/>
          <p:cNvSpPr txBox="1"/>
          <p:nvPr/>
        </p:nvSpPr>
        <p:spPr>
          <a:xfrm>
            <a:off x="191135" y="2348865"/>
            <a:ext cx="10625455" cy="1153160"/>
          </a:xfrm>
          <a:prstGeom prst="rect">
            <a:avLst/>
          </a:prstGeom>
          <a:noFill/>
        </p:spPr>
        <p:txBody>
          <a:bodyPr wrap="square" rtlCol="0">
            <a:spAutoFit/>
          </a:bodyPr>
          <a:p>
            <a:pPr algn="ctr"/>
            <a:r>
              <a:rPr lang="en-US" sz="6900">
                <a:latin typeface="Comic Sans MS" panose="030F0702030302020204" charset="0"/>
                <a:cs typeface="Comic Sans MS" panose="030F0702030302020204" charset="0"/>
              </a:rPr>
              <a:t>Thank You</a:t>
            </a:r>
            <a:endParaRPr lang="en-US" sz="6900">
              <a:latin typeface="Comic Sans MS" panose="030F0702030302020204" charset="0"/>
              <a:cs typeface="Comic Sans MS" panose="030F07020303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a:xfrm>
            <a:off x="191135" y="1052830"/>
            <a:ext cx="10972800" cy="4953000"/>
          </a:xfrm>
        </p:spPr>
        <p:txBody>
          <a:bodyPr/>
          <a:p>
            <a:pPr marL="365125" lvl="0" algn="l" rtl="0">
              <a:spcBef>
                <a:spcPts val="490"/>
              </a:spcBef>
              <a:spcAft>
                <a:spcPts val="0"/>
              </a:spcAft>
              <a:buClr>
                <a:schemeClr val="dk1"/>
              </a:buClr>
              <a:buSzPts val="2100"/>
              <a:buFont typeface="Wingdings" panose="05000000000000000000" charset="0"/>
              <a:buChar char="§"/>
            </a:pPr>
            <a:r>
              <a:rPr lang="en-US" sz="2450">
                <a:sym typeface="Arial" panose="020B0604020202020204"/>
              </a:rPr>
              <a:t>The role of data visualization of a biological data of enzyme production is essential for understanding the Enzyme activity with respective to many parameters at a time to find best suitable enzyme[4].</a:t>
            </a:r>
            <a:endParaRPr lang="en-US" sz="2450">
              <a:sym typeface="Arial" panose="020B0604020202020204"/>
            </a:endParaRPr>
          </a:p>
          <a:p>
            <a:pPr marL="365125" lvl="0" algn="l" rtl="0">
              <a:spcBef>
                <a:spcPts val="490"/>
              </a:spcBef>
              <a:spcAft>
                <a:spcPts val="0"/>
              </a:spcAft>
              <a:buClr>
                <a:schemeClr val="dk1"/>
              </a:buClr>
              <a:buSzPts val="2100"/>
              <a:buFont typeface="Wingdings" panose="05000000000000000000" charset="0"/>
              <a:buChar char="§"/>
            </a:pPr>
            <a:endParaRPr sz="2450">
              <a:latin typeface="Arial" panose="020B0604020202020204"/>
              <a:ea typeface="Arial" panose="020B0604020202020204"/>
              <a:cs typeface="Arial" panose="020B0604020202020204"/>
              <a:sym typeface="Arial" panose="020B0604020202020204"/>
            </a:endParaRPr>
          </a:p>
          <a:p>
            <a:pPr marL="365125" lvl="0" algn="l" rtl="0">
              <a:spcBef>
                <a:spcPts val="490"/>
              </a:spcBef>
              <a:spcAft>
                <a:spcPts val="0"/>
              </a:spcAft>
              <a:buClr>
                <a:schemeClr val="dk1"/>
              </a:buClr>
              <a:buSzPts val="2100"/>
              <a:buFont typeface="Wingdings" panose="05000000000000000000" charset="0"/>
              <a:buChar char="§"/>
            </a:pPr>
            <a:r>
              <a:rPr lang="en-US" sz="2450">
                <a:sym typeface="Arial" panose="020B0604020202020204"/>
              </a:rPr>
              <a:t>Data Analysis will help researchers to understand very clearly that , How the enzyme is performing with various parameter[5]. So that they can  gain deeper insights about that particular enzyme and  helps to find out the best possible enzyme[6].</a:t>
            </a:r>
            <a:endParaRPr sz="2450">
              <a:latin typeface="Arial" panose="020B0604020202020204"/>
              <a:ea typeface="Arial" panose="020B0604020202020204"/>
              <a:cs typeface="Arial" panose="020B0604020202020204"/>
              <a:sym typeface="Arial" panose="020B0604020202020204"/>
            </a:endParaRPr>
          </a:p>
          <a:p>
            <a:endParaRPr lang="en-US" sz="2450"/>
          </a:p>
        </p:txBody>
      </p:sp>
      <p:sp>
        <p:nvSpPr>
          <p:cNvPr id="5" name="Slide Number Placeholder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4"/>
          <p:cNvSpPr txBox="1"/>
          <p:nvPr>
            <p:ph type="title"/>
          </p:nvPr>
        </p:nvSpPr>
        <p:spPr>
          <a:xfrm>
            <a:off x="262890" y="188595"/>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latin typeface="Comic Sans MS" panose="030F0702030302020204" charset="0"/>
                <a:ea typeface="Arial" panose="020B0604020202020204"/>
                <a:cs typeface="Comic Sans MS" panose="030F0702030302020204" charset="0"/>
                <a:sym typeface="Arial" panose="020B0604020202020204"/>
              </a:rPr>
              <a:t>Literature Review:</a:t>
            </a:r>
            <a:endParaRPr lang="en-US" sz="2800">
              <a:latin typeface="Comic Sans MS" panose="030F0702030302020204" charset="0"/>
              <a:ea typeface="Arial" panose="020B0604020202020204"/>
              <a:cs typeface="Comic Sans MS" panose="030F0702030302020204" charset="0"/>
              <a:sym typeface="Arial" panose="020B0604020202020204"/>
            </a:endParaRPr>
          </a:p>
        </p:txBody>
      </p:sp>
      <p:graphicFrame>
        <p:nvGraphicFramePr>
          <p:cNvPr id="114" name="Google Shape;114;p4"/>
          <p:cNvGraphicFramePr/>
          <p:nvPr/>
        </p:nvGraphicFramePr>
        <p:xfrm>
          <a:off x="262890" y="161925"/>
          <a:ext cx="3208020" cy="609600"/>
        </p:xfrm>
        <a:graphic>
          <a:graphicData uri="http://schemas.openxmlformats.org/drawingml/2006/table">
            <a:tbl>
              <a:tblPr firstRow="1" bandRow="1">
                <a:noFill/>
                <a:tableStyleId>{97092DDB-3F89-44B0-B7F4-F859F17616FB}</a:tableStyleId>
              </a:tblPr>
              <a:tblGrid>
                <a:gridCol w="3208020"/>
              </a:tblGrid>
              <a:tr h="609600">
                <a:tc>
                  <a:txBody>
                    <a:bodyPr/>
                    <a:lstStyle/>
                    <a:p>
                      <a:pPr marL="0" marR="0" lvl="0" indent="0" algn="l" rtl="0">
                        <a:spcBef>
                          <a:spcPts val="0"/>
                        </a:spcBef>
                        <a:spcAft>
                          <a:spcPts val="0"/>
                        </a:spcAft>
                        <a:buClr>
                          <a:schemeClr val="dk1"/>
                        </a:buClr>
                        <a:buSzPts val="1800"/>
                        <a:buFont typeface="Arial" panose="020B0604020202020204"/>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graphicFrame>
        <p:nvGraphicFramePr>
          <p:cNvPr id="115" name="Google Shape;115;p4"/>
          <p:cNvGraphicFramePr/>
          <p:nvPr/>
        </p:nvGraphicFramePr>
        <p:xfrm>
          <a:off x="239395" y="931545"/>
          <a:ext cx="11953250" cy="5901100"/>
        </p:xfrm>
        <a:graphic>
          <a:graphicData uri="http://schemas.openxmlformats.org/drawingml/2006/table">
            <a:tbl>
              <a:tblPr firstRow="1" bandRow="1">
                <a:noFill/>
                <a:tableStyleId>{40FBCC43-0D4F-4B3C-BCD2-8B5F20E0F7F4}</a:tableStyleId>
              </a:tblPr>
              <a:tblGrid>
                <a:gridCol w="5976625"/>
                <a:gridCol w="5976625"/>
              </a:tblGrid>
              <a:tr h="502925">
                <a:tc>
                  <a:txBody>
                    <a:bodyPr/>
                    <a:lstStyle/>
                    <a:p>
                      <a:pPr marL="0" marR="0" lvl="0" indent="0" algn="ctr" rtl="0">
                        <a:spcBef>
                          <a:spcPts val="0"/>
                        </a:spcBef>
                        <a:spcAft>
                          <a:spcPts val="0"/>
                        </a:spcAft>
                        <a:buClr>
                          <a:schemeClr val="dk1"/>
                        </a:buClr>
                        <a:buSzPts val="2400"/>
                        <a:buFont typeface="Arial" panose="020B0604020202020204"/>
                        <a:buNone/>
                      </a:pPr>
                      <a:r>
                        <a:rPr lang="en-US" sz="2400" u="none" strike="noStrike" cap="none">
                          <a:solidFill>
                            <a:schemeClr val="dk1"/>
                          </a:solidFill>
                        </a:rPr>
                        <a:t>Summary</a:t>
                      </a:r>
                      <a:endParaRPr lang="en-US" sz="2400" u="none" strike="noStrike" cap="none">
                        <a:solidFill>
                          <a:schemeClr val="dk1"/>
                        </a:solidFill>
                      </a:endParaRPr>
                    </a:p>
                  </a:txBody>
                  <a:tcPr marL="91450" marR="91450" marT="45725" marB="45725"/>
                </a:tc>
                <a:tc>
                  <a:txBody>
                    <a:bodyPr/>
                    <a:lstStyle/>
                    <a:p>
                      <a:pPr marL="0" marR="0" lvl="0" indent="0" algn="ctr" rtl="0">
                        <a:spcBef>
                          <a:spcPts val="0"/>
                        </a:spcBef>
                        <a:spcAft>
                          <a:spcPts val="0"/>
                        </a:spcAft>
                        <a:buClr>
                          <a:srgbClr val="00B0F0"/>
                        </a:buClr>
                        <a:buSzPts val="1800"/>
                        <a:buFont typeface="Arial" panose="020B0604020202020204"/>
                        <a:buNone/>
                      </a:pPr>
                      <a:r>
                        <a:rPr lang="en-US" sz="1800" u="none" strike="noStrike" cap="none">
                          <a:solidFill>
                            <a:srgbClr val="00B0F0"/>
                          </a:solidFill>
                        </a:rPr>
                        <a:t>  </a:t>
                      </a:r>
                      <a:r>
                        <a:rPr lang="en-US" sz="2400" u="none" strike="noStrike" cap="none">
                          <a:solidFill>
                            <a:srgbClr val="00B0F0"/>
                          </a:solidFill>
                        </a:rPr>
                        <a:t> </a:t>
                      </a:r>
                      <a:r>
                        <a:rPr lang="en-US" sz="2400" u="none" strike="noStrike" cap="none">
                          <a:solidFill>
                            <a:schemeClr val="dk1"/>
                          </a:solidFill>
                        </a:rPr>
                        <a:t> References </a:t>
                      </a:r>
                      <a:endParaRPr lang="en-US" sz="2400" u="none" strike="noStrike" cap="none">
                        <a:solidFill>
                          <a:schemeClr val="dk1"/>
                        </a:solidFill>
                      </a:endParaRPr>
                    </a:p>
                  </a:txBody>
                  <a:tcPr marL="91450" marR="91450" marT="45725" marB="45725"/>
                </a:tc>
              </a:tr>
              <a:tr h="581025">
                <a:tc>
                  <a:txBody>
                    <a:bodyPr/>
                    <a:lstStyle/>
                    <a:p>
                      <a:pPr marL="0" marR="0" lvl="0" indent="0" algn="l" rtl="0">
                        <a:spcBef>
                          <a:spcPts val="0"/>
                        </a:spcBef>
                        <a:spcAft>
                          <a:spcPts val="0"/>
                        </a:spcAft>
                        <a:buClr>
                          <a:schemeClr val="dk1"/>
                        </a:buClr>
                        <a:buSzPts val="1495"/>
                        <a:buFont typeface="Arial" panose="020B0604020202020204"/>
                        <a:buNone/>
                      </a:pPr>
                      <a:r>
                        <a:rPr lang="en-US" sz="1495" u="none" strike="noStrike" cap="none">
                          <a:solidFill>
                            <a:schemeClr val="dk1"/>
                          </a:solidFill>
                        </a:rPr>
                        <a:t>Python offers a range of libraries and tools for analyzing omics data, including Bio Python, pandas, and sci-kit-learn.</a:t>
                      </a:r>
                      <a:endParaRPr lang="en-US" sz="1495" u="none" strike="noStrike" cap="none">
                        <a:solidFill>
                          <a:schemeClr val="dk1"/>
                        </a:solidFill>
                      </a:endParaRPr>
                    </a:p>
                  </a:txBody>
                  <a:tcPr marL="91450" marR="91450" marT="45725" marB="45725"/>
                </a:tc>
                <a:tc>
                  <a:txBody>
                    <a:bodyPr/>
                    <a:lstStyle/>
                    <a:p>
                      <a:pPr marL="0" marR="0" lvl="0" indent="0" algn="l" rtl="0">
                        <a:spcBef>
                          <a:spcPts val="0"/>
                        </a:spcBef>
                        <a:spcAft>
                          <a:spcPts val="0"/>
                        </a:spcAft>
                        <a:buClr>
                          <a:schemeClr val="dk1"/>
                        </a:buClr>
                        <a:buSzPts val="1495"/>
                        <a:buFont typeface="Arial" panose="020B0604020202020204"/>
                        <a:buNone/>
                      </a:pPr>
                      <a:r>
                        <a:rPr lang="en-US" sz="1495" u="none" strike="noStrike" cap="none">
                          <a:solidFill>
                            <a:schemeClr val="dk1"/>
                          </a:solidFill>
                        </a:rPr>
                        <a:t>Kumar and Mann (2019)</a:t>
                      </a:r>
                      <a:endParaRPr lang="en-US" sz="1495" u="none" strike="noStrike" cap="none">
                        <a:solidFill>
                          <a:schemeClr val="dk1"/>
                        </a:solidFill>
                      </a:endParaRPr>
                    </a:p>
                  </a:txBody>
                  <a:tcPr marL="91450" marR="91450" marT="45725" marB="45725"/>
                </a:tc>
              </a:tr>
              <a:tr h="581025">
                <a:tc>
                  <a:txBody>
                    <a:bodyPr/>
                    <a:lstStyle/>
                    <a:p>
                      <a:pPr marL="0" marR="0" lvl="0" indent="0" algn="l" rtl="0">
                        <a:spcBef>
                          <a:spcPts val="0"/>
                        </a:spcBef>
                        <a:spcAft>
                          <a:spcPts val="0"/>
                        </a:spcAft>
                        <a:buClr>
                          <a:schemeClr val="dk1"/>
                        </a:buClr>
                        <a:buSzPts val="1495"/>
                        <a:buFont typeface="Arial" panose="020B0604020202020204"/>
                        <a:buNone/>
                      </a:pPr>
                      <a:r>
                        <a:rPr lang="en-US" sz="1495" u="none" strike="noStrike" cap="none">
                          <a:solidFill>
                            <a:schemeClr val="dk1"/>
                          </a:solidFill>
                        </a:rPr>
                        <a:t> Python handles the  large data sets, perform complex analyses, and automate repetitive tasks.</a:t>
                      </a:r>
                      <a:endParaRPr lang="en-US" sz="1495" u="none" strike="noStrike" cap="none">
                        <a:solidFill>
                          <a:schemeClr val="dk1"/>
                        </a:solidFill>
                      </a:endParaRPr>
                    </a:p>
                  </a:txBody>
                  <a:tcPr marL="91450" marR="91450" marT="45725" marB="45725"/>
                </a:tc>
                <a:tc>
                  <a:txBody>
                    <a:bodyPr/>
                    <a:lstStyle/>
                    <a:p>
                      <a:pPr marL="0" marR="0" lvl="0" indent="0" algn="l" rtl="0">
                        <a:spcBef>
                          <a:spcPts val="0"/>
                        </a:spcBef>
                        <a:spcAft>
                          <a:spcPts val="0"/>
                        </a:spcAft>
                        <a:buClr>
                          <a:schemeClr val="dk1"/>
                        </a:buClr>
                        <a:buSzPts val="1495"/>
                        <a:buFont typeface="Arial" panose="020B0604020202020204"/>
                        <a:buNone/>
                      </a:pPr>
                      <a:r>
                        <a:rPr lang="en-US" sz="1495" u="none" strike="noStrike" cap="none">
                          <a:solidFill>
                            <a:schemeClr val="dk1"/>
                          </a:solidFill>
                        </a:rPr>
                        <a:t> Lai and Chan (2011).</a:t>
                      </a:r>
                      <a:endParaRPr lang="en-US" sz="1495" u="none" strike="noStrike" cap="none">
                        <a:solidFill>
                          <a:schemeClr val="dk1"/>
                        </a:solidFill>
                      </a:endParaRPr>
                    </a:p>
                  </a:txBody>
                  <a:tcPr marL="91450" marR="91450" marT="45725" marB="45725"/>
                </a:tc>
              </a:tr>
              <a:tr h="580400">
                <a:tc>
                  <a:txBody>
                    <a:bodyPr/>
                    <a:lstStyle/>
                    <a:p>
                      <a:pPr marL="0" marR="0" lvl="0" indent="0" algn="l" rtl="0">
                        <a:spcBef>
                          <a:spcPts val="0"/>
                        </a:spcBef>
                        <a:spcAft>
                          <a:spcPts val="0"/>
                        </a:spcAft>
                        <a:buClr>
                          <a:schemeClr val="dk1"/>
                        </a:buClr>
                        <a:buSzPts val="1495"/>
                        <a:buFont typeface="Arial" panose="020B0604020202020204"/>
                        <a:buNone/>
                      </a:pPr>
                      <a:r>
                        <a:rPr lang="en-US" sz="1495" u="none" strike="noStrike" cap="none">
                          <a:solidFill>
                            <a:schemeClr val="dk1"/>
                          </a:solidFill>
                        </a:rPr>
                        <a:t>The simplicity, readability, and extensible of Python language for Data analysis and visualization.</a:t>
                      </a:r>
                      <a:endParaRPr lang="en-US" sz="1495" u="none" strike="noStrike" cap="none">
                        <a:solidFill>
                          <a:schemeClr val="dk1"/>
                        </a:solidFill>
                      </a:endParaRPr>
                    </a:p>
                  </a:txBody>
                  <a:tcPr marL="91450" marR="91450" marT="45725" marB="45725"/>
                </a:tc>
                <a:tc>
                  <a:txBody>
                    <a:bodyPr/>
                    <a:lstStyle/>
                    <a:p>
                      <a:pPr marL="0" marR="0" lvl="0" indent="0" algn="l" rtl="0">
                        <a:spcBef>
                          <a:spcPts val="0"/>
                        </a:spcBef>
                        <a:spcAft>
                          <a:spcPts val="0"/>
                        </a:spcAft>
                        <a:buClr>
                          <a:schemeClr val="dk1"/>
                        </a:buClr>
                        <a:buSzPts val="1495"/>
                        <a:buFont typeface="Arial" panose="020B0604020202020204"/>
                        <a:buNone/>
                      </a:pPr>
                      <a:r>
                        <a:rPr lang="en-US" sz="1495" u="none" strike="noStrike" cap="none">
                          <a:solidFill>
                            <a:schemeClr val="dk1"/>
                          </a:solidFill>
                        </a:rPr>
                        <a:t> Oliphant et al.(2007).</a:t>
                      </a:r>
                      <a:endParaRPr lang="en-US" sz="1495" u="none" strike="noStrike" cap="none">
                        <a:solidFill>
                          <a:schemeClr val="dk1"/>
                        </a:solidFill>
                      </a:endParaRPr>
                    </a:p>
                  </a:txBody>
                  <a:tcPr marL="91450" marR="91450" marT="45725" marB="45725"/>
                </a:tc>
              </a:tr>
              <a:tr h="580400">
                <a:tc>
                  <a:txBody>
                    <a:bodyPr/>
                    <a:lstStyle/>
                    <a:p>
                      <a:pPr marL="0" marR="0" lvl="0" indent="0" algn="l" rtl="0">
                        <a:spcBef>
                          <a:spcPts val="0"/>
                        </a:spcBef>
                        <a:spcAft>
                          <a:spcPts val="0"/>
                        </a:spcAft>
                        <a:buClr>
                          <a:schemeClr val="dk1"/>
                        </a:buClr>
                        <a:buSzPts val="1495"/>
                        <a:buFont typeface="Arial" panose="020B0604020202020204"/>
                        <a:buNone/>
                      </a:pPr>
                      <a:r>
                        <a:rPr lang="en-US" sz="1495" u="none" strike="noStrike" cap="none">
                          <a:solidFill>
                            <a:schemeClr val="dk1"/>
                          </a:solidFill>
                        </a:rPr>
                        <a:t>Python is a powerful tool for analyzing biological data with its flexibility.</a:t>
                      </a:r>
                      <a:endParaRPr lang="en-US" sz="1495" u="none" strike="noStrike" cap="none">
                        <a:solidFill>
                          <a:schemeClr val="dk1"/>
                        </a:solidFill>
                      </a:endParaRPr>
                    </a:p>
                  </a:txBody>
                  <a:tcPr marL="91450" marR="91450" marT="45725" marB="45725"/>
                </a:tc>
                <a:tc>
                  <a:txBody>
                    <a:bodyPr/>
                    <a:lstStyle/>
                    <a:p>
                      <a:pPr marL="0" marR="0" lvl="0" indent="0" algn="l" rtl="0">
                        <a:spcBef>
                          <a:spcPts val="0"/>
                        </a:spcBef>
                        <a:spcAft>
                          <a:spcPts val="0"/>
                        </a:spcAft>
                        <a:buClr>
                          <a:schemeClr val="dk1"/>
                        </a:buClr>
                        <a:buSzPts val="1495"/>
                        <a:buFont typeface="Arial" panose="020B0604020202020204"/>
                        <a:buNone/>
                      </a:pPr>
                      <a:r>
                        <a:rPr lang="en-US" sz="1495" u="none" strike="noStrike" cap="none">
                          <a:solidFill>
                            <a:schemeClr val="dk1"/>
                          </a:solidFill>
                        </a:rPr>
                        <a:t> Kucukural and Leung (2019)</a:t>
                      </a:r>
                      <a:endParaRPr lang="en-US" sz="1495" u="none" strike="noStrike" cap="none">
                        <a:solidFill>
                          <a:schemeClr val="dk1"/>
                        </a:solidFill>
                      </a:endParaRPr>
                    </a:p>
                  </a:txBody>
                  <a:tcPr marL="91450" marR="91450" marT="45725" marB="45725"/>
                </a:tc>
              </a:tr>
              <a:tr h="580400">
                <a:tc>
                  <a:txBody>
                    <a:bodyPr/>
                    <a:lstStyle/>
                    <a:p>
                      <a:pPr marL="0" marR="0" lvl="0" indent="0" algn="l" rtl="0">
                        <a:spcBef>
                          <a:spcPts val="0"/>
                        </a:spcBef>
                        <a:spcAft>
                          <a:spcPts val="0"/>
                        </a:spcAft>
                        <a:buClr>
                          <a:schemeClr val="dk1"/>
                        </a:buClr>
                        <a:buSzPts val="1495"/>
                        <a:buFont typeface="Arial" panose="020B0604020202020204"/>
                        <a:buNone/>
                      </a:pPr>
                      <a:r>
                        <a:rPr lang="en-US" sz="1495" u="none" strike="noStrike" cap="none">
                          <a:solidFill>
                            <a:schemeClr val="dk1"/>
                          </a:solidFill>
                        </a:rPr>
                        <a:t>Modeling and simulating biological systems with the help of Python.</a:t>
                      </a:r>
                      <a:endParaRPr lang="en-US" sz="1495" u="none" strike="noStrike" cap="none">
                        <a:solidFill>
                          <a:schemeClr val="dk1"/>
                        </a:solidFill>
                      </a:endParaRPr>
                    </a:p>
                  </a:txBody>
                  <a:tcPr marL="91450" marR="91450" marT="45725" marB="45725"/>
                </a:tc>
                <a:tc>
                  <a:txBody>
                    <a:bodyPr/>
                    <a:lstStyle/>
                    <a:p>
                      <a:pPr marL="0" marR="0" lvl="0" indent="0" algn="l" rtl="0">
                        <a:spcBef>
                          <a:spcPts val="0"/>
                        </a:spcBef>
                        <a:spcAft>
                          <a:spcPts val="0"/>
                        </a:spcAft>
                        <a:buClr>
                          <a:schemeClr val="dk1"/>
                        </a:buClr>
                        <a:buSzPts val="1495"/>
                        <a:buFont typeface="Arial" panose="020B0604020202020204"/>
                        <a:buNone/>
                      </a:pPr>
                      <a:r>
                        <a:rPr lang="en-US" sz="1495" u="none" strike="noStrike" cap="none">
                          <a:solidFill>
                            <a:schemeClr val="dk1"/>
                          </a:solidFill>
                        </a:rPr>
                        <a:t> Swat et al. (2019)</a:t>
                      </a:r>
                      <a:endParaRPr lang="en-US" sz="1495" u="none" strike="noStrike" cap="none">
                        <a:solidFill>
                          <a:schemeClr val="dk1"/>
                        </a:solidFill>
                      </a:endParaRPr>
                    </a:p>
                  </a:txBody>
                  <a:tcPr marL="91450" marR="91450" marT="45725" marB="45725"/>
                </a:tc>
              </a:tr>
              <a:tr h="339090">
                <a:tc>
                  <a:txBody>
                    <a:bodyPr/>
                    <a:lstStyle/>
                    <a:p>
                      <a:pPr marL="0" marR="0" lvl="0" indent="0" algn="l" rtl="0">
                        <a:spcBef>
                          <a:spcPts val="0"/>
                        </a:spcBef>
                        <a:spcAft>
                          <a:spcPts val="0"/>
                        </a:spcAft>
                        <a:buClr>
                          <a:schemeClr val="dk1"/>
                        </a:buClr>
                        <a:buSzPts val="1495"/>
                        <a:buFont typeface="Arial" panose="020B0604020202020204"/>
                        <a:buNone/>
                      </a:pPr>
                      <a:r>
                        <a:rPr lang="en-US" sz="1495" u="none" strike="noStrike" cap="none">
                          <a:solidFill>
                            <a:schemeClr val="dk1"/>
                          </a:solidFill>
                        </a:rPr>
                        <a:t>The advantages of Matplotlib over other plotting libraries.</a:t>
                      </a:r>
                      <a:endParaRPr lang="en-US" sz="1495" u="none" strike="noStrike" cap="none">
                        <a:solidFill>
                          <a:schemeClr val="dk1"/>
                        </a:solidFill>
                      </a:endParaRPr>
                    </a:p>
                  </a:txBody>
                  <a:tcPr marL="91450" marR="91450" marT="45725" marB="45725"/>
                </a:tc>
                <a:tc>
                  <a:txBody>
                    <a:bodyPr/>
                    <a:lstStyle/>
                    <a:p>
                      <a:pPr marL="0" marR="0" lvl="0" indent="0" algn="l" rtl="0">
                        <a:spcBef>
                          <a:spcPts val="0"/>
                        </a:spcBef>
                        <a:spcAft>
                          <a:spcPts val="0"/>
                        </a:spcAft>
                        <a:buClr>
                          <a:schemeClr val="dk1"/>
                        </a:buClr>
                        <a:buSzPts val="1495"/>
                        <a:buFont typeface="Arial" panose="020B0604020202020204"/>
                        <a:buNone/>
                      </a:pPr>
                      <a:r>
                        <a:rPr lang="en-US" sz="1495" u="none" strike="noStrike" cap="none">
                          <a:solidFill>
                            <a:schemeClr val="dk1"/>
                          </a:solidFill>
                        </a:rPr>
                        <a:t> Hunter et al. (2007)</a:t>
                      </a:r>
                      <a:endParaRPr lang="en-US" sz="1495" u="none" strike="noStrike" cap="none">
                        <a:solidFill>
                          <a:schemeClr val="dk1"/>
                        </a:solidFill>
                      </a:endParaRPr>
                    </a:p>
                  </a:txBody>
                  <a:tcPr marL="91450" marR="91450" marT="45725" marB="45725"/>
                </a:tc>
              </a:tr>
              <a:tr h="580400">
                <a:tc>
                  <a:txBody>
                    <a:bodyPr/>
                    <a:lstStyle/>
                    <a:p>
                      <a:pPr marL="0" marR="0" lvl="0" indent="0" algn="l" rtl="0">
                        <a:spcBef>
                          <a:spcPts val="0"/>
                        </a:spcBef>
                        <a:spcAft>
                          <a:spcPts val="0"/>
                        </a:spcAft>
                        <a:buClr>
                          <a:schemeClr val="dk1"/>
                        </a:buClr>
                        <a:buSzPts val="1495"/>
                        <a:buFont typeface="Arial" panose="020B0604020202020204"/>
                        <a:buNone/>
                      </a:pPr>
                      <a:r>
                        <a:rPr lang="en-US" sz="1495" u="none" strike="noStrike" cap="none">
                          <a:solidFill>
                            <a:schemeClr val="dk1"/>
                          </a:solidFill>
                        </a:rPr>
                        <a:t>The advantages of Sea-born over other plotting libraries and how it can be used for more complex visualization tasks.</a:t>
                      </a:r>
                      <a:endParaRPr lang="en-US" sz="1495" u="none" strike="noStrike" cap="none">
                        <a:solidFill>
                          <a:schemeClr val="dk1"/>
                        </a:solidFill>
                      </a:endParaRPr>
                    </a:p>
                  </a:txBody>
                  <a:tcPr marL="91450" marR="91450" marT="45725" marB="45725"/>
                </a:tc>
                <a:tc>
                  <a:txBody>
                    <a:bodyPr/>
                    <a:lstStyle/>
                    <a:p>
                      <a:pPr marL="0" marR="0" lvl="0" indent="0" algn="l" rtl="0">
                        <a:spcBef>
                          <a:spcPts val="0"/>
                        </a:spcBef>
                        <a:spcAft>
                          <a:spcPts val="0"/>
                        </a:spcAft>
                        <a:buClr>
                          <a:schemeClr val="dk1"/>
                        </a:buClr>
                        <a:buSzPts val="1495"/>
                        <a:buFont typeface="Arial" panose="020B0604020202020204"/>
                        <a:buNone/>
                      </a:pPr>
                      <a:r>
                        <a:rPr lang="en-US" sz="1495" u="none" strike="noStrike" cap="none">
                          <a:solidFill>
                            <a:schemeClr val="dk1"/>
                          </a:solidFill>
                        </a:rPr>
                        <a:t>Michael Waskom et al. (2017)</a:t>
                      </a:r>
                      <a:endParaRPr lang="en-US" sz="1495" u="none" strike="noStrike" cap="none">
                        <a:solidFill>
                          <a:schemeClr val="dk1"/>
                        </a:solidFill>
                      </a:endParaRPr>
                    </a:p>
                  </a:txBody>
                  <a:tcPr marL="91450" marR="91450" marT="45725" marB="45725"/>
                </a:tc>
              </a:tr>
              <a:tr h="556250">
                <a:tc>
                  <a:txBody>
                    <a:bodyPr/>
                    <a:lstStyle/>
                    <a:p>
                      <a:pPr marL="0" marR="0" lvl="0" indent="0" algn="l" rtl="0">
                        <a:spcBef>
                          <a:spcPts val="0"/>
                        </a:spcBef>
                        <a:spcAft>
                          <a:spcPts val="0"/>
                        </a:spcAft>
                        <a:buClr>
                          <a:schemeClr val="dk1"/>
                        </a:buClr>
                        <a:buSzPts val="1490"/>
                        <a:buFont typeface="Arial" panose="020B0604020202020204"/>
                        <a:buNone/>
                      </a:pPr>
                      <a:r>
                        <a:rPr lang="en-US" sz="1490" u="none" strike="noStrike" cap="none">
                          <a:solidFill>
                            <a:schemeClr val="dk1"/>
                          </a:solidFill>
                        </a:rPr>
                        <a:t>Enzyme Kinetics analysis through computational tools is effective process </a:t>
                      </a:r>
                      <a:endParaRPr lang="en-US" sz="1490" u="none" strike="noStrike" cap="none">
                        <a:solidFill>
                          <a:schemeClr val="dk1"/>
                        </a:solidFill>
                      </a:endParaRPr>
                    </a:p>
                  </a:txBody>
                  <a:tcPr marL="91450" marR="91450" marT="45725" marB="45725"/>
                </a:tc>
                <a:tc>
                  <a:txBody>
                    <a:bodyPr/>
                    <a:lstStyle/>
                    <a:p>
                      <a:pPr marL="0" marR="0" lvl="0" indent="0" algn="l" rtl="0">
                        <a:spcBef>
                          <a:spcPts val="0"/>
                        </a:spcBef>
                        <a:spcAft>
                          <a:spcPts val="0"/>
                        </a:spcAft>
                        <a:buClr>
                          <a:schemeClr val="dk1"/>
                        </a:buClr>
                        <a:buSzPts val="1490"/>
                        <a:buFont typeface="Arial" panose="020B0604020202020204"/>
                        <a:buNone/>
                      </a:pPr>
                      <a:r>
                        <a:rPr lang="en-US" sz="1490" u="none" strike="noStrike" cap="none">
                          <a:solidFill>
                            <a:schemeClr val="dk1"/>
                          </a:solidFill>
                        </a:rPr>
                        <a:t>Sasikumar (2021)</a:t>
                      </a:r>
                      <a:endParaRPr lang="en-US" sz="1490" u="none" strike="noStrike" cap="none">
                        <a:solidFill>
                          <a:schemeClr val="dk1"/>
                        </a:solidFill>
                      </a:endParaRPr>
                    </a:p>
                  </a:txBody>
                  <a:tcPr marL="91450" marR="91450" marT="45725" marB="45725"/>
                </a:tc>
              </a:tr>
              <a:tr h="1019175">
                <a:tc>
                  <a:txBody>
                    <a:bodyPr/>
                    <a:lstStyle/>
                    <a:p>
                      <a:pPr marL="0" marR="0" lvl="0" indent="0" algn="l" rtl="0">
                        <a:spcBef>
                          <a:spcPts val="0"/>
                        </a:spcBef>
                        <a:spcAft>
                          <a:spcPts val="0"/>
                        </a:spcAft>
                        <a:buClr>
                          <a:schemeClr val="dk1"/>
                        </a:buClr>
                        <a:buSzPts val="1490"/>
                        <a:buFont typeface="Arial" panose="020B0604020202020204"/>
                        <a:buNone/>
                      </a:pPr>
                      <a:r>
                        <a:rPr lang="en-US" sz="1490" u="none" strike="noStrike" cap="none">
                          <a:solidFill>
                            <a:schemeClr val="dk1"/>
                          </a:solidFill>
                        </a:rPr>
                        <a:t>Python-based data visualization work flows have been used to create interactive dynamic visualizations of complex biological data. This enables researchers to explore and gain insights from their data in new ways.</a:t>
                      </a:r>
                      <a:endParaRPr lang="en-US" sz="1490" u="none" strike="noStrike" cap="none">
                        <a:solidFill>
                          <a:schemeClr val="dk1"/>
                        </a:solidFill>
                      </a:endParaRPr>
                    </a:p>
                  </a:txBody>
                  <a:tcPr marL="91450" marR="91450" marT="45725" marB="45725"/>
                </a:tc>
                <a:tc>
                  <a:txBody>
                    <a:bodyPr/>
                    <a:lstStyle/>
                    <a:p>
                      <a:pPr marL="0" marR="0" lvl="0" indent="0" algn="l" rtl="0">
                        <a:spcBef>
                          <a:spcPts val="0"/>
                        </a:spcBef>
                        <a:spcAft>
                          <a:spcPts val="0"/>
                        </a:spcAft>
                        <a:buClr>
                          <a:schemeClr val="dk1"/>
                        </a:buClr>
                        <a:buSzPts val="1490"/>
                        <a:buFont typeface="Arial" panose="020B0604020202020204"/>
                        <a:buNone/>
                      </a:pPr>
                      <a:r>
                        <a:rPr lang="en-US" sz="1490" u="none" strike="noStrike" cap="none">
                          <a:solidFill>
                            <a:schemeClr val="dk1"/>
                          </a:solidFill>
                        </a:rPr>
                        <a:t> Rebecca Bilbro (2015).</a:t>
                      </a:r>
                      <a:endParaRPr lang="en-US" sz="1490" u="none" strike="noStrike" cap="none">
                        <a:solidFill>
                          <a:schemeClr val="dk1"/>
                        </a:solidFill>
                      </a:endParaRPr>
                    </a:p>
                  </a:txBody>
                  <a:tcPr marL="91450" marR="91450" marT="45725" marB="45725"/>
                </a:tc>
              </a:tr>
            </a:tbl>
          </a:graphicData>
        </a:graphic>
      </p:graphicFrame>
      <p:sp>
        <p:nvSpPr>
          <p:cNvPr id="2" name="Slide Number Placeholder 1"/>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400"/>
              <a:t>The demand of compounds produced by </a:t>
            </a:r>
            <a:r>
              <a:rPr lang="en-US" sz="2400">
                <a:sym typeface="+mn-ea"/>
              </a:rPr>
              <a:t>biological methods</a:t>
            </a:r>
            <a:r>
              <a:rPr lang="en-US" sz="2400"/>
              <a:t> such as amylase, pyruvate and phenolic compounds has very high value,rapid development in terms of advanced technologies.</a:t>
            </a:r>
            <a:endParaRPr lang="en-US" sz="2400"/>
          </a:p>
          <a:p>
            <a:endParaRPr lang="en-US" sz="2400"/>
          </a:p>
          <a:p>
            <a:r>
              <a:rPr lang="en-US" sz="2400"/>
              <a:t>Nanobiohybrids (NBs) make use of both the microbial properties of whole-cell microorganisms and the light-harvesting efficiency of semiconductors. </a:t>
            </a:r>
            <a:endParaRPr lang="en-US" sz="2400"/>
          </a:p>
          <a:p>
            <a:endParaRPr lang="en-US" sz="2400"/>
          </a:p>
          <a:p>
            <a:r>
              <a:rPr lang="en-US" sz="2400"/>
              <a:t>Here we considered 4 conditions (i.e) </a:t>
            </a:r>
            <a:r>
              <a:rPr lang="en-US" sz="2400" i="1"/>
              <a:t>Aspergillus niger</a:t>
            </a:r>
            <a:r>
              <a:rPr lang="en-US" sz="2400"/>
              <a:t>- Cus (Che NPs/ Bio NPs/ Che NBs/ Bio NBs) according to the paper Uddandarao Priyanka and Piet NL Lens,2022[9].</a:t>
            </a:r>
            <a:endParaRPr lang="en-US" sz="2400"/>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5"/>
          <p:cNvSpPr txBox="1"/>
          <p:nvPr>
            <p:ph type="title"/>
          </p:nvPr>
        </p:nvSpPr>
        <p:spPr>
          <a:xfrm>
            <a:off x="407035" y="33274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a:latin typeface="Comic Sans MS" panose="030F0702030302020204" charset="0"/>
                <a:cs typeface="Comic Sans MS" panose="030F0702030302020204" charset="0"/>
              </a:rPr>
              <a:t>Objectives:</a:t>
            </a:r>
            <a:endParaRPr lang="en-US" sz="2800">
              <a:latin typeface="Comic Sans MS" panose="030F0702030302020204" charset="0"/>
              <a:cs typeface="Comic Sans MS" panose="030F0702030302020204" charset="0"/>
            </a:endParaRPr>
          </a:p>
        </p:txBody>
      </p:sp>
      <p:sp>
        <p:nvSpPr>
          <p:cNvPr id="122" name="Google Shape;122;p5"/>
          <p:cNvSpPr txBox="1"/>
          <p:nvPr>
            <p:ph type="body" idx="1"/>
          </p:nvPr>
        </p:nvSpPr>
        <p:spPr>
          <a:xfrm>
            <a:off x="407035" y="1124585"/>
            <a:ext cx="10972800" cy="495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2400"/>
              <a:buNone/>
            </a:pPr>
            <a:r>
              <a:rPr lang="en-US" sz="2400"/>
              <a:t>1) Data preprocessing for a preliminary data set</a:t>
            </a:r>
            <a:endParaRPr lang="en-US" sz="2400"/>
          </a:p>
          <a:p>
            <a:pPr marL="0" lvl="0" indent="0" algn="l" rtl="0">
              <a:spcBef>
                <a:spcPts val="640"/>
              </a:spcBef>
              <a:spcAft>
                <a:spcPts val="0"/>
              </a:spcAft>
              <a:buClr>
                <a:schemeClr val="dk1"/>
              </a:buClr>
              <a:buSzPts val="3200"/>
              <a:buFont typeface="Wingdings" panose="05000000000000000000" charset="0"/>
              <a:buNone/>
            </a:pPr>
            <a:r>
              <a:rPr lang="en-US" sz="2400"/>
              <a:t>2) Data V</a:t>
            </a:r>
            <a:r>
              <a:rPr lang="en-US" sz="2400">
                <a:latin typeface="Arial" panose="020B0604020202020204"/>
                <a:ea typeface="Arial" panose="020B0604020202020204"/>
                <a:cs typeface="Arial" panose="020B0604020202020204"/>
                <a:sym typeface="Arial" panose="020B0604020202020204"/>
              </a:rPr>
              <a:t>isualization </a:t>
            </a:r>
            <a:r>
              <a:rPr lang="en-US" sz="2400">
                <a:latin typeface="Arial" panose="020B0604020202020204"/>
                <a:ea typeface="Arial" panose="020B0604020202020204"/>
                <a:cs typeface="Arial" panose="020B0604020202020204"/>
                <a:sym typeface="Arial" panose="020B0604020202020204"/>
              </a:rPr>
              <a:t>and Data Analytics of the preprocessed data set.</a:t>
            </a:r>
            <a:endParaRPr lang="en-US" sz="2400">
              <a:latin typeface="Arial" panose="020B0604020202020204"/>
              <a:ea typeface="Arial" panose="020B0604020202020204"/>
              <a:cs typeface="Arial" panose="020B0604020202020204"/>
              <a:sym typeface="Arial" panose="020B0604020202020204"/>
            </a:endParaRPr>
          </a:p>
          <a:p>
            <a:pPr marL="0" lvl="0" indent="0" algn="l" rtl="0">
              <a:spcBef>
                <a:spcPts val="640"/>
              </a:spcBef>
              <a:spcAft>
                <a:spcPts val="0"/>
              </a:spcAft>
              <a:buClr>
                <a:schemeClr val="dk1"/>
              </a:buClr>
              <a:buSzPts val="3200"/>
              <a:buFont typeface="Wingdings" panose="05000000000000000000" charset="0"/>
              <a:buNone/>
            </a:pPr>
            <a:endParaRPr lang="en-US" sz="2400">
              <a:latin typeface="Arial" panose="020B0604020202020204"/>
              <a:ea typeface="Arial" panose="020B0604020202020204"/>
              <a:cs typeface="Arial" panose="020B0604020202020204"/>
              <a:sym typeface="Arial" panose="020B0604020202020204"/>
            </a:endParaRPr>
          </a:p>
          <a:p>
            <a:pPr marL="0" lvl="0" indent="0" algn="l" rtl="0">
              <a:spcBef>
                <a:spcPts val="640"/>
              </a:spcBef>
              <a:spcAft>
                <a:spcPts val="0"/>
              </a:spcAft>
              <a:buClr>
                <a:schemeClr val="dk1"/>
              </a:buClr>
              <a:buSzPts val="3200"/>
              <a:buFont typeface="Wingdings" panose="05000000000000000000" charset="0"/>
              <a:buNone/>
            </a:pPr>
            <a:endParaRPr lang="en-US" sz="2400">
              <a:latin typeface="Arial" panose="020B0604020202020204"/>
              <a:ea typeface="Arial" panose="020B0604020202020204"/>
              <a:cs typeface="Arial" panose="020B0604020202020204"/>
              <a:sym typeface="Arial" panose="020B0604020202020204"/>
            </a:endParaRPr>
          </a:p>
          <a:p>
            <a:pPr marL="0" lvl="0" indent="0" algn="l" rtl="0">
              <a:spcBef>
                <a:spcPts val="640"/>
              </a:spcBef>
              <a:spcAft>
                <a:spcPts val="0"/>
              </a:spcAft>
              <a:buClr>
                <a:schemeClr val="dk1"/>
              </a:buClr>
              <a:buSzPts val="3200"/>
              <a:buFont typeface="Wingdings" panose="05000000000000000000" charset="0"/>
              <a:buNone/>
            </a:pPr>
            <a:r>
              <a:rPr lang="en-US" sz="2400">
                <a:solidFill>
                  <a:srgbClr val="FF0000"/>
                </a:solidFill>
                <a:latin typeface="Arial" panose="020B0604020202020204"/>
                <a:ea typeface="Arial" panose="020B0604020202020204"/>
                <a:cs typeface="Arial" panose="020B0604020202020204"/>
                <a:sym typeface="Arial" panose="020B0604020202020204"/>
              </a:rPr>
              <a:t>Novelty: </a:t>
            </a:r>
            <a:r>
              <a:rPr lang="en-US" sz="2400">
                <a:solidFill>
                  <a:schemeClr val="tx1"/>
                </a:solidFill>
                <a:latin typeface="Arial" panose="020B0604020202020204"/>
                <a:ea typeface="Arial" panose="020B0604020202020204"/>
                <a:cs typeface="Arial" panose="020B0604020202020204"/>
                <a:sym typeface="Arial" panose="020B0604020202020204"/>
              </a:rPr>
              <a:t>The Data analysis in the context of enzyme production offers several benefits and novel approaches such as easy data management and customizable visualizations. </a:t>
            </a:r>
            <a:endParaRPr lang="en-US" sz="2400">
              <a:solidFill>
                <a:schemeClr val="tx1"/>
              </a:solidFill>
              <a:latin typeface="Arial" panose="020B0604020202020204"/>
              <a:ea typeface="Arial" panose="020B0604020202020204"/>
              <a:cs typeface="Arial" panose="020B0604020202020204"/>
              <a:sym typeface="Arial" panose="020B0604020202020204"/>
            </a:endParaRPr>
          </a:p>
          <a:p>
            <a:pPr lvl="0" indent="-457200" algn="l" rtl="0">
              <a:spcBef>
                <a:spcPts val="640"/>
              </a:spcBef>
              <a:spcAft>
                <a:spcPts val="0"/>
              </a:spcAft>
              <a:buClr>
                <a:schemeClr val="dk1"/>
              </a:buClr>
              <a:buSzPts val="3200"/>
              <a:buFont typeface="Arial" panose="020B0604020202020204"/>
              <a:buNone/>
            </a:pPr>
            <a:endParaRPr lang="en-US" sz="3200">
              <a:solidFill>
                <a:schemeClr val="tx1"/>
              </a:solidFill>
              <a:latin typeface="Arial" panose="020B0604020202020204"/>
              <a:ea typeface="Arial" panose="020B0604020202020204"/>
              <a:cs typeface="Arial" panose="020B0604020202020204"/>
              <a:sym typeface="Arial" panose="020B0604020202020204"/>
            </a:endParaRPr>
          </a:p>
          <a:p>
            <a:pPr marL="342900" lvl="0" indent="-139700" algn="l" rtl="0">
              <a:spcBef>
                <a:spcPts val="640"/>
              </a:spcBef>
              <a:spcAft>
                <a:spcPts val="0"/>
              </a:spcAft>
              <a:buClr>
                <a:schemeClr val="dk1"/>
              </a:buClr>
              <a:buSzPts val="3200"/>
              <a:buFont typeface="Arial" panose="020B0604020202020204"/>
              <a:buNone/>
            </a:pPr>
            <a:endParaRPr lang="en-US" sz="3200">
              <a:solidFill>
                <a:schemeClr val="tx1"/>
              </a:solidFill>
              <a:latin typeface="Arial" panose="020B0604020202020204"/>
              <a:ea typeface="Arial" panose="020B0604020202020204"/>
              <a:cs typeface="Arial" panose="020B0604020202020204"/>
              <a:sym typeface="Arial" panose="020B060402020202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2" name="Table 1"/>
          <p:cNvGraphicFramePr/>
          <p:nvPr/>
        </p:nvGraphicFramePr>
        <p:xfrm>
          <a:off x="479425" y="427355"/>
          <a:ext cx="2044065" cy="393700"/>
        </p:xfrm>
        <a:graphic>
          <a:graphicData uri="http://schemas.openxmlformats.org/drawingml/2006/table">
            <a:tbl>
              <a:tblPr firstRow="1" bandRow="1">
                <a:tableStyleId>{5940675A-B579-460E-94D1-54222C63F5DA}</a:tableStyleId>
              </a:tblPr>
              <a:tblGrid>
                <a:gridCol w="2044065"/>
              </a:tblGrid>
              <a:tr h="393700">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6"/>
          <p:cNvSpPr txBox="1"/>
          <p:nvPr>
            <p:ph type="title"/>
          </p:nvPr>
        </p:nvSpPr>
        <p:spPr>
          <a:xfrm>
            <a:off x="497840" y="411480"/>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i="1">
                <a:latin typeface="Comic Sans MS" panose="030F0702030302020204" charset="0"/>
                <a:ea typeface="Arial" panose="020B0604020202020204"/>
                <a:cs typeface="Comic Sans MS" panose="030F0702030302020204" charset="0"/>
                <a:sym typeface="Arial" panose="020B0604020202020204"/>
              </a:rPr>
              <a:t>METHODS AND MATERIALS:</a:t>
            </a:r>
            <a:endParaRPr lang="en-US" sz="2800" i="1">
              <a:latin typeface="Comic Sans MS" panose="030F0702030302020204" charset="0"/>
              <a:ea typeface="Arial" panose="020B0604020202020204"/>
              <a:cs typeface="Comic Sans MS" panose="030F0702030302020204" charset="0"/>
              <a:sym typeface="Arial" panose="020B0604020202020204"/>
            </a:endParaRPr>
          </a:p>
        </p:txBody>
      </p:sp>
      <p:sp>
        <p:nvSpPr>
          <p:cNvPr id="129" name="Google Shape;129;p6"/>
          <p:cNvSpPr txBox="1"/>
          <p:nvPr>
            <p:ph type="body" idx="1"/>
          </p:nvPr>
        </p:nvSpPr>
        <p:spPr>
          <a:xfrm>
            <a:off x="335280" y="1988820"/>
            <a:ext cx="11064240" cy="4953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50"/>
              <a:buFont typeface="Wingdings" panose="05000000000000000000" charset="0"/>
              <a:buChar char="§"/>
            </a:pPr>
            <a:r>
              <a:rPr lang="en-US" sz="2400">
                <a:latin typeface="Arial" panose="020B0604020202020204"/>
                <a:ea typeface="Arial" panose="020B0604020202020204"/>
                <a:cs typeface="Arial" panose="020B0604020202020204"/>
                <a:sym typeface="Arial" panose="020B0604020202020204"/>
              </a:rPr>
              <a:t>Raw Data is the information that is gathered from a study of experiment that has not been processed or analyzed.</a:t>
            </a:r>
            <a:endParaRPr sz="2400">
              <a:latin typeface="Arial" panose="020B0604020202020204"/>
              <a:ea typeface="Arial" panose="020B0604020202020204"/>
              <a:cs typeface="Arial" panose="020B0604020202020204"/>
              <a:sym typeface="Arial" panose="020B0604020202020204"/>
            </a:endParaRPr>
          </a:p>
          <a:p>
            <a:pPr marL="342900" lvl="0" indent="-342900" algn="l" rtl="0">
              <a:spcBef>
                <a:spcPts val="490"/>
              </a:spcBef>
              <a:spcAft>
                <a:spcPts val="0"/>
              </a:spcAft>
              <a:buClr>
                <a:schemeClr val="dk1"/>
              </a:buClr>
              <a:buSzPts val="2450"/>
              <a:buFont typeface="Wingdings" panose="05000000000000000000" charset="0"/>
              <a:buChar char="§"/>
            </a:pPr>
            <a:r>
              <a:rPr lang="en-US" sz="2400">
                <a:latin typeface="Arial" panose="020B0604020202020204"/>
                <a:ea typeface="Arial" panose="020B0604020202020204"/>
                <a:cs typeface="Arial" panose="020B0604020202020204"/>
                <a:sym typeface="Arial" panose="020B0604020202020204"/>
              </a:rPr>
              <a:t>This can be displayed in articles in a variety of ways,including tables, graphs, and spreadsheets.</a:t>
            </a:r>
            <a:endParaRPr lang="en-US" sz="2400">
              <a:latin typeface="Arial" panose="020B0604020202020204"/>
              <a:ea typeface="Arial" panose="020B0604020202020204"/>
              <a:cs typeface="Arial" panose="020B0604020202020204"/>
              <a:sym typeface="Arial" panose="020B0604020202020204"/>
            </a:endParaRPr>
          </a:p>
          <a:p>
            <a:pPr marL="342900" lvl="0" indent="-342900" algn="l" rtl="0">
              <a:spcBef>
                <a:spcPts val="490"/>
              </a:spcBef>
              <a:spcAft>
                <a:spcPts val="0"/>
              </a:spcAft>
              <a:buClr>
                <a:schemeClr val="dk1"/>
              </a:buClr>
              <a:buSzPts val="2450"/>
              <a:buFont typeface="Wingdings" panose="05000000000000000000" charset="0"/>
              <a:buChar char="§"/>
            </a:pPr>
            <a:endParaRPr sz="2400">
              <a:latin typeface="Arial" panose="020B0604020202020204"/>
              <a:ea typeface="Arial" panose="020B0604020202020204"/>
              <a:cs typeface="Arial" panose="020B0604020202020204"/>
              <a:sym typeface="Arial" panose="020B0604020202020204"/>
            </a:endParaRPr>
          </a:p>
          <a:p>
            <a:pPr marL="342900" lvl="0" indent="-342900" algn="l" rtl="0">
              <a:spcBef>
                <a:spcPts val="490"/>
              </a:spcBef>
              <a:spcAft>
                <a:spcPts val="0"/>
              </a:spcAft>
              <a:buClr>
                <a:schemeClr val="dk1"/>
              </a:buClr>
              <a:buSzPts val="2450"/>
              <a:buFont typeface="Wingdings" panose="05000000000000000000" charset="0"/>
              <a:buChar char="§"/>
            </a:pPr>
            <a:r>
              <a:rPr lang="en-US" sz="2400">
                <a:latin typeface="Arial" panose="020B0604020202020204"/>
                <a:ea typeface="Arial" panose="020B0604020202020204"/>
                <a:cs typeface="Arial" panose="020B0604020202020204"/>
                <a:sym typeface="Arial" panose="020B0604020202020204"/>
              </a:rPr>
              <a:t>The term "Raw Data" in enzyme kinetics analysis typically refers to measurements of an enzyme's activity over a time, such as the rate at which a product is formed or a substrate is reduced, Quantum efficiency.</a:t>
            </a:r>
            <a:endParaRPr lang="en-US" sz="2400">
              <a:latin typeface="Arial" panose="020B0604020202020204"/>
              <a:ea typeface="Arial" panose="020B0604020202020204"/>
              <a:cs typeface="Arial" panose="020B0604020202020204"/>
              <a:sym typeface="Arial" panose="020B0604020202020204"/>
            </a:endParaRPr>
          </a:p>
          <a:p>
            <a:pPr marL="342900" lvl="0" indent="-342900" algn="l" rtl="0">
              <a:spcBef>
                <a:spcPts val="490"/>
              </a:spcBef>
              <a:spcAft>
                <a:spcPts val="0"/>
              </a:spcAft>
              <a:buClr>
                <a:schemeClr val="dk1"/>
              </a:buClr>
              <a:buSzPts val="2450"/>
              <a:buFont typeface="Wingdings" panose="05000000000000000000" charset="0"/>
              <a:buChar char="§"/>
            </a:pPr>
            <a:endParaRPr sz="2400">
              <a:latin typeface="Arial" panose="020B0604020202020204"/>
              <a:ea typeface="Arial" panose="020B0604020202020204"/>
              <a:cs typeface="Arial" panose="020B0604020202020204"/>
              <a:sym typeface="Arial" panose="020B0604020202020204"/>
            </a:endParaRPr>
          </a:p>
          <a:p>
            <a:pPr marL="342900" lvl="0" indent="-342900" algn="l" rtl="0">
              <a:spcBef>
                <a:spcPts val="490"/>
              </a:spcBef>
              <a:spcAft>
                <a:spcPts val="0"/>
              </a:spcAft>
              <a:buClr>
                <a:schemeClr val="dk1"/>
              </a:buClr>
              <a:buSzPts val="2450"/>
              <a:buFont typeface="Wingdings" panose="05000000000000000000" charset="0"/>
              <a:buChar char="§"/>
            </a:pPr>
            <a:r>
              <a:rPr lang="en-US" sz="2400">
                <a:latin typeface="Arial" panose="020B0604020202020204"/>
                <a:ea typeface="Arial" panose="020B0604020202020204"/>
                <a:cs typeface="Arial" panose="020B0604020202020204"/>
                <a:sym typeface="Arial" panose="020B0604020202020204"/>
              </a:rPr>
              <a:t>Understanding the behaviour of enzymes and the variables that affect their activity of enzyme requires the examination of raw data.</a:t>
            </a:r>
            <a:endParaRPr sz="2400">
              <a:latin typeface="Arial" panose="020B0604020202020204"/>
              <a:ea typeface="Arial" panose="020B0604020202020204"/>
              <a:cs typeface="Arial" panose="020B0604020202020204"/>
              <a:sym typeface="Arial" panose="020B0604020202020204"/>
            </a:endParaRPr>
          </a:p>
          <a:p>
            <a:pPr marL="498475" lvl="0" algn="l" rtl="0">
              <a:spcBef>
                <a:spcPts val="490"/>
              </a:spcBef>
              <a:spcAft>
                <a:spcPts val="0"/>
              </a:spcAft>
              <a:buClr>
                <a:schemeClr val="dk1"/>
              </a:buClr>
              <a:buSzPts val="2450"/>
              <a:buFont typeface="Arial" panose="020B0604020202020204"/>
              <a:buNone/>
            </a:pPr>
            <a:endParaRPr sz="2400">
              <a:latin typeface="Arial" panose="020B0604020202020204"/>
              <a:ea typeface="Arial" panose="020B0604020202020204"/>
              <a:cs typeface="Arial" panose="020B0604020202020204"/>
              <a:sym typeface="Arial" panose="020B0604020202020204"/>
            </a:endParaRPr>
          </a:p>
        </p:txBody>
      </p:sp>
      <p:sp>
        <p:nvSpPr>
          <p:cNvPr id="130" name="Google Shape;130;p6"/>
          <p:cNvSpPr txBox="1"/>
          <p:nvPr/>
        </p:nvSpPr>
        <p:spPr>
          <a:xfrm>
            <a:off x="479425" y="1231265"/>
            <a:ext cx="4632325"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a:solidFill>
                  <a:schemeClr val="dk1"/>
                </a:solidFill>
                <a:latin typeface="Arial" panose="020B0604020202020204"/>
                <a:ea typeface="Arial" panose="020B0604020202020204"/>
                <a:cs typeface="Arial" panose="020B0604020202020204"/>
                <a:sym typeface="Arial" panose="020B0604020202020204"/>
              </a:rPr>
              <a:t>1)Raw Data:</a:t>
            </a:r>
            <a:endParaRPr lang="en-US" sz="2800" i="1">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131" name="Google Shape;131;p6"/>
          <p:cNvGraphicFramePr/>
          <p:nvPr/>
        </p:nvGraphicFramePr>
        <p:xfrm>
          <a:off x="571500" y="304800"/>
          <a:ext cx="5174615" cy="660400"/>
        </p:xfrm>
        <a:graphic>
          <a:graphicData uri="http://schemas.openxmlformats.org/drawingml/2006/table">
            <a:tbl>
              <a:tblPr firstRow="1" bandRow="1">
                <a:noFill/>
                <a:tableStyleId>{97092DDB-3F89-44B0-B7F4-F859F17616FB}</a:tableStyleId>
              </a:tblPr>
              <a:tblGrid>
                <a:gridCol w="5174615"/>
              </a:tblGrid>
              <a:tr h="660400">
                <a:tc>
                  <a:txBody>
                    <a:bodyPr/>
                    <a:lstStyle/>
                    <a:p>
                      <a:pPr marL="0" marR="0" lvl="0" indent="0" algn="l" rtl="0">
                        <a:spcBef>
                          <a:spcPts val="0"/>
                        </a:spcBef>
                        <a:spcAft>
                          <a:spcPts val="0"/>
                        </a:spcAft>
                        <a:buClr>
                          <a:schemeClr val="dk1"/>
                        </a:buClr>
                        <a:buSzPts val="1800"/>
                        <a:buFont typeface="Arial" panose="020B0604020202020204"/>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2" name="Slide Number Placeholder 1"/>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7"/>
          <p:cNvSpPr txBox="1"/>
          <p:nvPr>
            <p:ph type="title"/>
          </p:nvPr>
        </p:nvSpPr>
        <p:spPr>
          <a:xfrm>
            <a:off x="479425" y="404495"/>
            <a:ext cx="10972800" cy="58261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i="1">
                <a:latin typeface="Arial" panose="020B0604020202020204"/>
                <a:ea typeface="Arial" panose="020B0604020202020204"/>
                <a:cs typeface="Arial" panose="020B0604020202020204"/>
                <a:sym typeface="Arial" panose="020B0604020202020204"/>
              </a:rPr>
              <a:t>2)Structure Data:</a:t>
            </a:r>
            <a:endParaRPr lang="en-US" sz="2800" i="1">
              <a:latin typeface="Arial" panose="020B0604020202020204"/>
              <a:ea typeface="Arial" panose="020B0604020202020204"/>
              <a:cs typeface="Arial" panose="020B0604020202020204"/>
              <a:sym typeface="Arial" panose="020B0604020202020204"/>
            </a:endParaRPr>
          </a:p>
        </p:txBody>
      </p:sp>
      <p:sp>
        <p:nvSpPr>
          <p:cNvPr id="138" name="Google Shape;138;p7"/>
          <p:cNvSpPr txBox="1"/>
          <p:nvPr>
            <p:ph type="body" idx="1"/>
          </p:nvPr>
        </p:nvSpPr>
        <p:spPr>
          <a:xfrm>
            <a:off x="407035" y="1139825"/>
            <a:ext cx="10972800" cy="4953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50"/>
              <a:buFont typeface="Wingdings" panose="05000000000000000000" charset="0"/>
              <a:buChar char="§"/>
            </a:pPr>
            <a:r>
              <a:rPr lang="en-US" sz="2400">
                <a:latin typeface="Arial" panose="020B0604020202020204"/>
                <a:ea typeface="Arial" panose="020B0604020202020204"/>
                <a:cs typeface="Arial" panose="020B0604020202020204"/>
                <a:sym typeface="Arial" panose="020B0604020202020204"/>
              </a:rPr>
              <a:t>The measurements of enzyme activity over time are often displayed in tables or graphs that are used to organize data on enzyme kinetics.</a:t>
            </a:r>
            <a:endParaRPr lang="en-US" sz="2400">
              <a:latin typeface="Arial" panose="020B0604020202020204"/>
              <a:ea typeface="Arial" panose="020B0604020202020204"/>
              <a:cs typeface="Arial" panose="020B0604020202020204"/>
              <a:sym typeface="Arial" panose="020B0604020202020204"/>
            </a:endParaRPr>
          </a:p>
          <a:p>
            <a:pPr marL="342900" lvl="0" indent="-342900" algn="l" rtl="0">
              <a:spcBef>
                <a:spcPts val="0"/>
              </a:spcBef>
              <a:spcAft>
                <a:spcPts val="0"/>
              </a:spcAft>
              <a:buClr>
                <a:schemeClr val="dk1"/>
              </a:buClr>
              <a:buSzPts val="2450"/>
              <a:buFont typeface="Wingdings" panose="05000000000000000000" charset="0"/>
              <a:buChar char="§"/>
            </a:pPr>
            <a:endParaRPr sz="2400">
              <a:latin typeface="Arial" panose="020B0604020202020204"/>
              <a:ea typeface="Arial" panose="020B0604020202020204"/>
              <a:cs typeface="Arial" panose="020B0604020202020204"/>
              <a:sym typeface="Arial" panose="020B0604020202020204"/>
            </a:endParaRPr>
          </a:p>
          <a:p>
            <a:pPr marL="342900" lvl="0" indent="-342900" algn="l" rtl="0">
              <a:spcBef>
                <a:spcPts val="490"/>
              </a:spcBef>
              <a:spcAft>
                <a:spcPts val="0"/>
              </a:spcAft>
              <a:buClr>
                <a:schemeClr val="dk1"/>
              </a:buClr>
              <a:buSzPts val="2450"/>
              <a:buFont typeface="Wingdings" panose="05000000000000000000" charset="0"/>
              <a:buChar char="§"/>
            </a:pPr>
            <a:r>
              <a:rPr lang="en-US" sz="2400">
                <a:latin typeface="Arial" panose="020B0604020202020204"/>
                <a:ea typeface="Arial" panose="020B0604020202020204"/>
                <a:cs typeface="Arial" panose="020B0604020202020204"/>
                <a:sym typeface="Arial" panose="020B0604020202020204"/>
              </a:rPr>
              <a:t>The Quantum efficiency, Substrate Concentration,Enzyme Concentration, Reaction rate are some parameters that are most frequently employed to define enzyme kinetics and its activity.</a:t>
            </a:r>
            <a:endParaRPr lang="en-US" sz="2400">
              <a:latin typeface="Arial" panose="020B0604020202020204"/>
              <a:ea typeface="Arial" panose="020B0604020202020204"/>
              <a:cs typeface="Arial" panose="020B0604020202020204"/>
              <a:sym typeface="Arial" panose="020B0604020202020204"/>
            </a:endParaRPr>
          </a:p>
          <a:p>
            <a:pPr marL="342900" lvl="0" indent="-342900" algn="l" rtl="0">
              <a:spcBef>
                <a:spcPts val="490"/>
              </a:spcBef>
              <a:spcAft>
                <a:spcPts val="0"/>
              </a:spcAft>
              <a:buClr>
                <a:schemeClr val="dk1"/>
              </a:buClr>
              <a:buSzPts val="2450"/>
              <a:buFont typeface="Wingdings" panose="05000000000000000000" charset="0"/>
              <a:buChar char="§"/>
            </a:pPr>
            <a:endParaRPr sz="2400">
              <a:latin typeface="Arial" panose="020B0604020202020204"/>
              <a:ea typeface="Arial" panose="020B0604020202020204"/>
              <a:cs typeface="Arial" panose="020B0604020202020204"/>
              <a:sym typeface="Arial" panose="020B0604020202020204"/>
            </a:endParaRPr>
          </a:p>
          <a:p>
            <a:pPr marL="342900" lvl="0" indent="-342900" algn="l" rtl="0">
              <a:spcBef>
                <a:spcPts val="490"/>
              </a:spcBef>
              <a:spcAft>
                <a:spcPts val="0"/>
              </a:spcAft>
              <a:buClr>
                <a:schemeClr val="dk1"/>
              </a:buClr>
              <a:buSzPts val="2450"/>
              <a:buFont typeface="Wingdings" panose="05000000000000000000" charset="0"/>
              <a:buChar char="§"/>
            </a:pPr>
            <a:r>
              <a:rPr lang="en-US" sz="2400">
                <a:latin typeface="Arial" panose="020B0604020202020204"/>
                <a:ea typeface="Arial" panose="020B0604020202020204"/>
                <a:cs typeface="Arial" panose="020B0604020202020204"/>
                <a:sym typeface="Arial" panose="020B0604020202020204"/>
              </a:rPr>
              <a:t>The relationship between the substrate concentration and the reaction rate and many other relations are found by mathematical methods.</a:t>
            </a:r>
            <a:endParaRPr lang="en-US" sz="2400">
              <a:latin typeface="Arial" panose="020B0604020202020204"/>
              <a:ea typeface="Arial" panose="020B0604020202020204"/>
              <a:cs typeface="Arial" panose="020B0604020202020204"/>
              <a:sym typeface="Arial" panose="020B0604020202020204"/>
            </a:endParaRPr>
          </a:p>
          <a:p>
            <a:pPr marL="342900" lvl="0" indent="-342900" algn="l" rtl="0">
              <a:spcBef>
                <a:spcPts val="490"/>
              </a:spcBef>
              <a:spcAft>
                <a:spcPts val="0"/>
              </a:spcAft>
              <a:buClr>
                <a:schemeClr val="dk1"/>
              </a:buClr>
              <a:buSzPts val="2450"/>
              <a:buFont typeface="Wingdings" panose="05000000000000000000" charset="0"/>
              <a:buChar char="§"/>
            </a:pPr>
            <a:endParaRPr sz="2400">
              <a:latin typeface="Arial" panose="020B0604020202020204"/>
              <a:ea typeface="Arial" panose="020B0604020202020204"/>
              <a:cs typeface="Arial" panose="020B0604020202020204"/>
              <a:sym typeface="Arial" panose="020B0604020202020204"/>
            </a:endParaRPr>
          </a:p>
          <a:p>
            <a:pPr marL="342900" lvl="0" indent="-342900" algn="l" rtl="0">
              <a:spcBef>
                <a:spcPts val="490"/>
              </a:spcBef>
              <a:spcAft>
                <a:spcPts val="0"/>
              </a:spcAft>
              <a:buClr>
                <a:schemeClr val="dk1"/>
              </a:buClr>
              <a:buSzPts val="2450"/>
              <a:buFont typeface="Wingdings" panose="05000000000000000000" charset="0"/>
              <a:buChar char="§"/>
            </a:pPr>
            <a:r>
              <a:rPr lang="en-US" sz="2400">
                <a:latin typeface="Arial" panose="020B0604020202020204"/>
                <a:ea typeface="Arial" panose="020B0604020202020204"/>
                <a:cs typeface="Arial" panose="020B0604020202020204"/>
                <a:sym typeface="Arial" panose="020B0604020202020204"/>
              </a:rPr>
              <a:t>The parameters which are defined are to be in a proper structure data, such that it is easy for further processes to be followed.</a:t>
            </a:r>
            <a:endParaRPr lang="en-US" sz="2400">
              <a:latin typeface="Arial" panose="020B0604020202020204"/>
              <a:ea typeface="Arial" panose="020B0604020202020204"/>
              <a:cs typeface="Arial" panose="020B0604020202020204"/>
              <a:sym typeface="Arial" panose="020B0604020202020204"/>
            </a:endParaRPr>
          </a:p>
        </p:txBody>
      </p:sp>
      <p:sp>
        <p:nvSpPr>
          <p:cNvPr id="2" name="Slide Number Placeholder 1"/>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13956</Words>
  <Application>WPS Presentation</Application>
  <PresentationFormat/>
  <Paragraphs>427</Paragraphs>
  <Slides>38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Arial</vt:lpstr>
      <vt:lpstr>SimSun</vt:lpstr>
      <vt:lpstr>Wingdings</vt:lpstr>
      <vt:lpstr>Arial</vt:lpstr>
      <vt:lpstr>Calibri</vt:lpstr>
      <vt:lpstr>Times New Roman</vt:lpstr>
      <vt:lpstr>Comic Sans MS</vt:lpstr>
      <vt:lpstr>Wingdings</vt:lpstr>
      <vt:lpstr>Microsoft YaHei</vt:lpstr>
      <vt:lpstr>Arial Unicode MS</vt:lpstr>
      <vt:lpstr>Blue Waves</vt:lpstr>
      <vt:lpstr>PowerPoint 演示文稿</vt:lpstr>
      <vt:lpstr>Table Of Contents</vt:lpstr>
      <vt:lpstr>Introduction:</vt:lpstr>
      <vt:lpstr>PowerPoint 演示文稿</vt:lpstr>
      <vt:lpstr>Literature Review:</vt:lpstr>
      <vt:lpstr>PowerPoint 演示文稿</vt:lpstr>
      <vt:lpstr>Objectives:</vt:lpstr>
      <vt:lpstr>METHODS AND MATERIALS:</vt:lpstr>
      <vt:lpstr>2)Structure Data:</vt:lpstr>
      <vt:lpstr>3)Libraries and Modulus:</vt:lpstr>
      <vt:lpstr>PowerPoint 演示文稿</vt:lpstr>
      <vt:lpstr>4)Data Preprocessing:</vt:lpstr>
      <vt:lpstr>PowerPoint 演示文稿</vt:lpstr>
      <vt:lpstr>5)Data Visualization:</vt:lpstr>
      <vt:lpstr>6)Data Analysis:</vt:lpstr>
      <vt:lpstr>How Data Analytics differs from Graphs?</vt:lpstr>
      <vt:lpstr>Quantum Efficiency Calculation:</vt:lpstr>
      <vt:lpstr>Results and Discussions:   </vt:lpstr>
      <vt:lpstr>PowerPoint 演示文稿</vt:lpstr>
      <vt:lpstr>PowerPoint 演示文稿</vt:lpstr>
      <vt:lpstr>PowerPoint 演示文稿</vt:lpstr>
      <vt:lpstr>PowerPoint 演示文稿</vt:lpstr>
      <vt:lpstr>PowerPoint 演示文稿</vt:lpstr>
      <vt:lpstr>2)Pyruvates Quantum Efficiency :</vt:lpstr>
      <vt:lpstr>PowerPoint 演示文稿</vt:lpstr>
      <vt:lpstr>PowerPoint 演示文稿</vt:lpstr>
      <vt:lpstr>PowerPoint 演示文稿</vt:lpstr>
      <vt:lpstr>PowerPoint 演示文稿</vt:lpstr>
      <vt:lpstr>PowerPoint 演示文稿</vt:lpstr>
      <vt:lpstr>3)Phenolic Content Quantum Efficiency:</vt:lpstr>
      <vt:lpstr>PowerPoint 演示文稿</vt:lpstr>
      <vt:lpstr>PowerPoint 演示文稿</vt:lpstr>
      <vt:lpstr>PowerPoint 演示文稿</vt:lpstr>
      <vt:lpstr>PowerPoint 演示文稿</vt:lpstr>
      <vt:lpstr>PowerPoint 演示文稿</vt:lpstr>
      <vt:lpstr> Conclusion :</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Analytics and Visualization using Python for CuS Nanohybrids.</dc:title>
  <dc:creator/>
  <cp:lastModifiedBy>sriva</cp:lastModifiedBy>
  <cp:revision>46</cp:revision>
  <dcterms:created xsi:type="dcterms:W3CDTF">2023-04-08T05:54:00Z</dcterms:created>
  <dcterms:modified xsi:type="dcterms:W3CDTF">2024-02-12T10:04:06Z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B982281DA94249AA80A1E84CDC6A13C2</vt:lpwstr>
  </property>
  <property fmtid="{D5CDD505-2E9C-101B-9397-08002B2CF9AE}" pid="3" name="KSOProductBuildVer">
    <vt:lpwstr>1033-11.2.0.11225</vt:lpwstr>
  </property>
</Properties>
</file>