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31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package" Target="../embeddings/Microsoft_Excel_Worksheet.xlsx"/><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 Id="rId9" Type="http://schemas.openxmlformats.org/officeDocument/2006/relationships/image" Target="../media/image1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2590800" y="685800"/>
            <a:ext cx="12459891"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Times New Roman" panose="02020603050405020304" pitchFamily="18" charset="0"/>
                <a:cs typeface="Times New Roman" panose="02020603050405020304" pitchFamily="18" charset="0"/>
              </a:rPr>
            </a:br>
            <a:endParaRPr lang="en-US" spc="15"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8600" y="2785409"/>
            <a:ext cx="10540603" cy="1938992"/>
          </a:xfrm>
          <a:prstGeom prst="rect">
            <a:avLst/>
          </a:prstGeom>
          <a:noFill/>
          <a:ln>
            <a:solidFill>
              <a:schemeClr val="accent2">
                <a:lumMod val="40000"/>
                <a:lumOff val="60000"/>
              </a:schemeClr>
            </a:solidFill>
          </a:ln>
        </p:spPr>
        <p:txBody>
          <a:bodyPr wrap="square" rtlCol="0" anchor="t">
            <a:spAutoFit/>
          </a:bodyPr>
          <a:lstStyle/>
          <a:p>
            <a:pPr algn="just"/>
            <a:r>
              <a:rPr lang="en-US" sz="2400" b="1" dirty="0">
                <a:latin typeface="Times New Roman" panose="02020603050405020304" pitchFamily="18" charset="0"/>
                <a:cs typeface="Times New Roman" panose="02020603050405020304" pitchFamily="18" charset="0"/>
              </a:rPr>
              <a:t>STUDENT NAME:</a:t>
            </a:r>
            <a:r>
              <a:rPr lang="en-IN" sz="2400" b="1" dirty="0">
                <a:latin typeface="Times New Roman" panose="02020603050405020304" pitchFamily="18" charset="0"/>
                <a:cs typeface="Times New Roman" panose="02020603050405020304" pitchFamily="18" charset="0"/>
              </a:rPr>
              <a:t> SHARMILA.P</a:t>
            </a:r>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REGISTER NO</a:t>
            </a:r>
            <a:r>
              <a:rPr lang="en-IN"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t>
            </a:r>
            <a:r>
              <a:rPr lang="en-IN" sz="2400" b="1" dirty="0">
                <a:latin typeface="Times New Roman" panose="02020603050405020304" pitchFamily="18" charset="0"/>
                <a:cs typeface="Times New Roman" panose="02020603050405020304" pitchFamily="18" charset="0"/>
              </a:rPr>
              <a:t> 312204626,C181E80E4FF719F83D74E4D6EEAC0083</a:t>
            </a:r>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DEPARTMEN</a:t>
            </a:r>
            <a:r>
              <a:rPr lang="en-IN" sz="2400" b="1" dirty="0">
                <a:latin typeface="Times New Roman" panose="02020603050405020304" pitchFamily="18" charset="0"/>
                <a:cs typeface="Times New Roman" panose="02020603050405020304" pitchFamily="18" charset="0"/>
              </a:rPr>
              <a:t>T    </a:t>
            </a:r>
            <a:r>
              <a:rPr lang="en-US" sz="2400" b="1" dirty="0">
                <a:latin typeface="Times New Roman" panose="02020603050405020304" pitchFamily="18" charset="0"/>
                <a:cs typeface="Times New Roman" panose="02020603050405020304" pitchFamily="18" charset="0"/>
              </a:rPr>
              <a:t>:</a:t>
            </a:r>
            <a:r>
              <a:rPr lang="en-IN" sz="2400" b="1" dirty="0">
                <a:latin typeface="Times New Roman" panose="02020603050405020304" pitchFamily="18" charset="0"/>
                <a:cs typeface="Times New Roman" panose="02020603050405020304" pitchFamily="18" charset="0"/>
              </a:rPr>
              <a:t> COMMERCE</a:t>
            </a:r>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COLLEGE</a:t>
            </a:r>
            <a:r>
              <a:rPr lang="en-IN" sz="2400" b="1" dirty="0">
                <a:latin typeface="Times New Roman" panose="02020603050405020304" pitchFamily="18" charset="0"/>
                <a:cs typeface="Times New Roman" panose="02020603050405020304" pitchFamily="18" charset="0"/>
              </a:rPr>
              <a:t>           : K.C.S. KASI NADAR COLLEGE OF ARTS &amp; SCIENCE</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054668" cy="567463"/>
          </a:xfrm>
          <a:prstGeom prst="rect">
            <a:avLst/>
          </a:prstGeom>
        </p:spPr>
        <p:txBody>
          <a:bodyPr vert="horz" wrap="square" lIns="0" tIns="13335" rIns="0" bIns="0" rtlCol="0">
            <a:spAutoFit/>
          </a:bodyPr>
          <a:lstStyle/>
          <a:p>
            <a:pPr marL="12700">
              <a:lnSpc>
                <a:spcPct val="100000"/>
              </a:lnSpc>
              <a:spcBef>
                <a:spcPts val="105"/>
              </a:spcBef>
            </a:pPr>
            <a:r>
              <a:rPr sz="3600" dirty="0">
                <a:latin typeface="Times New Roman" panose="02020603050405020304" pitchFamily="18" charset="0"/>
                <a:cs typeface="Times New Roman" panose="02020603050405020304" pitchFamily="18" charset="0"/>
              </a:rPr>
              <a:t>R</a:t>
            </a:r>
            <a:r>
              <a:rPr sz="3600" spc="-40" dirty="0">
                <a:latin typeface="Times New Roman" panose="02020603050405020304" pitchFamily="18" charset="0"/>
                <a:cs typeface="Times New Roman" panose="02020603050405020304" pitchFamily="18" charset="0"/>
              </a:rPr>
              <a:t>E</a:t>
            </a:r>
            <a:r>
              <a:rPr sz="3600" spc="1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U</a:t>
            </a:r>
            <a:r>
              <a:rPr sz="3600" spc="-405" dirty="0">
                <a:latin typeface="Times New Roman" panose="02020603050405020304" pitchFamily="18" charset="0"/>
                <a:cs typeface="Times New Roman" panose="02020603050405020304" pitchFamily="18" charset="0"/>
              </a:rPr>
              <a:t>L</a:t>
            </a:r>
            <a:r>
              <a:rPr sz="3600"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8" name="Picture 7">
            <a:extLst>
              <a:ext uri="{FF2B5EF4-FFF2-40B4-BE49-F238E27FC236}">
                <a16:creationId xmlns:a16="http://schemas.microsoft.com/office/drawing/2014/main" id="{142C649A-BC51-3AB8-6651-F6998DB0A4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075" y="1214457"/>
            <a:ext cx="8128000" cy="758190"/>
          </a:xfrm>
          <a:prstGeom prst="rect">
            <a:avLst/>
          </a:prstGeom>
        </p:spPr>
      </p:pic>
      <p:pic>
        <p:nvPicPr>
          <p:cNvPr id="10" name="Picture 9">
            <a:extLst>
              <a:ext uri="{FF2B5EF4-FFF2-40B4-BE49-F238E27FC236}">
                <a16:creationId xmlns:a16="http://schemas.microsoft.com/office/drawing/2014/main" id="{D21DABAD-3CA1-E07C-1F7E-DE87ABC268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5066" y="2916741"/>
            <a:ext cx="2745534" cy="2605255"/>
          </a:xfrm>
          <a:prstGeom prst="rect">
            <a:avLst/>
          </a:prstGeom>
        </p:spPr>
      </p:pic>
      <p:pic>
        <p:nvPicPr>
          <p:cNvPr id="11" name="Picture 10">
            <a:extLst>
              <a:ext uri="{FF2B5EF4-FFF2-40B4-BE49-F238E27FC236}">
                <a16:creationId xmlns:a16="http://schemas.microsoft.com/office/drawing/2014/main" id="{DAB9FC62-F68D-CEC7-F029-F6FB4744923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3660" y="2229336"/>
            <a:ext cx="2426446" cy="2078317"/>
          </a:xfrm>
          <a:prstGeom prst="rect">
            <a:avLst/>
          </a:prstGeom>
        </p:spPr>
      </p:pic>
      <p:pic>
        <p:nvPicPr>
          <p:cNvPr id="12" name="Picture 11">
            <a:extLst>
              <a:ext uri="{FF2B5EF4-FFF2-40B4-BE49-F238E27FC236}">
                <a16:creationId xmlns:a16="http://schemas.microsoft.com/office/drawing/2014/main" id="{F523CFC2-80CE-8E58-2084-A0DC9D0D995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7724" y="4307653"/>
            <a:ext cx="2538318" cy="2134702"/>
          </a:xfrm>
          <a:prstGeom prst="rect">
            <a:avLst/>
          </a:prstGeom>
        </p:spPr>
      </p:pic>
      <p:pic>
        <p:nvPicPr>
          <p:cNvPr id="13" name="Picture 12">
            <a:extLst>
              <a:ext uri="{FF2B5EF4-FFF2-40B4-BE49-F238E27FC236}">
                <a16:creationId xmlns:a16="http://schemas.microsoft.com/office/drawing/2014/main" id="{E7A9E9D7-A008-D77A-AF4C-054E6EABAFC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12354" y="2610229"/>
            <a:ext cx="2112964" cy="2275124"/>
          </a:xfrm>
          <a:prstGeom prst="rect">
            <a:avLst/>
          </a:prstGeom>
        </p:spPr>
      </p:pic>
      <p:graphicFrame>
        <p:nvGraphicFramePr>
          <p:cNvPr id="2" name="Object 1">
            <a:extLst>
              <a:ext uri="{FF2B5EF4-FFF2-40B4-BE49-F238E27FC236}">
                <a16:creationId xmlns:a16="http://schemas.microsoft.com/office/drawing/2014/main" id="{F4E665E4-ABE7-49F7-B2EE-27C7FD511FC4}"/>
              </a:ext>
            </a:extLst>
          </p:cNvPr>
          <p:cNvGraphicFramePr>
            <a:graphicFrameLocks noChangeAspect="1"/>
          </p:cNvGraphicFramePr>
          <p:nvPr>
            <p:extLst>
              <p:ext uri="{D42A27DB-BD31-4B8C-83A1-F6EECF244321}">
                <p14:modId xmlns:p14="http://schemas.microsoft.com/office/powerpoint/2010/main" val="1181443632"/>
              </p:ext>
            </p:extLst>
          </p:nvPr>
        </p:nvGraphicFramePr>
        <p:xfrm>
          <a:off x="3429000" y="270363"/>
          <a:ext cx="1143000" cy="2078316"/>
        </p:xfrm>
        <a:graphic>
          <a:graphicData uri="http://schemas.openxmlformats.org/presentationml/2006/ole">
            <mc:AlternateContent xmlns:mc="http://schemas.openxmlformats.org/markup-compatibility/2006">
              <mc:Choice xmlns:v="urn:schemas-microsoft-com:vml" Requires="v">
                <p:oleObj name="Worksheet" showAsIcon="1" r:id="rId8" imgW="381071" imgH="792685" progId="Excel.Sheet.12">
                  <p:embed/>
                </p:oleObj>
              </mc:Choice>
              <mc:Fallback>
                <p:oleObj name="Worksheet" showAsIcon="1" r:id="rId8" imgW="381071" imgH="792685" progId="Excel.Sheet.12">
                  <p:embed/>
                  <p:pic>
                    <p:nvPicPr>
                      <p:cNvPr id="2" name="Object 1">
                        <a:extLst>
                          <a:ext uri="{FF2B5EF4-FFF2-40B4-BE49-F238E27FC236}">
                            <a16:creationId xmlns:a16="http://schemas.microsoft.com/office/drawing/2014/main" id="{F4E665E4-ABE7-49F7-B2EE-27C7FD511FC4}"/>
                          </a:ext>
                        </a:extLst>
                      </p:cNvPr>
                      <p:cNvPicPr/>
                      <p:nvPr/>
                    </p:nvPicPr>
                    <p:blipFill>
                      <a:blip r:embed="rId9"/>
                      <a:stretch>
                        <a:fillRect/>
                      </a:stretch>
                    </p:blipFill>
                    <p:spPr>
                      <a:xfrm>
                        <a:off x="3429000" y="270363"/>
                        <a:ext cx="1143000" cy="2078316"/>
                      </a:xfrm>
                      <a:prstGeom prst="rect">
                        <a:avLst/>
                      </a:prstGeom>
                    </p:spPr>
                  </p:pic>
                </p:oleObj>
              </mc:Fallback>
            </mc:AlternateContent>
          </a:graphicData>
        </a:graphic>
      </p:graphicFrame>
      <p:sp>
        <p:nvSpPr>
          <p:cNvPr id="3" name="Arrow: Left 2">
            <a:extLst>
              <a:ext uri="{FF2B5EF4-FFF2-40B4-BE49-F238E27FC236}">
                <a16:creationId xmlns:a16="http://schemas.microsoft.com/office/drawing/2014/main" id="{85E3974F-348C-594E-073B-BE0BA388F0F3}"/>
              </a:ext>
            </a:extLst>
          </p:cNvPr>
          <p:cNvSpPr/>
          <p:nvPr/>
        </p:nvSpPr>
        <p:spPr>
          <a:xfrm>
            <a:off x="4479365" y="571318"/>
            <a:ext cx="533400" cy="26710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4815F797-896E-34CF-EC88-55614A032643}"/>
              </a:ext>
            </a:extLst>
          </p:cNvPr>
          <p:cNvSpPr txBox="1"/>
          <p:nvPr/>
        </p:nvSpPr>
        <p:spPr>
          <a:xfrm>
            <a:off x="5073657" y="483517"/>
            <a:ext cx="213360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(Click to open file)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53998"/>
          </a:xfrm>
        </p:spPr>
        <p:txBody>
          <a:bodyPr/>
          <a:lstStyle/>
          <a:p>
            <a:r>
              <a:rPr lang="en-US" sz="3600" dirty="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74F6782-21DD-CFBA-E355-9CC03201C9D9}"/>
              </a:ext>
            </a:extLst>
          </p:cNvPr>
          <p:cNvSpPr txBox="1"/>
          <p:nvPr/>
        </p:nvSpPr>
        <p:spPr>
          <a:xfrm>
            <a:off x="838200" y="1295400"/>
            <a:ext cx="8674416" cy="3903954"/>
          </a:xfrm>
          <a:prstGeom prst="rect">
            <a:avLst/>
          </a:prstGeom>
          <a:noFill/>
        </p:spPr>
        <p:txBody>
          <a:bodyPr wrap="square" rtlCol="0">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Employee Rating Analysis using Excel helps optimize future employee performance, leading to improved outcomes for both team members and the organization. It enables organizations to identify top performers for talent planning purposes and provides supporting evidence when addressing poor performance, such as in dismissal cases. Additionally, it allows employees to understand how they compare to their peers.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49752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44680" y="2132471"/>
            <a:ext cx="8593228"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EMPLOYEE RATING CARD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917825"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3074897" y="1199824"/>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76241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IN"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D06E3C7-ADAB-3831-2FB0-AE76D4FBE4E1}"/>
              </a:ext>
            </a:extLst>
          </p:cNvPr>
          <p:cNvSpPr txBox="1"/>
          <p:nvPr/>
        </p:nvSpPr>
        <p:spPr>
          <a:xfrm>
            <a:off x="5187553" y="2520553"/>
            <a:ext cx="1828800" cy="1828800"/>
          </a:xfrm>
          <a:prstGeom prst="rect">
            <a:avLst/>
          </a:prstGeom>
          <a:noFill/>
        </p:spPr>
        <p:txBody>
          <a:bodyPr wrap="square" rtlCol="0">
            <a:spAutoFit/>
          </a:bodyPr>
          <a:lstStyle/>
          <a:p>
            <a:pPr algn="l"/>
            <a:endParaRPr lang="en-US" dirty="0"/>
          </a:p>
        </p:txBody>
      </p:sp>
      <p:sp>
        <p:nvSpPr>
          <p:cNvPr id="12" name="TextBox 11">
            <a:extLst>
              <a:ext uri="{FF2B5EF4-FFF2-40B4-BE49-F238E27FC236}">
                <a16:creationId xmlns:a16="http://schemas.microsoft.com/office/drawing/2014/main" id="{2D64D702-14D1-E161-FF83-E2C16B6D1D9D}"/>
              </a:ext>
            </a:extLst>
          </p:cNvPr>
          <p:cNvSpPr txBox="1"/>
          <p:nvPr/>
        </p:nvSpPr>
        <p:spPr>
          <a:xfrm>
            <a:off x="5187553" y="2520553"/>
            <a:ext cx="1828800" cy="1828800"/>
          </a:xfrm>
          <a:prstGeom prst="rect">
            <a:avLst/>
          </a:prstGeom>
          <a:noFill/>
        </p:spPr>
        <p:txBody>
          <a:bodyPr wrap="square" rtlCol="0">
            <a:spAutoFit/>
          </a:bodyPr>
          <a:lstStyle/>
          <a:p>
            <a:pPr algn="l"/>
            <a:endParaRPr lang="en-US" dirty="0"/>
          </a:p>
        </p:txBody>
      </p:sp>
      <p:sp>
        <p:nvSpPr>
          <p:cNvPr id="13" name="TextBox 12">
            <a:extLst>
              <a:ext uri="{FF2B5EF4-FFF2-40B4-BE49-F238E27FC236}">
                <a16:creationId xmlns:a16="http://schemas.microsoft.com/office/drawing/2014/main" id="{772BF39E-12CE-A16A-0957-9A32C5216986}"/>
              </a:ext>
            </a:extLst>
          </p:cNvPr>
          <p:cNvSpPr txBox="1"/>
          <p:nvPr/>
        </p:nvSpPr>
        <p:spPr>
          <a:xfrm rot="10800000" flipV="1">
            <a:off x="834072" y="1881063"/>
            <a:ext cx="6563915" cy="1077218"/>
          </a:xfrm>
          <a:prstGeom prst="rect">
            <a:avLst/>
          </a:prstGeom>
          <a:noFill/>
        </p:spPr>
        <p:txBody>
          <a:bodyPr wrap="square" rtlCol="0">
            <a:spAutoFit/>
          </a:bodyPr>
          <a:lstStyle/>
          <a:p>
            <a:pPr algn="l"/>
            <a:r>
              <a:rPr lang="en-IN" sz="3200" dirty="0">
                <a:latin typeface="Times New Roman" panose="02020603050405020304" pitchFamily="18" charset="0"/>
                <a:cs typeface="Times New Roman" panose="02020603050405020304" pitchFamily="18" charset="0"/>
              </a:rPr>
              <a:t>To identify employee rating with employee database</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61182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8362950" cy="3539430"/>
          </a:xfrm>
          <a:prstGeom prst="rect">
            <a:avLst/>
          </a:prstGeom>
          <a:noFill/>
        </p:spPr>
        <p:txBody>
          <a:bodyPr wrap="square" rtlCol="0">
            <a:spAutoFit/>
          </a:bodyPr>
          <a:lstStyle/>
          <a:p>
            <a:pPr algn="just"/>
            <a:r>
              <a:rPr lang="en-IN" sz="2800" i="0" dirty="0">
                <a:solidFill>
                  <a:srgbClr val="0D0D0D"/>
                </a:solidFill>
                <a:effectLst/>
                <a:latin typeface="Times New Roman" panose="02020603050405020304" pitchFamily="18" charset="0"/>
                <a:cs typeface="Times New Roman" panose="02020603050405020304" pitchFamily="18" charset="0"/>
              </a:rPr>
              <a:t>In this analysis, I aim to streamline the process of identifying employee ratings based on their department, gender, and technical knowledge</a:t>
            </a:r>
            <a:r>
              <a:rPr lang="en-IN" sz="2800" dirty="0">
                <a:solidFill>
                  <a:srgbClr val="0D0D0D"/>
                </a:solidFill>
                <a:latin typeface="Times New Roman" panose="02020603050405020304" pitchFamily="18" charset="0"/>
                <a:cs typeface="Times New Roman" panose="02020603050405020304" pitchFamily="18" charset="0"/>
              </a:rPr>
              <a:t> </a:t>
            </a:r>
            <a:r>
              <a:rPr lang="en-IN" sz="2800" i="0" dirty="0">
                <a:solidFill>
                  <a:srgbClr val="0D0D0D"/>
                </a:solidFill>
                <a:effectLst/>
                <a:latin typeface="Times New Roman" panose="02020603050405020304" pitchFamily="18" charset="0"/>
                <a:cs typeface="Times New Roman" panose="02020603050405020304" pitchFamily="18" charset="0"/>
              </a:rPr>
              <a:t>using excel, with the help of below stated tools in excel </a:t>
            </a:r>
            <a:endParaRPr lang="en-US" sz="2800" i="0" dirty="0">
              <a:solidFill>
                <a:srgbClr val="0D0D0D"/>
              </a:solidFill>
              <a:effectLs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Table</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Slicers</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Pivot chart (line chart &amp; pie chart)</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Pivot formula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9299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31DEB29-2D37-95AE-ECC9-DAF2DFF1DB7C}"/>
              </a:ext>
            </a:extLst>
          </p:cNvPr>
          <p:cNvSpPr txBox="1"/>
          <p:nvPr/>
        </p:nvSpPr>
        <p:spPr>
          <a:xfrm>
            <a:off x="1393032" y="2262188"/>
            <a:ext cx="6526688" cy="1815882"/>
          </a:xfrm>
          <a:prstGeom prst="rect">
            <a:avLst/>
          </a:prstGeom>
          <a:noFill/>
        </p:spPr>
        <p:txBody>
          <a:bodyPr wrap="square" rtlCol="0">
            <a:spAutoFit/>
          </a:bodyPr>
          <a:lstStyle/>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Civil engineering</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Computer engineering</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Electrical engineering</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Electronics engineering</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304800" y="470762"/>
            <a:ext cx="107194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14B814BD-3F5A-20D4-7E7B-C11E098DDF52}"/>
              </a:ext>
            </a:extLst>
          </p:cNvPr>
          <p:cNvSpPr txBox="1"/>
          <p:nvPr/>
        </p:nvSpPr>
        <p:spPr>
          <a:xfrm>
            <a:off x="3505200" y="1306026"/>
            <a:ext cx="6682978" cy="4893647"/>
          </a:xfrm>
          <a:prstGeom prst="rect">
            <a:avLst/>
          </a:prstGeom>
          <a:noFill/>
        </p:spPr>
        <p:txBody>
          <a:bodyPr wrap="square" rtlCol="0">
            <a:spAutoFit/>
          </a:bodyPr>
          <a:lstStyle/>
          <a:p>
            <a:pPr marL="342900" indent="-342900" algn="l">
              <a:buFont typeface="+mj-lt"/>
              <a:buAutoNum type="arabicPeriod"/>
            </a:pPr>
            <a:r>
              <a:rPr lang="en-IN" sz="2400" b="1" dirty="0">
                <a:latin typeface="Times New Roman" panose="02020603050405020304" pitchFamily="18" charset="0"/>
                <a:cs typeface="Times New Roman" panose="02020603050405020304" pitchFamily="18" charset="0"/>
              </a:rPr>
              <a:t>Visual Representation</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Chart and graphics</a:t>
            </a:r>
          </a:p>
          <a:p>
            <a:pPr algn="l"/>
            <a:r>
              <a:rPr lang="en-IN" sz="2400" b="1" dirty="0">
                <a:latin typeface="Times New Roman" panose="02020603050405020304" pitchFamily="18" charset="0"/>
                <a:cs typeface="Times New Roman" panose="02020603050405020304" pitchFamily="18" charset="0"/>
              </a:rPr>
              <a:t>2.   User- Friendly interface</a:t>
            </a:r>
          </a:p>
          <a:p>
            <a:pPr marL="285750" indent="-285750" algn="l">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Accessibility</a:t>
            </a:r>
          </a:p>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Ease of Use</a:t>
            </a:r>
          </a:p>
          <a:p>
            <a:pPr marL="342900" indent="-342900" algn="l">
              <a:buAutoNum type="arabicPeriod" startAt="3"/>
            </a:pPr>
            <a:r>
              <a:rPr lang="en-IN" sz="2400" b="1" dirty="0">
                <a:latin typeface="Times New Roman" panose="02020603050405020304" pitchFamily="18" charset="0"/>
                <a:cs typeface="Times New Roman" panose="02020603050405020304" pitchFamily="18" charset="0"/>
              </a:rPr>
              <a:t>Scenario Analysis</a:t>
            </a:r>
          </a:p>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Used to analyse different situations</a:t>
            </a:r>
          </a:p>
          <a:p>
            <a:pPr marL="342900" indent="-342900" algn="l">
              <a:buAutoNum type="arabicPeriod" startAt="4"/>
            </a:pPr>
            <a:r>
              <a:rPr lang="en-IN" sz="2400" b="1" dirty="0">
                <a:latin typeface="Times New Roman" panose="02020603050405020304" pitchFamily="18" charset="0"/>
                <a:cs typeface="Times New Roman" panose="02020603050405020304" pitchFamily="18" charset="0"/>
              </a:rPr>
              <a:t>Comprehensive Data Management</a:t>
            </a:r>
          </a:p>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 Organisation</a:t>
            </a:r>
          </a:p>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 Integration</a:t>
            </a:r>
          </a:p>
          <a:p>
            <a:pPr marL="342900" indent="-342900" algn="l">
              <a:buAutoNum type="arabicPeriod" startAt="5"/>
            </a:pPr>
            <a:r>
              <a:rPr lang="en-IN" sz="2400" b="1" dirty="0">
                <a:latin typeface="Times New Roman" panose="02020603050405020304" pitchFamily="18" charset="0"/>
                <a:cs typeface="Times New Roman" panose="02020603050405020304" pitchFamily="18" charset="0"/>
              </a:rPr>
              <a:t>Advanced Analytical Tools</a:t>
            </a:r>
          </a:p>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Formulas and Function</a:t>
            </a:r>
          </a:p>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Pivot table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53998"/>
          </a:xfrm>
        </p:spPr>
        <p:txBody>
          <a:bodyPr/>
          <a:lstStyle/>
          <a:p>
            <a:r>
              <a:rPr lang="en-IN" sz="3600"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3DCF96FC-42FB-41BA-8BE0-3742060E9D59}"/>
              </a:ext>
            </a:extLst>
          </p:cNvPr>
          <p:cNvSpPr txBox="1"/>
          <p:nvPr/>
        </p:nvSpPr>
        <p:spPr>
          <a:xfrm rot="10800000" flipV="1">
            <a:off x="914400" y="1143000"/>
            <a:ext cx="8346281" cy="6617196"/>
          </a:xfrm>
          <a:prstGeom prst="rect">
            <a:avLst/>
          </a:prstGeom>
          <a:noFill/>
        </p:spPr>
        <p:txBody>
          <a:bodyPr wrap="square" rtlCol="0">
            <a:spAutoFit/>
          </a:bodyPr>
          <a:lstStyle/>
          <a:p>
            <a:pPr algn="l"/>
            <a:r>
              <a:rPr lang="en-IN" sz="3200" b="1" dirty="0">
                <a:latin typeface="Times New Roman" panose="02020603050405020304" pitchFamily="18" charset="0"/>
                <a:cs typeface="Times New Roman" panose="02020603050405020304" pitchFamily="18" charset="0"/>
              </a:rPr>
              <a:t>DATA OVERVIEW </a:t>
            </a:r>
          </a:p>
          <a:p>
            <a:pPr algn="just"/>
            <a:r>
              <a:rPr lang="en-IN" sz="2400" dirty="0">
                <a:latin typeface="Times New Roman" panose="02020603050405020304" pitchFamily="18" charset="0"/>
                <a:cs typeface="Times New Roman" panose="02020603050405020304" pitchFamily="18" charset="0"/>
              </a:rPr>
              <a:t>The dataset contains information about employees within the organization, including their scores on Punctuality and Teamwork. This data is used to calculate the total score for each employee.</a:t>
            </a:r>
          </a:p>
          <a:p>
            <a:pPr algn="just"/>
            <a:endParaRPr lang="en-IN" sz="2400" dirty="0">
              <a:latin typeface="Times New Roman" panose="02020603050405020304" pitchFamily="18" charset="0"/>
              <a:cs typeface="Times New Roman" panose="02020603050405020304" pitchFamily="18" charset="0"/>
            </a:endParaRPr>
          </a:p>
          <a:p>
            <a:pPr algn="l"/>
            <a:r>
              <a:rPr lang="en-IN" sz="3200" b="1" dirty="0">
                <a:latin typeface="Times New Roman" panose="02020603050405020304" pitchFamily="18" charset="0"/>
                <a:cs typeface="Times New Roman" panose="02020603050405020304" pitchFamily="18" charset="0"/>
              </a:rPr>
              <a:t>DATA FIELDS</a:t>
            </a:r>
          </a:p>
          <a:p>
            <a:pPr algn="l"/>
            <a:endParaRPr lang="en-IN" sz="2400" b="1" dirty="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IN" sz="2400" dirty="0">
                <a:latin typeface="Times New Roman" panose="02020603050405020304" pitchFamily="18" charset="0"/>
                <a:cs typeface="Times New Roman" panose="02020603050405020304" pitchFamily="18" charset="0"/>
              </a:rPr>
              <a:t>Problem Solving</a:t>
            </a:r>
          </a:p>
          <a:p>
            <a:pPr marL="457200" indent="-457200" algn="l">
              <a:buFont typeface="+mj-lt"/>
              <a:buAutoNum type="arabicPeriod"/>
            </a:pPr>
            <a:r>
              <a:rPr lang="en-IN" sz="2400" dirty="0">
                <a:latin typeface="Times New Roman" panose="02020603050405020304" pitchFamily="18" charset="0"/>
                <a:cs typeface="Times New Roman" panose="02020603050405020304" pitchFamily="18" charset="0"/>
              </a:rPr>
              <a:t>Punctuality</a:t>
            </a:r>
          </a:p>
          <a:p>
            <a:pPr marL="457200" indent="-457200" algn="l">
              <a:buFont typeface="+mj-lt"/>
              <a:buAutoNum type="arabicPeriod"/>
            </a:pPr>
            <a:r>
              <a:rPr lang="en-IN" sz="2400" dirty="0">
                <a:latin typeface="Times New Roman" panose="02020603050405020304" pitchFamily="18" charset="0"/>
                <a:cs typeface="Times New Roman" panose="02020603050405020304" pitchFamily="18" charset="0"/>
              </a:rPr>
              <a:t>Communication</a:t>
            </a:r>
          </a:p>
          <a:p>
            <a:pPr marL="457200" indent="-457200" algn="l">
              <a:buFont typeface="+mj-lt"/>
              <a:buAutoNum type="arabicPeriod"/>
            </a:pPr>
            <a:r>
              <a:rPr lang="en-IN" sz="2400" dirty="0">
                <a:latin typeface="Times New Roman" panose="02020603050405020304" pitchFamily="18" charset="0"/>
                <a:cs typeface="Times New Roman" panose="02020603050405020304" pitchFamily="18" charset="0"/>
              </a:rPr>
              <a:t>Technical knowledge</a:t>
            </a:r>
          </a:p>
          <a:p>
            <a:pPr marL="457200" indent="-457200" algn="l">
              <a:buFont typeface="+mj-lt"/>
              <a:buAutoNum type="arabicPeriod"/>
            </a:pPr>
            <a:r>
              <a:rPr lang="en-IN" sz="2400" dirty="0">
                <a:latin typeface="Times New Roman" panose="02020603050405020304" pitchFamily="18" charset="0"/>
                <a:cs typeface="Times New Roman" panose="02020603050405020304" pitchFamily="18" charset="0"/>
              </a:rPr>
              <a:t>Team work</a:t>
            </a:r>
          </a:p>
          <a:p>
            <a:pPr marL="457200" indent="-457200" algn="l">
              <a:buFont typeface="+mj-lt"/>
              <a:buAutoNum type="arabicPeriod"/>
            </a:pPr>
            <a:r>
              <a:rPr lang="en-IN" sz="2400" dirty="0">
                <a:latin typeface="Times New Roman" panose="02020603050405020304" pitchFamily="18" charset="0"/>
                <a:cs typeface="Times New Roman" panose="02020603050405020304" pitchFamily="18" charset="0"/>
              </a:rPr>
              <a:t>Meeting headline</a:t>
            </a:r>
          </a:p>
          <a:p>
            <a:pPr algn="l"/>
            <a:endParaRPr lang="en-IN" sz="2400" dirty="0">
              <a:latin typeface="Times New Roman" panose="02020603050405020304" pitchFamily="18" charset="0"/>
              <a:cs typeface="Times New Roman" panose="02020603050405020304" pitchFamily="18" charset="0"/>
            </a:endParaRPr>
          </a:p>
          <a:p>
            <a:pPr algn="l"/>
            <a:endParaRPr lang="en-IN" sz="2400" b="1" dirty="0">
              <a:latin typeface="Times New Roman" panose="02020603050405020304" pitchFamily="18" charset="0"/>
              <a:cs typeface="Times New Roman" panose="02020603050405020304" pitchFamily="18" charset="0"/>
            </a:endParaRPr>
          </a:p>
          <a:p>
            <a:pPr algn="l"/>
            <a:endParaRPr lang="en-IN" sz="2400" b="1" dirty="0">
              <a:latin typeface="Times New Roman" panose="02020603050405020304" pitchFamily="18" charset="0"/>
              <a:cs typeface="Times New Roman" panose="02020603050405020304" pitchFamily="18" charset="0"/>
            </a:endParaRPr>
          </a:p>
          <a:p>
            <a:pPr algn="l"/>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7"/>
            <a:ext cx="3984625" cy="567463"/>
          </a:xfrm>
          <a:prstGeom prst="rect">
            <a:avLst/>
          </a:prstGeom>
        </p:spPr>
        <p:txBody>
          <a:bodyPr vert="horz" wrap="square" lIns="0" tIns="13335" rIns="0" bIns="0" rtlCol="0">
            <a:spAutoFit/>
          </a:bodyPr>
          <a:lstStyle/>
          <a:p>
            <a:pPr marL="12700">
              <a:lnSpc>
                <a:spcPct val="100000"/>
              </a:lnSpc>
              <a:spcBef>
                <a:spcPts val="105"/>
              </a:spcBef>
            </a:pPr>
            <a:r>
              <a:rPr sz="3600" b="1" spc="15" dirty="0">
                <a:latin typeface="Times New Roman" panose="02020603050405020304" pitchFamily="18" charset="0"/>
                <a:cs typeface="Times New Roman" panose="02020603050405020304" pitchFamily="18" charset="0"/>
              </a:rPr>
              <a:t>M</a:t>
            </a:r>
            <a:r>
              <a:rPr sz="3600" b="1" dirty="0">
                <a:latin typeface="Times New Roman" panose="02020603050405020304" pitchFamily="18" charset="0"/>
                <a:cs typeface="Times New Roman" panose="02020603050405020304" pitchFamily="18" charset="0"/>
              </a:rPr>
              <a:t>O</a:t>
            </a:r>
            <a:r>
              <a:rPr sz="3600" b="1" spc="-15" dirty="0">
                <a:latin typeface="Times New Roman" panose="02020603050405020304" pitchFamily="18" charset="0"/>
                <a:cs typeface="Times New Roman" panose="02020603050405020304" pitchFamily="18" charset="0"/>
              </a:rPr>
              <a:t>D</a:t>
            </a:r>
            <a:r>
              <a:rPr sz="3600" b="1" spc="-35" dirty="0">
                <a:latin typeface="Times New Roman" panose="02020603050405020304" pitchFamily="18" charset="0"/>
                <a:cs typeface="Times New Roman" panose="02020603050405020304" pitchFamily="18" charset="0"/>
              </a:rPr>
              <a:t>E</a:t>
            </a:r>
            <a:r>
              <a:rPr sz="3600" b="1" spc="-30" dirty="0">
                <a:latin typeface="Times New Roman" panose="02020603050405020304" pitchFamily="18" charset="0"/>
                <a:cs typeface="Times New Roman" panose="02020603050405020304" pitchFamily="18" charset="0"/>
              </a:rPr>
              <a:t>LL</a:t>
            </a:r>
            <a:r>
              <a:rPr sz="3600" b="1" spc="-5" dirty="0">
                <a:latin typeface="Times New Roman" panose="02020603050405020304" pitchFamily="18" charset="0"/>
                <a:cs typeface="Times New Roman" panose="02020603050405020304" pitchFamily="18" charset="0"/>
              </a:rPr>
              <a:t>I</a:t>
            </a:r>
            <a:r>
              <a:rPr sz="3600" b="1" spc="30" dirty="0">
                <a:latin typeface="Times New Roman" panose="02020603050405020304" pitchFamily="18" charset="0"/>
                <a:cs typeface="Times New Roman" panose="02020603050405020304" pitchFamily="18" charset="0"/>
              </a:rPr>
              <a:t>N</a:t>
            </a:r>
            <a:r>
              <a:rPr sz="3600" b="1" spc="5" dirty="0">
                <a:latin typeface="Times New Roman" panose="02020603050405020304" pitchFamily="18" charset="0"/>
                <a:cs typeface="Times New Roman" panose="02020603050405020304" pitchFamily="18" charset="0"/>
              </a:rPr>
              <a:t>G</a:t>
            </a:r>
            <a:endParaRPr sz="36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9035553-AC63-F78B-F76B-D470EE48188A}"/>
              </a:ext>
            </a:extLst>
          </p:cNvPr>
          <p:cNvSpPr txBox="1"/>
          <p:nvPr/>
        </p:nvSpPr>
        <p:spPr>
          <a:xfrm rot="10800000" flipV="1">
            <a:off x="1001713" y="1273622"/>
            <a:ext cx="6276578" cy="3416320"/>
          </a:xfrm>
          <a:prstGeom prst="rect">
            <a:avLst/>
          </a:prstGeom>
          <a:noFill/>
        </p:spPr>
        <p:txBody>
          <a:bodyPr wrap="square" rtlCol="0">
            <a:spAutoFit/>
          </a:bodyPr>
          <a:lstStyle/>
          <a:p>
            <a:pPr marL="457200" indent="-457200" algn="l">
              <a:buFont typeface="+mj-lt"/>
              <a:buAutoNum type="arabicPeriod"/>
            </a:pPr>
            <a:r>
              <a:rPr lang="en-IN" sz="2400" dirty="0">
                <a:latin typeface="Times New Roman" panose="02020603050405020304" pitchFamily="18" charset="0"/>
                <a:cs typeface="Times New Roman" panose="02020603050405020304" pitchFamily="18" charset="0"/>
              </a:rPr>
              <a:t>Data Cleaning</a:t>
            </a:r>
          </a:p>
          <a:p>
            <a:pPr marL="457200" indent="-457200" algn="l">
              <a:buFont typeface="+mj-lt"/>
              <a:buAutoNum type="arabicPeriod"/>
            </a:pPr>
            <a:r>
              <a:rPr lang="en-IN" sz="2400" dirty="0">
                <a:latin typeface="Times New Roman" panose="02020603050405020304" pitchFamily="18" charset="0"/>
                <a:cs typeface="Times New Roman" panose="02020603050405020304" pitchFamily="18" charset="0"/>
              </a:rPr>
              <a:t>Creating Table</a:t>
            </a:r>
          </a:p>
          <a:p>
            <a:pPr marL="457200" indent="-457200" algn="l">
              <a:buFont typeface="+mj-lt"/>
              <a:buAutoNum type="arabicPeriod"/>
            </a:pPr>
            <a:r>
              <a:rPr lang="en-IN" sz="2400" dirty="0">
                <a:latin typeface="Times New Roman" panose="02020603050405020304" pitchFamily="18" charset="0"/>
                <a:cs typeface="Times New Roman" panose="02020603050405020304" pitchFamily="18" charset="0"/>
              </a:rPr>
              <a:t>Creating pivot chart</a:t>
            </a:r>
          </a:p>
          <a:p>
            <a:pPr marL="457200" indent="-457200" algn="l">
              <a:buFont typeface="+mj-lt"/>
              <a:buAutoNum type="arabicPeriod"/>
            </a:pPr>
            <a:r>
              <a:rPr lang="en-IN" sz="2400" dirty="0">
                <a:latin typeface="Times New Roman" panose="02020603050405020304" pitchFamily="18" charset="0"/>
                <a:cs typeface="Times New Roman" panose="02020603050405020304" pitchFamily="18" charset="0"/>
              </a:rPr>
              <a:t>Creating dashboard</a:t>
            </a:r>
          </a:p>
          <a:p>
            <a:pPr marL="457200" indent="-457200" algn="l">
              <a:buFont typeface="+mj-lt"/>
              <a:buAutoNum type="arabicPeriod"/>
            </a:pPr>
            <a:r>
              <a:rPr lang="en-IN" sz="2400" dirty="0">
                <a:latin typeface="Times New Roman" panose="02020603050405020304" pitchFamily="18" charset="0"/>
                <a:cs typeface="Times New Roman" panose="02020603050405020304" pitchFamily="18" charset="0"/>
              </a:rPr>
              <a:t>Inserting pivot chart in dashboard</a:t>
            </a:r>
          </a:p>
          <a:p>
            <a:pPr marL="457200" indent="-457200" algn="l">
              <a:buFont typeface="+mj-lt"/>
              <a:buAutoNum type="arabicPeriod"/>
            </a:pPr>
            <a:r>
              <a:rPr lang="en-IN" sz="2400" dirty="0">
                <a:latin typeface="Times New Roman" panose="02020603050405020304" pitchFamily="18" charset="0"/>
                <a:cs typeface="Times New Roman" panose="02020603050405020304" pitchFamily="18" charset="0"/>
              </a:rPr>
              <a:t>Inserting formula in dashboard to make interaction</a:t>
            </a:r>
          </a:p>
          <a:p>
            <a:pPr marL="457200" indent="-457200" algn="l">
              <a:buFont typeface="+mj-lt"/>
              <a:buAutoNum type="arabicPeriod"/>
            </a:pPr>
            <a:r>
              <a:rPr lang="en-IN" sz="2400" dirty="0">
                <a:latin typeface="Times New Roman" panose="02020603050405020304" pitchFamily="18" charset="0"/>
                <a:cs typeface="Times New Roman" panose="02020603050405020304" pitchFamily="18" charset="0"/>
              </a:rPr>
              <a:t>Creating interactive dashboard by putting all together elements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TotalTime>
  <Words>347</Words>
  <Application>Microsoft Office PowerPoint</Application>
  <PresentationFormat>Widescreen</PresentationFormat>
  <Paragraphs>82</Paragraphs>
  <Slides>11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Office Theme</vt:lpstr>
      <vt:lpstr>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Poojasree K</cp:lastModifiedBy>
  <cp:revision>24</cp:revision>
  <dcterms:created xsi:type="dcterms:W3CDTF">2024-03-29T15:07:22Z</dcterms:created>
  <dcterms:modified xsi:type="dcterms:W3CDTF">2024-08-27T07:38:39Z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