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17" r:id="rId5"/>
    <p:sldId id="307" r:id="rId6"/>
    <p:sldId id="308" r:id="rId7"/>
    <p:sldId id="278" r:id="rId8"/>
    <p:sldId id="309" r:id="rId9"/>
    <p:sldId id="319" r:id="rId10"/>
    <p:sldId id="312" r:id="rId11"/>
    <p:sldId id="320" r:id="rId12"/>
    <p:sldId id="322" r:id="rId13"/>
    <p:sldId id="3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5405" autoAdjust="0"/>
  </p:normalViewPr>
  <p:slideViewPr>
    <p:cSldViewPr snapToGrid="0">
      <p:cViewPr varScale="1">
        <p:scale>
          <a:sx n="81" d="100"/>
          <a:sy n="81" d="100"/>
        </p:scale>
        <p:origin x="734" y="6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3/12/2024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755669" y="254525"/>
            <a:ext cx="10360152" cy="5769204"/>
          </a:xfrm>
        </p:spPr>
        <p:txBody>
          <a:bodyPr anchor="ctr"/>
          <a:lstStyle/>
          <a:p>
            <a:r>
              <a:rPr lang="en-US" dirty="0"/>
              <a:t>NO POVERTY</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r>
              <a:rPr lang="en-US" dirty="0"/>
              <a:t>NIKITHAA M</a:t>
            </a:r>
          </a:p>
          <a:p>
            <a:r>
              <a:rPr lang="en-US" dirty="0"/>
              <a:t>SHARMILA R</a:t>
            </a:r>
          </a:p>
          <a:p>
            <a:r>
              <a:rPr lang="en-US" dirty="0"/>
              <a:t>PRASANNA DEVI M</a:t>
            </a:r>
          </a:p>
          <a:p>
            <a:pPr lvl="1"/>
            <a:r>
              <a:rPr lang="en-US" dirty="0"/>
              <a:t>Team Name: The Deciders</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2192381733"/>
              </p:ext>
            </p:extLst>
          </p:nvPr>
        </p:nvGraphicFramePr>
        <p:xfrm>
          <a:off x="6869113" y="1143000"/>
          <a:ext cx="4190999" cy="4614818"/>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INTRODUCTION</a:t>
                      </a:r>
                    </a:p>
                    <a:p>
                      <a:pPr algn="r"/>
                      <a:r>
                        <a:rPr lang="en-US" sz="24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t>PROBLEM STATEMENT</a:t>
                      </a:r>
                    </a:p>
                    <a:p>
                      <a:pPr marL="0" algn="r" defTabSz="914400" rtl="0" eaLnBrk="1" latinLnBrk="0" hangingPunct="1"/>
                      <a:r>
                        <a:rPr lang="en-US" sz="2400" b="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t>SOLUTION</a:t>
                      </a:r>
                    </a:p>
                    <a:p>
                      <a:pPr marL="0" algn="r" defTabSz="914400" rtl="0" eaLnBrk="1" latinLnBrk="0" hangingPunct="1"/>
                      <a:r>
                        <a:rPr lang="en-US" sz="2400" b="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ADVANTAGES</a:t>
                      </a:r>
                    </a:p>
                    <a:p>
                      <a:pPr marL="0" algn="r" defTabSz="914400" rtl="0" eaLnBrk="1" latinLnBrk="0" hangingPunct="1"/>
                      <a:r>
                        <a:rPr lang="en-US" sz="2400" b="0" kern="1200" dirty="0">
                          <a:solidFill>
                            <a:schemeClr val="tx1"/>
                          </a:solidFill>
                          <a:latin typeface="+mj-lt"/>
                          <a:ea typeface="+mn-ea"/>
                          <a:cs typeface="+mn-cs"/>
                        </a:rPr>
                        <a:t> 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FLOW GRAPH</a:t>
                      </a:r>
                    </a:p>
                    <a:p>
                      <a:pPr marL="0" algn="r" defTabSz="914400" rtl="0" eaLnBrk="1" latinLnBrk="0" hangingPunct="1"/>
                      <a:r>
                        <a:rPr lang="en-US" sz="2400" b="0" kern="1200" dirty="0">
                          <a:solidFill>
                            <a:schemeClr val="tx1"/>
                          </a:solidFill>
                          <a:latin typeface="+mj-lt"/>
                          <a:ea typeface="+mn-ea"/>
                          <a:cs typeface="+mn-cs"/>
                        </a:rPr>
                        <a:t>11</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34594" y="326452"/>
            <a:ext cx="5641848" cy="1310326"/>
          </a:xfrm>
        </p:spPr>
        <p:txBody>
          <a:bodyPr/>
          <a:lstStyle/>
          <a:p>
            <a:r>
              <a:rPr lang="en-US" dirty="0"/>
              <a:t>     What is poverty?</a:t>
            </a:r>
          </a:p>
        </p:txBody>
      </p:sp>
      <p:pic>
        <p:nvPicPr>
          <p:cNvPr id="5" name="Picture Placeholder 4">
            <a:extLst>
              <a:ext uri="{FF2B5EF4-FFF2-40B4-BE49-F238E27FC236}">
                <a16:creationId xmlns:a16="http://schemas.microsoft.com/office/drawing/2014/main" id="{DE41A32F-9C8A-FA13-D3B0-7E9FDE9BF119}"/>
              </a:ext>
            </a:extLst>
          </p:cNvPr>
          <p:cNvPicPr>
            <a:picLocks noGrp="1" noChangeAspect="1"/>
          </p:cNvPicPr>
          <p:nvPr>
            <p:ph type="pic" idx="1"/>
          </p:nvPr>
        </p:nvPicPr>
        <p:blipFill>
          <a:blip r:embed="rId3"/>
          <a:srcRect l="20913" r="20913"/>
          <a:stretch>
            <a:fillRect/>
          </a:stretch>
        </p:blipFill>
        <p:spPr/>
      </p:pic>
      <p:pic>
        <p:nvPicPr>
          <p:cNvPr id="1028" name="Picture 4" descr="Poverty, Poor People HD wallpaper | Pxfuel">
            <a:extLst>
              <a:ext uri="{FF2B5EF4-FFF2-40B4-BE49-F238E27FC236}">
                <a16:creationId xmlns:a16="http://schemas.microsoft.com/office/drawing/2014/main" id="{F5D1965D-7DB7-1F61-B98B-27BB15068C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941" y="1963230"/>
            <a:ext cx="8096250"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695229" y="1459835"/>
            <a:ext cx="5449824" cy="2276856"/>
          </a:xfrm>
        </p:spPr>
        <p:txBody>
          <a:bodyPr anchor="b"/>
          <a:lstStyle/>
          <a:p>
            <a:r>
              <a:rPr lang="en-US" dirty="0"/>
              <a:t>Why poverty especially in farmers?</a:t>
            </a:r>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5695229" y="3861596"/>
            <a:ext cx="5449824" cy="1280160"/>
          </a:xfrm>
        </p:spPr>
        <p:txBody>
          <a:bodyPr/>
          <a:lstStyle/>
          <a:p>
            <a:r>
              <a:rPr lang="en-US" dirty="0"/>
              <a:t>The Reality of the world</a:t>
            </a:r>
          </a:p>
        </p:txBody>
      </p:sp>
      <p:pic>
        <p:nvPicPr>
          <p:cNvPr id="7" name="Picture Placeholder 6">
            <a:extLst>
              <a:ext uri="{FF2B5EF4-FFF2-40B4-BE49-F238E27FC236}">
                <a16:creationId xmlns:a16="http://schemas.microsoft.com/office/drawing/2014/main" id="{4D7953AF-E147-557F-EE13-0E49878A0A53}"/>
              </a:ext>
            </a:extLst>
          </p:cNvPr>
          <p:cNvPicPr>
            <a:picLocks noGrp="1" noChangeAspect="1"/>
          </p:cNvPicPr>
          <p:nvPr>
            <p:ph type="pic" sz="quarter" idx="11"/>
          </p:nvPr>
        </p:nvPicPr>
        <p:blipFill>
          <a:blip r:embed="rId3"/>
          <a:srcRect l="24483" r="24483"/>
          <a:stretch>
            <a:fillRect/>
          </a:stretch>
        </p:blipFill>
        <p:spPr/>
      </p:pic>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26243" y="197173"/>
            <a:ext cx="7534656" cy="914400"/>
          </a:xfrm>
        </p:spPr>
        <p:txBody>
          <a:bodyPr/>
          <a:lstStyle/>
          <a:p>
            <a:r>
              <a:rPr lang="en-US" dirty="0"/>
              <a:t>Problem Statement</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pic>
        <p:nvPicPr>
          <p:cNvPr id="2052" name="Picture 4" descr="Poor Indian Children Asking For Food India Stock Photo - Download Image Now  - Famine, Poverty, Hungry - iStock">
            <a:extLst>
              <a:ext uri="{FF2B5EF4-FFF2-40B4-BE49-F238E27FC236}">
                <a16:creationId xmlns:a16="http://schemas.microsoft.com/office/drawing/2014/main" id="{DA7A9DA9-7045-AC4C-4942-6BE6C6B654DB}"/>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5769204" y="1461155"/>
            <a:ext cx="4892512" cy="34973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2523FB-0CB8-3203-830C-BBBC092A701C}"/>
              </a:ext>
            </a:extLst>
          </p:cNvPr>
          <p:cNvSpPr txBox="1"/>
          <p:nvPr/>
        </p:nvSpPr>
        <p:spPr>
          <a:xfrm>
            <a:off x="226243" y="1461155"/>
            <a:ext cx="4647414" cy="3785652"/>
          </a:xfrm>
          <a:prstGeom prst="rect">
            <a:avLst/>
          </a:prstGeom>
          <a:noFill/>
        </p:spPr>
        <p:txBody>
          <a:bodyPr wrap="square" rtlCol="0">
            <a:spAutoFit/>
          </a:bodyPr>
          <a:lstStyle/>
          <a:p>
            <a:r>
              <a:rPr lang="en-US" sz="2000" dirty="0">
                <a:solidFill>
                  <a:schemeClr val="bg2">
                    <a:lumMod val="50000"/>
                  </a:schemeClr>
                </a:solidFill>
                <a:latin typeface="Söhne"/>
              </a:rPr>
              <a:t>“</a:t>
            </a:r>
            <a:r>
              <a:rPr lang="en-US" sz="2000" b="0" i="0" dirty="0">
                <a:solidFill>
                  <a:schemeClr val="bg2">
                    <a:lumMod val="50000"/>
                  </a:schemeClr>
                </a:solidFill>
                <a:effectLst/>
              </a:rPr>
              <a:t>Despite being the backbone of the economy, farmers across the globe, particularly in developing nations, continue to grapple with pervasive poverty. This enduring issue stems from a multitude of interconnected challenges, including but not limited to limited access to financial resources, inadequate infrastructure, unpredictable weather patterns exacerbated by climate change, lack of technological advancements, poor market access, and exploitative trade practices.”</a:t>
            </a:r>
            <a:endParaRPr lang="en-IN" sz="2000" dirty="0">
              <a:solidFill>
                <a:schemeClr val="bg2">
                  <a:lumMod val="50000"/>
                </a:schemeClr>
              </a:solidFill>
            </a:endParaRPr>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21E8-51DF-521A-0104-2CB598867664}"/>
              </a:ext>
            </a:extLst>
          </p:cNvPr>
          <p:cNvSpPr>
            <a:spLocks noGrp="1"/>
          </p:cNvSpPr>
          <p:nvPr>
            <p:ph type="title"/>
          </p:nvPr>
        </p:nvSpPr>
        <p:spPr>
          <a:xfrm>
            <a:off x="209865" y="941833"/>
            <a:ext cx="11432238" cy="914400"/>
          </a:xfrm>
        </p:spPr>
        <p:txBody>
          <a:bodyPr/>
          <a:lstStyle/>
          <a:p>
            <a:r>
              <a:rPr lang="en-US" dirty="0"/>
              <a:t>When does the problem occur &amp; its root cause:</a:t>
            </a:r>
            <a:endParaRPr lang="en-IN" dirty="0"/>
          </a:p>
        </p:txBody>
      </p:sp>
      <p:sp>
        <p:nvSpPr>
          <p:cNvPr id="3" name="Content Placeholder 2">
            <a:extLst>
              <a:ext uri="{FF2B5EF4-FFF2-40B4-BE49-F238E27FC236}">
                <a16:creationId xmlns:a16="http://schemas.microsoft.com/office/drawing/2014/main" id="{9C3BC969-B9D6-4471-B7BA-594A19141777}"/>
              </a:ext>
            </a:extLst>
          </p:cNvPr>
          <p:cNvSpPr>
            <a:spLocks noGrp="1"/>
          </p:cNvSpPr>
          <p:nvPr>
            <p:ph sz="quarter" idx="11"/>
          </p:nvPr>
        </p:nvSpPr>
        <p:spPr/>
        <p:txBody>
          <a:bodyPr/>
          <a:lstStyle/>
          <a:p>
            <a:pPr marL="342900" indent="-342900">
              <a:buFont typeface="Arial" panose="020B0604020202020204" pitchFamily="34" charset="0"/>
              <a:buChar char="•"/>
            </a:pPr>
            <a:r>
              <a:rPr lang="en-US" dirty="0"/>
              <a:t>Low agricultural productivity</a:t>
            </a:r>
          </a:p>
          <a:p>
            <a:pPr marL="342900" indent="-342900">
              <a:buFont typeface="Arial" panose="020B0604020202020204" pitchFamily="34" charset="0"/>
              <a:buChar char="•"/>
            </a:pPr>
            <a:r>
              <a:rPr lang="en-US" dirty="0"/>
              <a:t>No market accessibility and price volatility</a:t>
            </a:r>
          </a:p>
          <a:p>
            <a:pPr marL="342900" indent="-342900">
              <a:buFont typeface="Arial" panose="020B0604020202020204" pitchFamily="34" charset="0"/>
              <a:buChar char="•"/>
            </a:pPr>
            <a:r>
              <a:rPr lang="en-US" dirty="0"/>
              <a:t>Lack of Crop disaster management</a:t>
            </a:r>
          </a:p>
          <a:p>
            <a:pPr marL="342900" indent="-342900">
              <a:buFont typeface="Arial" panose="020B0604020202020204" pitchFamily="34" charset="0"/>
              <a:buChar char="•"/>
            </a:pPr>
            <a:endParaRPr lang="en-IN" dirty="0"/>
          </a:p>
        </p:txBody>
      </p:sp>
      <p:sp>
        <p:nvSpPr>
          <p:cNvPr id="4" name="Content Placeholder 3">
            <a:extLst>
              <a:ext uri="{FF2B5EF4-FFF2-40B4-BE49-F238E27FC236}">
                <a16:creationId xmlns:a16="http://schemas.microsoft.com/office/drawing/2014/main" id="{32D56770-3C05-A2BF-3397-6753A6129B2D}"/>
              </a:ext>
            </a:extLst>
          </p:cNvPr>
          <p:cNvSpPr>
            <a:spLocks noGrp="1"/>
          </p:cNvSpPr>
          <p:nvPr>
            <p:ph sz="quarter" idx="12"/>
          </p:nvPr>
        </p:nvSpPr>
        <p:spPr>
          <a:xfrm>
            <a:off x="6700649" y="2039112"/>
            <a:ext cx="4576953" cy="1514794"/>
          </a:xfrm>
        </p:spPr>
        <p:txBody>
          <a:bodyPr/>
          <a:lstStyle/>
          <a:p>
            <a:pPr marL="342900" indent="-342900">
              <a:buFont typeface="Arial" panose="020B0604020202020204" pitchFamily="34" charset="0"/>
              <a:buChar char="•"/>
            </a:pPr>
            <a:r>
              <a:rPr lang="en-US" dirty="0"/>
              <a:t>Poor quality of seeds and fertilizers</a:t>
            </a:r>
          </a:p>
          <a:p>
            <a:pPr marL="342900" indent="-342900">
              <a:buFont typeface="Arial" panose="020B0604020202020204" pitchFamily="34" charset="0"/>
              <a:buChar char="•"/>
            </a:pPr>
            <a:r>
              <a:rPr lang="en-US" dirty="0"/>
              <a:t>Adverse weather conditions</a:t>
            </a:r>
          </a:p>
          <a:p>
            <a:pPr marL="342900" indent="-342900">
              <a:buFont typeface="Arial" panose="020B0604020202020204" pitchFamily="34" charset="0"/>
              <a:buChar char="•"/>
            </a:pPr>
            <a:r>
              <a:rPr lang="en-US" dirty="0"/>
              <a:t>Lack of information about the market opportunities.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p:txBody>
      </p:sp>
      <p:sp>
        <p:nvSpPr>
          <p:cNvPr id="5" name="Slide Number Placeholder 4">
            <a:extLst>
              <a:ext uri="{FF2B5EF4-FFF2-40B4-BE49-F238E27FC236}">
                <a16:creationId xmlns:a16="http://schemas.microsoft.com/office/drawing/2014/main" id="{DD80662E-AA90-1E2C-1967-82D3ECCD81E9}"/>
              </a:ext>
            </a:extLst>
          </p:cNvPr>
          <p:cNvSpPr>
            <a:spLocks noGrp="1"/>
          </p:cNvSpPr>
          <p:nvPr>
            <p:ph type="sldNum" sz="quarter" idx="4"/>
          </p:nvPr>
        </p:nvSpPr>
        <p:spPr/>
        <p:txBody>
          <a:bodyPr/>
          <a:lstStyle/>
          <a:p>
            <a:fld id="{58FB4751-880F-D840-AAA9-3A15815CC996}" type="slidenum">
              <a:rPr lang="en-US" smtClean="0"/>
              <a:pPr/>
              <a:t>6</a:t>
            </a:fld>
            <a:endParaRPr lang="en-US" dirty="0"/>
          </a:p>
        </p:txBody>
      </p:sp>
      <p:sp>
        <p:nvSpPr>
          <p:cNvPr id="7" name="TextBox 6">
            <a:extLst>
              <a:ext uri="{FF2B5EF4-FFF2-40B4-BE49-F238E27FC236}">
                <a16:creationId xmlns:a16="http://schemas.microsoft.com/office/drawing/2014/main" id="{2A7F2148-8C14-C9AB-DA65-B1557B9D4B8B}"/>
              </a:ext>
            </a:extLst>
          </p:cNvPr>
          <p:cNvSpPr txBox="1"/>
          <p:nvPr/>
        </p:nvSpPr>
        <p:spPr>
          <a:xfrm>
            <a:off x="9745196" y="4515911"/>
            <a:ext cx="2165707" cy="640552"/>
          </a:xfrm>
          <a:prstGeom prst="rect">
            <a:avLst/>
          </a:prstGeom>
          <a:noFill/>
        </p:spPr>
        <p:txBody>
          <a:bodyPr wrap="square" rtlCol="0">
            <a:spAutoFit/>
          </a:bodyPr>
          <a:lstStyle/>
          <a:p>
            <a:endParaRPr lang="en-IN" dirty="0"/>
          </a:p>
        </p:txBody>
      </p:sp>
      <p:pic>
        <p:nvPicPr>
          <p:cNvPr id="3076" name="Picture 4" descr="Can You Plant Fresh Seeds: Harvesting And Planting Seeds Same Season, Seed  Germination HD wallpaper | Pxfuel">
            <a:extLst>
              <a:ext uri="{FF2B5EF4-FFF2-40B4-BE49-F238E27FC236}">
                <a16:creationId xmlns:a16="http://schemas.microsoft.com/office/drawing/2014/main" id="{81C38F6E-F2AE-73B0-5D5B-9696D84D72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971" y="3553906"/>
            <a:ext cx="3988850" cy="303891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5,300+ Indian Vegetable Market Road Stock Photos, Pictures &amp; Royalty-Free  Images - iStock">
            <a:extLst>
              <a:ext uri="{FF2B5EF4-FFF2-40B4-BE49-F238E27FC236}">
                <a16:creationId xmlns:a16="http://schemas.microsoft.com/office/drawing/2014/main" id="{4B0E2D26-F439-1702-0E1E-41DB9CF51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638" y="3556302"/>
            <a:ext cx="4468715" cy="3036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98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801548" y="427959"/>
            <a:ext cx="7534656" cy="914400"/>
          </a:xfrm>
        </p:spPr>
        <p:txBody>
          <a:bodyPr/>
          <a:lstStyle/>
          <a:p>
            <a:r>
              <a:rPr lang="en-US" sz="4400" dirty="0"/>
              <a:t>Solution</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801548" y="1869428"/>
            <a:ext cx="5650992" cy="3904488"/>
          </a:xfrm>
        </p:spPr>
        <p:txBody>
          <a:bodyPr/>
          <a:lstStyle/>
          <a:p>
            <a:pPr marL="342900" indent="-342900">
              <a:buFont typeface="Arial" panose="020B0604020202020204" pitchFamily="34" charset="0"/>
              <a:buChar char="•"/>
            </a:pPr>
            <a:r>
              <a:rPr lang="en-US" dirty="0"/>
              <a:t>A website exclusively for the farmers to sell their crops and products online to the consumers.</a:t>
            </a:r>
          </a:p>
          <a:p>
            <a:pPr marL="342900" indent="-342900">
              <a:buFont typeface="Arial" panose="020B0604020202020204" pitchFamily="34" charset="0"/>
              <a:buChar char="•"/>
            </a:pPr>
            <a:r>
              <a:rPr lang="en-US" dirty="0"/>
              <a:t>Increased selling prices thereby being beneficial.</a:t>
            </a:r>
          </a:p>
          <a:p>
            <a:pPr marL="342900" indent="-342900">
              <a:buFont typeface="Arial" panose="020B0604020202020204" pitchFamily="34" charset="0"/>
              <a:buChar char="•"/>
            </a:pPr>
            <a:r>
              <a:rPr lang="en-US" dirty="0"/>
              <a:t>Educating farmers about various policies and schemes that are implemented by the government.</a:t>
            </a:r>
          </a:p>
          <a:p>
            <a:pPr marL="342900" indent="-342900">
              <a:buFont typeface="Arial" panose="020B0604020202020204" pitchFamily="34" charset="0"/>
              <a:buChar char="•"/>
            </a:pPr>
            <a:r>
              <a:rPr lang="en-US" dirty="0"/>
              <a:t>Availing high quality seeds and crops being available for the farmers.</a:t>
            </a:r>
          </a:p>
          <a:p>
            <a:pPr marL="342900" indent="-342900">
              <a:buFont typeface="Arial" panose="020B0604020202020204" pitchFamily="34" charset="0"/>
              <a:buChar char="•"/>
            </a:pPr>
            <a:r>
              <a:rPr lang="en-US" dirty="0"/>
              <a:t>Intimate about the price fluctuation in the crops within the market.</a:t>
            </a:r>
          </a:p>
          <a:p>
            <a:pPr marL="342900" indent="-342900">
              <a:buFont typeface="Arial" panose="020B0604020202020204" pitchFamily="34" charset="0"/>
              <a:buChar char="•"/>
            </a:pPr>
            <a:endParaRPr lang="en-US" dirty="0"/>
          </a:p>
        </p:txBody>
      </p:sp>
      <p:pic>
        <p:nvPicPr>
          <p:cNvPr id="8" name="Picture Placeholder 7">
            <a:extLst>
              <a:ext uri="{FF2B5EF4-FFF2-40B4-BE49-F238E27FC236}">
                <a16:creationId xmlns:a16="http://schemas.microsoft.com/office/drawing/2014/main" id="{090BBDA6-1657-F62F-4572-9BB6DC3CD84A}"/>
              </a:ext>
            </a:extLst>
          </p:cNvPr>
          <p:cNvPicPr>
            <a:picLocks noGrp="1" noChangeAspect="1"/>
          </p:cNvPicPr>
          <p:nvPr>
            <p:ph type="pic" sz="quarter" idx="10"/>
          </p:nvPr>
        </p:nvPicPr>
        <p:blipFill>
          <a:blip r:embed="rId3"/>
          <a:srcRect l="26661" r="26661"/>
          <a:stretch>
            <a:fillRect/>
          </a:stretch>
        </p:blipFill>
        <p:spPr/>
      </p:pic>
    </p:spTree>
    <p:extLst>
      <p:ext uri="{BB962C8B-B14F-4D97-AF65-F5344CB8AC3E}">
        <p14:creationId xmlns:p14="http://schemas.microsoft.com/office/powerpoint/2010/main" val="859909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CF1E-D7AF-0CFD-877C-9E1A8B5E07E5}"/>
              </a:ext>
            </a:extLst>
          </p:cNvPr>
          <p:cNvSpPr>
            <a:spLocks noGrp="1"/>
          </p:cNvSpPr>
          <p:nvPr>
            <p:ph type="title"/>
          </p:nvPr>
        </p:nvSpPr>
        <p:spPr>
          <a:xfrm>
            <a:off x="88469" y="72633"/>
            <a:ext cx="7534656" cy="735290"/>
          </a:xfrm>
        </p:spPr>
        <p:txBody>
          <a:bodyPr/>
          <a:lstStyle/>
          <a:p>
            <a:r>
              <a:rPr lang="en-US" dirty="0"/>
              <a:t>FLOWGRAPH:</a:t>
            </a:r>
            <a:endParaRPr lang="en-IN" dirty="0"/>
          </a:p>
        </p:txBody>
      </p:sp>
      <p:sp>
        <p:nvSpPr>
          <p:cNvPr id="3" name="Content Placeholder 2">
            <a:extLst>
              <a:ext uri="{FF2B5EF4-FFF2-40B4-BE49-F238E27FC236}">
                <a16:creationId xmlns:a16="http://schemas.microsoft.com/office/drawing/2014/main" id="{ED59A947-6147-7CB9-88C1-737D8DF3259E}"/>
              </a:ext>
            </a:extLst>
          </p:cNvPr>
          <p:cNvSpPr>
            <a:spLocks noGrp="1"/>
          </p:cNvSpPr>
          <p:nvPr>
            <p:ph sz="quarter" idx="12"/>
          </p:nvPr>
        </p:nvSpPr>
        <p:spPr/>
        <p:txBody>
          <a:bodyPr/>
          <a:lstStyle/>
          <a:p>
            <a:endParaRPr lang="en-IN" dirty="0"/>
          </a:p>
        </p:txBody>
      </p:sp>
      <p:sp>
        <p:nvSpPr>
          <p:cNvPr id="4" name="Picture Placeholder 3">
            <a:extLst>
              <a:ext uri="{FF2B5EF4-FFF2-40B4-BE49-F238E27FC236}">
                <a16:creationId xmlns:a16="http://schemas.microsoft.com/office/drawing/2014/main" id="{0C19298E-B248-23A3-AFA4-84F14880F87F}"/>
              </a:ext>
            </a:extLst>
          </p:cNvPr>
          <p:cNvSpPr>
            <a:spLocks noGrp="1"/>
          </p:cNvSpPr>
          <p:nvPr>
            <p:ph type="pic" sz="quarter" idx="10"/>
          </p:nvPr>
        </p:nvSpPr>
        <p:spPr/>
      </p:sp>
      <p:sp>
        <p:nvSpPr>
          <p:cNvPr id="5" name="Slide Number Placeholder 4">
            <a:extLst>
              <a:ext uri="{FF2B5EF4-FFF2-40B4-BE49-F238E27FC236}">
                <a16:creationId xmlns:a16="http://schemas.microsoft.com/office/drawing/2014/main" id="{F136A8C1-A295-87AC-0435-B9CE7AD233E0}"/>
              </a:ext>
            </a:extLst>
          </p:cNvPr>
          <p:cNvSpPr>
            <a:spLocks noGrp="1"/>
          </p:cNvSpPr>
          <p:nvPr>
            <p:ph type="sldNum" sz="quarter" idx="4"/>
          </p:nvPr>
        </p:nvSpPr>
        <p:spPr/>
        <p:txBody>
          <a:bodyPr/>
          <a:lstStyle/>
          <a:p>
            <a:fld id="{58FB4751-880F-D840-AAA9-3A15815CC996}" type="slidenum">
              <a:rPr lang="en-US" smtClean="0"/>
              <a:pPr/>
              <a:t>8</a:t>
            </a:fld>
            <a:endParaRPr lang="en-US" dirty="0"/>
          </a:p>
        </p:txBody>
      </p:sp>
      <p:sp>
        <p:nvSpPr>
          <p:cNvPr id="6" name="Rectangle 5">
            <a:extLst>
              <a:ext uri="{FF2B5EF4-FFF2-40B4-BE49-F238E27FC236}">
                <a16:creationId xmlns:a16="http://schemas.microsoft.com/office/drawing/2014/main" id="{A4AD0DEA-C39F-46D8-71C5-1F26EFD85BE4}"/>
              </a:ext>
            </a:extLst>
          </p:cNvPr>
          <p:cNvSpPr/>
          <p:nvPr/>
        </p:nvSpPr>
        <p:spPr>
          <a:xfrm>
            <a:off x="4763174" y="179111"/>
            <a:ext cx="2969444" cy="914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Choose your role</a:t>
            </a:r>
            <a:endParaRPr lang="en-IN" dirty="0"/>
          </a:p>
        </p:txBody>
      </p:sp>
      <p:sp>
        <p:nvSpPr>
          <p:cNvPr id="7" name="Rectangle 6">
            <a:extLst>
              <a:ext uri="{FF2B5EF4-FFF2-40B4-BE49-F238E27FC236}">
                <a16:creationId xmlns:a16="http://schemas.microsoft.com/office/drawing/2014/main" id="{C2CCB88B-729B-54C4-5E4E-6D7106493737}"/>
              </a:ext>
            </a:extLst>
          </p:cNvPr>
          <p:cNvSpPr/>
          <p:nvPr/>
        </p:nvSpPr>
        <p:spPr>
          <a:xfrm>
            <a:off x="7940620" y="1362244"/>
            <a:ext cx="2969443" cy="111415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Farmer</a:t>
            </a:r>
            <a:endParaRPr lang="en-IN" dirty="0"/>
          </a:p>
        </p:txBody>
      </p:sp>
      <p:sp>
        <p:nvSpPr>
          <p:cNvPr id="8" name="Rectangle 7">
            <a:extLst>
              <a:ext uri="{FF2B5EF4-FFF2-40B4-BE49-F238E27FC236}">
                <a16:creationId xmlns:a16="http://schemas.microsoft.com/office/drawing/2014/main" id="{9BE517A8-185B-5DF2-BE4C-0ED92FCE3DC4}"/>
              </a:ext>
            </a:extLst>
          </p:cNvPr>
          <p:cNvSpPr/>
          <p:nvPr/>
        </p:nvSpPr>
        <p:spPr>
          <a:xfrm>
            <a:off x="1908925" y="2894097"/>
            <a:ext cx="2969444" cy="111415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Choose the required items and add them in the cart</a:t>
            </a:r>
          </a:p>
        </p:txBody>
      </p:sp>
      <p:sp>
        <p:nvSpPr>
          <p:cNvPr id="9" name="Rectangle 8">
            <a:extLst>
              <a:ext uri="{FF2B5EF4-FFF2-40B4-BE49-F238E27FC236}">
                <a16:creationId xmlns:a16="http://schemas.microsoft.com/office/drawing/2014/main" id="{F605B833-2BF4-0DFC-14AE-D2C4B673CB2A}"/>
              </a:ext>
            </a:extLst>
          </p:cNvPr>
          <p:cNvSpPr/>
          <p:nvPr/>
        </p:nvSpPr>
        <p:spPr>
          <a:xfrm>
            <a:off x="1908926" y="1362244"/>
            <a:ext cx="2969443" cy="111415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Customer</a:t>
            </a:r>
          </a:p>
        </p:txBody>
      </p:sp>
      <p:sp>
        <p:nvSpPr>
          <p:cNvPr id="10" name="Rectangle 9">
            <a:extLst>
              <a:ext uri="{FF2B5EF4-FFF2-40B4-BE49-F238E27FC236}">
                <a16:creationId xmlns:a16="http://schemas.microsoft.com/office/drawing/2014/main" id="{1BFC1CC6-BEEE-E2BE-6335-DBEDB03A2876}"/>
              </a:ext>
            </a:extLst>
          </p:cNvPr>
          <p:cNvSpPr/>
          <p:nvPr/>
        </p:nvSpPr>
        <p:spPr>
          <a:xfrm>
            <a:off x="1908925" y="4381603"/>
            <a:ext cx="2969444" cy="111415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Purchase the required items directly from the farmers</a:t>
            </a:r>
          </a:p>
        </p:txBody>
      </p:sp>
      <p:sp>
        <p:nvSpPr>
          <p:cNvPr id="11" name="Rectangle 10">
            <a:extLst>
              <a:ext uri="{FF2B5EF4-FFF2-40B4-BE49-F238E27FC236}">
                <a16:creationId xmlns:a16="http://schemas.microsoft.com/office/drawing/2014/main" id="{92330481-C202-FE9B-BACE-A920555385CF}"/>
              </a:ext>
            </a:extLst>
          </p:cNvPr>
          <p:cNvSpPr/>
          <p:nvPr/>
        </p:nvSpPr>
        <p:spPr>
          <a:xfrm>
            <a:off x="7940620" y="2924241"/>
            <a:ext cx="3060460" cy="10840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Verify you are farmer</a:t>
            </a:r>
          </a:p>
        </p:txBody>
      </p:sp>
      <p:sp>
        <p:nvSpPr>
          <p:cNvPr id="12" name="Rectangle 11">
            <a:extLst>
              <a:ext uri="{FF2B5EF4-FFF2-40B4-BE49-F238E27FC236}">
                <a16:creationId xmlns:a16="http://schemas.microsoft.com/office/drawing/2014/main" id="{3BB1E8F2-0F8D-BD89-98C4-960543B8D1BB}"/>
              </a:ext>
            </a:extLst>
          </p:cNvPr>
          <p:cNvSpPr/>
          <p:nvPr/>
        </p:nvSpPr>
        <p:spPr>
          <a:xfrm>
            <a:off x="7940619" y="4381603"/>
            <a:ext cx="3117021" cy="111415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Add all the items of your harvest</a:t>
            </a:r>
          </a:p>
        </p:txBody>
      </p:sp>
      <p:sp>
        <p:nvSpPr>
          <p:cNvPr id="13" name="Rectangle 12">
            <a:extLst>
              <a:ext uri="{FF2B5EF4-FFF2-40B4-BE49-F238E27FC236}">
                <a16:creationId xmlns:a16="http://schemas.microsoft.com/office/drawing/2014/main" id="{536F998B-10F8-7C03-44C3-17C030209B07}"/>
              </a:ext>
            </a:extLst>
          </p:cNvPr>
          <p:cNvSpPr/>
          <p:nvPr/>
        </p:nvSpPr>
        <p:spPr>
          <a:xfrm>
            <a:off x="4685122" y="5943599"/>
            <a:ext cx="3337088" cy="83210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Logout</a:t>
            </a:r>
          </a:p>
        </p:txBody>
      </p:sp>
      <p:cxnSp>
        <p:nvCxnSpPr>
          <p:cNvPr id="15" name="Straight Arrow Connector 14">
            <a:extLst>
              <a:ext uri="{FF2B5EF4-FFF2-40B4-BE49-F238E27FC236}">
                <a16:creationId xmlns:a16="http://schemas.microsoft.com/office/drawing/2014/main" id="{D97B09DD-B819-1026-3DFB-0BC2B5E18C73}"/>
              </a:ext>
            </a:extLst>
          </p:cNvPr>
          <p:cNvCxnSpPr>
            <a:stCxn id="6" idx="1"/>
            <a:endCxn id="9" idx="0"/>
          </p:cNvCxnSpPr>
          <p:nvPr/>
        </p:nvCxnSpPr>
        <p:spPr>
          <a:xfrm flipH="1">
            <a:off x="3393648" y="636311"/>
            <a:ext cx="1369526" cy="72593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7" name="Straight Arrow Connector 16">
            <a:extLst>
              <a:ext uri="{FF2B5EF4-FFF2-40B4-BE49-F238E27FC236}">
                <a16:creationId xmlns:a16="http://schemas.microsoft.com/office/drawing/2014/main" id="{9A193F5E-AF00-A852-3A4B-0B2CC692699F}"/>
              </a:ext>
            </a:extLst>
          </p:cNvPr>
          <p:cNvCxnSpPr>
            <a:stCxn id="6" idx="3"/>
          </p:cNvCxnSpPr>
          <p:nvPr/>
        </p:nvCxnSpPr>
        <p:spPr>
          <a:xfrm>
            <a:off x="7732618" y="636311"/>
            <a:ext cx="1665906" cy="72593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a:extLst>
              <a:ext uri="{FF2B5EF4-FFF2-40B4-BE49-F238E27FC236}">
                <a16:creationId xmlns:a16="http://schemas.microsoft.com/office/drawing/2014/main" id="{7F706656-F7C7-656A-6EC2-165898653D32}"/>
              </a:ext>
            </a:extLst>
          </p:cNvPr>
          <p:cNvCxnSpPr>
            <a:stCxn id="9" idx="2"/>
            <a:endCxn id="8" idx="0"/>
          </p:cNvCxnSpPr>
          <p:nvPr/>
        </p:nvCxnSpPr>
        <p:spPr>
          <a:xfrm flipH="1">
            <a:off x="3393647" y="2476398"/>
            <a:ext cx="1" cy="4176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765611D-CCB1-1930-00E4-C78C66EB831F}"/>
              </a:ext>
            </a:extLst>
          </p:cNvPr>
          <p:cNvCxnSpPr/>
          <p:nvPr/>
        </p:nvCxnSpPr>
        <p:spPr>
          <a:xfrm>
            <a:off x="9398524" y="2476398"/>
            <a:ext cx="0" cy="4176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A7EF428-A3B5-350B-AAC3-69E898E72518}"/>
              </a:ext>
            </a:extLst>
          </p:cNvPr>
          <p:cNvCxnSpPr>
            <a:stCxn id="8" idx="2"/>
            <a:endCxn id="10" idx="0"/>
          </p:cNvCxnSpPr>
          <p:nvPr/>
        </p:nvCxnSpPr>
        <p:spPr>
          <a:xfrm>
            <a:off x="3393647" y="4008251"/>
            <a:ext cx="0" cy="37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422C853-EA4F-29D0-E434-499F2F7966DA}"/>
              </a:ext>
            </a:extLst>
          </p:cNvPr>
          <p:cNvCxnSpPr>
            <a:stCxn id="11" idx="2"/>
          </p:cNvCxnSpPr>
          <p:nvPr/>
        </p:nvCxnSpPr>
        <p:spPr>
          <a:xfrm>
            <a:off x="9470850" y="4008251"/>
            <a:ext cx="12515" cy="373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F3CB7C5-EDB8-E631-952F-5B0A6B4347F4}"/>
              </a:ext>
            </a:extLst>
          </p:cNvPr>
          <p:cNvCxnSpPr>
            <a:stCxn id="10" idx="2"/>
            <a:endCxn id="13" idx="1"/>
          </p:cNvCxnSpPr>
          <p:nvPr/>
        </p:nvCxnSpPr>
        <p:spPr>
          <a:xfrm>
            <a:off x="3393647" y="5495756"/>
            <a:ext cx="1291475" cy="8638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87C9E66-4EFA-7585-2216-495F9D3901C2}"/>
              </a:ext>
            </a:extLst>
          </p:cNvPr>
          <p:cNvCxnSpPr>
            <a:endCxn id="13" idx="3"/>
          </p:cNvCxnSpPr>
          <p:nvPr/>
        </p:nvCxnSpPr>
        <p:spPr>
          <a:xfrm flipH="1">
            <a:off x="8022210" y="5495756"/>
            <a:ext cx="1461155" cy="8638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4621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592D-209B-CFBC-2F39-E1216B83AD8B}"/>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DCA2EB16-7BA4-E7F5-0F94-DC08ACC9E2A3}"/>
              </a:ext>
            </a:extLst>
          </p:cNvPr>
          <p:cNvSpPr>
            <a:spLocks noGrp="1"/>
          </p:cNvSpPr>
          <p:nvPr>
            <p:ph sz="quarter" idx="10"/>
          </p:nvPr>
        </p:nvSpPr>
        <p:spPr/>
        <p:txBody>
          <a:bodyPr>
            <a:normAutofit lnSpcReduction="10000"/>
          </a:bodyPr>
          <a:lstStyle/>
          <a:p>
            <a:pPr marL="342900" indent="-342900">
              <a:buFont typeface="Wingdings" panose="05000000000000000000" pitchFamily="2" charset="2"/>
              <a:buChar char="Ø"/>
            </a:pPr>
            <a:r>
              <a:rPr lang="en-US" dirty="0"/>
              <a:t>Awareness and Education</a:t>
            </a:r>
          </a:p>
          <a:p>
            <a:endParaRPr lang="en-US" dirty="0"/>
          </a:p>
          <a:p>
            <a:pPr marL="342900" indent="-342900">
              <a:buFont typeface="Wingdings" panose="05000000000000000000" pitchFamily="2" charset="2"/>
              <a:buChar char="Ø"/>
            </a:pPr>
            <a:r>
              <a:rPr lang="en-US" dirty="0"/>
              <a:t>Resource Hub</a:t>
            </a:r>
          </a:p>
          <a:p>
            <a:endParaRPr lang="en-US" dirty="0"/>
          </a:p>
          <a:p>
            <a:pPr marL="342900" indent="-342900">
              <a:buFont typeface="Wingdings" panose="05000000000000000000" pitchFamily="2" charset="2"/>
              <a:buChar char="Ø"/>
            </a:pPr>
            <a:r>
              <a:rPr lang="en-US" dirty="0"/>
              <a:t>Advocacy and Mobilization</a:t>
            </a:r>
          </a:p>
          <a:p>
            <a:endParaRPr lang="en-US" dirty="0"/>
          </a:p>
          <a:p>
            <a:pPr marL="342900" indent="-342900">
              <a:buFont typeface="Wingdings" panose="05000000000000000000" pitchFamily="2" charset="2"/>
              <a:buChar char="Ø"/>
            </a:pPr>
            <a:r>
              <a:rPr lang="en-US" dirty="0"/>
              <a:t>Networking and Collaboration</a:t>
            </a:r>
          </a:p>
          <a:p>
            <a:endParaRPr lang="en-IN" i="1" dirty="0"/>
          </a:p>
          <a:p>
            <a:pPr marL="342900" indent="-342900">
              <a:buFont typeface="Wingdings" panose="05000000000000000000" pitchFamily="2" charset="2"/>
              <a:buChar char="Ø"/>
            </a:pPr>
            <a:r>
              <a:rPr lang="en-IN" dirty="0"/>
              <a:t>Impact Measurement and Reporting</a:t>
            </a:r>
          </a:p>
          <a:p>
            <a:pPr marL="0" indent="0">
              <a:buNone/>
            </a:pPr>
            <a:endParaRPr lang="en-IN" dirty="0"/>
          </a:p>
        </p:txBody>
      </p:sp>
      <p:sp>
        <p:nvSpPr>
          <p:cNvPr id="4" name="Slide Number Placeholder 3">
            <a:extLst>
              <a:ext uri="{FF2B5EF4-FFF2-40B4-BE49-F238E27FC236}">
                <a16:creationId xmlns:a16="http://schemas.microsoft.com/office/drawing/2014/main" id="{B4EA978D-4232-29CC-44DF-B93C379756C9}"/>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163731465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{776BCCCC-3C41-4607-9C6F-FBF97BB96E0B}tf11964407_win32</Template>
  <TotalTime>290</TotalTime>
  <Words>290</Words>
  <Application>Microsoft Office PowerPoint</Application>
  <PresentationFormat>Widescreen</PresentationFormat>
  <Paragraphs>65</Paragraphs>
  <Slides>10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Courier New</vt:lpstr>
      <vt:lpstr>Gill Sans Nova Light</vt:lpstr>
      <vt:lpstr>Sagona Book</vt:lpstr>
      <vt:lpstr>Söhne</vt:lpstr>
      <vt:lpstr>Wingdings</vt:lpstr>
      <vt:lpstr>Custom</vt:lpstr>
      <vt:lpstr>NO POVERTY</vt:lpstr>
      <vt:lpstr>agenda</vt:lpstr>
      <vt:lpstr>     What is poverty?</vt:lpstr>
      <vt:lpstr>Why poverty especially in farmers?</vt:lpstr>
      <vt:lpstr>Problem Statement</vt:lpstr>
      <vt:lpstr>When does the problem occur &amp; its root cause:</vt:lpstr>
      <vt:lpstr>Solution</vt:lpstr>
      <vt:lpstr>FLOWGRAPH:</vt:lpstr>
      <vt:lpstr>ADVANTAGES: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POVERTY</dc:title>
  <dc:creator>MAHALINGAM KSP</dc:creator>
  <cp:lastModifiedBy>Niki Abi</cp:lastModifiedBy>
  <cp:revision>3</cp:revision>
  <dcterms:created xsi:type="dcterms:W3CDTF">2024-03-11T14:04:51Z</dcterms:created>
  <dcterms:modified xsi:type="dcterms:W3CDTF">2024-03-12T07:33:42Z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