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72" r:id="rId4"/>
    <p:sldId id="263" r:id="rId5"/>
    <p:sldId id="270" r:id="rId6"/>
    <p:sldId id="269" r:id="rId7"/>
    <p:sldId id="257" r:id="rId8"/>
    <p:sldId id="258" r:id="rId9"/>
    <p:sldId id="259" r:id="rId10"/>
    <p:sldId id="260" r:id="rId11"/>
    <p:sldId id="261" r:id="rId12"/>
    <p:sldId id="262" r:id="rId13"/>
    <p:sldId id="264" r:id="rId14"/>
    <p:sldId id="265" r:id="rId15"/>
    <p:sldId id="266" r:id="rId16"/>
    <p:sldId id="267" r:id="rId17"/>
    <p:sldId id="268"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raw.githubusercontent.com/amankharwal/Website-data/master/advertising.csv"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echtarget.com/searchbusinessanalytics/definition/data-preparation" TargetMode="External"/><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whatis/definition/algorithm" TargetMode="External"/><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Future Sales Prediction with Machine Learning</a:t>
            </a:r>
            <a:br>
              <a:rPr lang="en-US" b="1"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1031381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import pandas as </a:t>
            </a:r>
            <a:r>
              <a:rPr lang="en-US" dirty="0" err="1"/>
              <a:t>pd</a:t>
            </a:r>
            <a:r>
              <a:rPr lang="en-US" dirty="0"/>
              <a:t>					 # to extract data from dataset(.csv file)</a:t>
            </a:r>
          </a:p>
          <a:p>
            <a:r>
              <a:rPr lang="en-US" dirty="0"/>
              <a:t>import </a:t>
            </a:r>
            <a:r>
              <a:rPr lang="en-US" dirty="0" err="1"/>
              <a:t>csv</a:t>
            </a:r>
            <a:r>
              <a:rPr lang="en-US" dirty="0"/>
              <a:t>							 #used to read and write to </a:t>
            </a:r>
            <a:r>
              <a:rPr lang="en-US" dirty="0" err="1"/>
              <a:t>csv</a:t>
            </a:r>
            <a:r>
              <a:rPr lang="en-US" dirty="0"/>
              <a:t> files</a:t>
            </a:r>
          </a:p>
          <a:p>
            <a:r>
              <a:rPr lang="en-US" dirty="0"/>
              <a:t>import </a:t>
            </a:r>
            <a:r>
              <a:rPr lang="en-US" dirty="0" err="1"/>
              <a:t>numpy</a:t>
            </a:r>
            <a:r>
              <a:rPr lang="en-US" dirty="0"/>
              <a:t> as </a:t>
            </a:r>
            <a:r>
              <a:rPr lang="en-US" dirty="0" err="1"/>
              <a:t>np</a:t>
            </a:r>
            <a:r>
              <a:rPr lang="en-US" dirty="0"/>
              <a:t>					 #used to convert input into </a:t>
            </a:r>
            <a:r>
              <a:rPr lang="en-US" dirty="0" err="1"/>
              <a:t>numpy</a:t>
            </a:r>
            <a:r>
              <a:rPr lang="en-US" dirty="0"/>
              <a:t> arrays to be fed to the model</a:t>
            </a:r>
          </a:p>
          <a:p>
            <a:r>
              <a:rPr lang="en-US" dirty="0"/>
              <a:t>import </a:t>
            </a:r>
            <a:r>
              <a:rPr lang="en-US" dirty="0" err="1"/>
              <a:t>matplotlib.pyplot</a:t>
            </a:r>
            <a:r>
              <a:rPr lang="en-US" dirty="0"/>
              <a:t> as </a:t>
            </a:r>
            <a:r>
              <a:rPr lang="en-US" dirty="0" err="1"/>
              <a:t>plt</a:t>
            </a:r>
            <a:r>
              <a:rPr lang="en-US" dirty="0"/>
              <a:t>		 #to plot/visualize sales data and sales forecasting</a:t>
            </a:r>
          </a:p>
          <a:p>
            <a:r>
              <a:rPr lang="en-US" dirty="0"/>
              <a:t>import </a:t>
            </a:r>
            <a:r>
              <a:rPr lang="en-US" dirty="0" err="1"/>
              <a:t>tensorflow</a:t>
            </a:r>
            <a:r>
              <a:rPr lang="en-US" dirty="0"/>
              <a:t> as </a:t>
            </a:r>
            <a:r>
              <a:rPr lang="en-US" dirty="0" err="1"/>
              <a:t>tf</a:t>
            </a:r>
            <a:r>
              <a:rPr lang="en-US" dirty="0"/>
              <a:t>				 # acts as the framework upon which this model is built</a:t>
            </a:r>
          </a:p>
          <a:p>
            <a:r>
              <a:rPr lang="en-US" dirty="0"/>
              <a:t>from </a:t>
            </a:r>
            <a:r>
              <a:rPr lang="en-US" dirty="0" err="1"/>
              <a:t>tensorflow</a:t>
            </a:r>
            <a:r>
              <a:rPr lang="en-US" dirty="0"/>
              <a:t> import </a:t>
            </a:r>
            <a:r>
              <a:rPr lang="en-US" dirty="0" err="1"/>
              <a:t>keras</a:t>
            </a:r>
            <a:r>
              <a:rPr lang="en-US" dirty="0"/>
              <a:t>		 #defines layers and functions in the model</a:t>
            </a:r>
          </a:p>
          <a:p>
            <a:endParaRPr lang="en-US" dirty="0"/>
          </a:p>
          <a:p>
            <a:r>
              <a:rPr lang="en-US" dirty="0"/>
              <a:t>#here the </a:t>
            </a:r>
            <a:r>
              <a:rPr lang="en-US" dirty="0" err="1"/>
              <a:t>csv</a:t>
            </a:r>
            <a:r>
              <a:rPr lang="en-US" dirty="0"/>
              <a:t> file has been copied into three lists to allow better availability</a:t>
            </a:r>
          </a:p>
          <a:p>
            <a:r>
              <a:rPr lang="en-US" dirty="0" err="1"/>
              <a:t>list_row,date,traffic</a:t>
            </a:r>
            <a:r>
              <a:rPr lang="en-US" dirty="0"/>
              <a:t> = </a:t>
            </a:r>
            <a:r>
              <a:rPr lang="en-US" dirty="0" err="1"/>
              <a:t>get_data</a:t>
            </a:r>
            <a:r>
              <a:rPr lang="en-US" dirty="0"/>
              <a:t>('/home/</a:t>
            </a:r>
            <a:r>
              <a:rPr lang="en-US" dirty="0" err="1"/>
              <a:t>abh</a:t>
            </a:r>
            <a:r>
              <a:rPr lang="en-US" dirty="0"/>
              <a:t>/Documents/Python/Untitled Folder/</a:t>
            </a:r>
            <a:r>
              <a:rPr lang="en-US" dirty="0" err="1"/>
              <a:t>Sales_dataset</a:t>
            </a:r>
            <a:r>
              <a:rPr lang="en-US" dirty="0"/>
              <a:t>')</a:t>
            </a:r>
          </a:p>
          <a:p>
            <a:endParaRPr lang="en-US" dirty="0"/>
          </a:p>
        </p:txBody>
      </p:sp>
    </p:spTree>
    <p:extLst>
      <p:ext uri="{BB962C8B-B14F-4D97-AF65-F5344CB8AC3E}">
        <p14:creationId xmlns:p14="http://schemas.microsoft.com/office/powerpoint/2010/main" xmlns="" val="169118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Sales Data for 5 Years</a:t>
            </a:r>
            <a:endParaRPr lang="en-US" dirty="0"/>
          </a:p>
        </p:txBody>
      </p:sp>
      <p:pic>
        <p:nvPicPr>
          <p:cNvPr id="1026" name="Picture 2" descr="https://media.geeksforgeeks.org/wp-content/uploads/20210628113059/data.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932737" y="3581200"/>
            <a:ext cx="3571875" cy="248602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2455572" y="2348944"/>
            <a:ext cx="6096000" cy="2031325"/>
          </a:xfrm>
          <a:prstGeom prst="rect">
            <a:avLst/>
          </a:prstGeom>
        </p:spPr>
        <p:txBody>
          <a:bodyPr>
            <a:spAutoFit/>
          </a:bodyPr>
          <a:lstStyle/>
          <a:p>
            <a:pPr fontAlgn="base"/>
            <a:r>
              <a:rPr lang="en-US" dirty="0">
                <a:solidFill>
                  <a:srgbClr val="273239"/>
                </a:solidFill>
                <a:latin typeface="urw-din"/>
              </a:rPr>
              <a:t>As you can see, the sales data seems to be following a similar kind of pattern for each year and the peak sales value seems to be increasing with time over the 5-year time frame.</a:t>
            </a:r>
          </a:p>
          <a:p>
            <a:pPr fontAlgn="base"/>
            <a:r>
              <a:rPr lang="en-US" dirty="0">
                <a:solidFill>
                  <a:srgbClr val="273239"/>
                </a:solidFill>
                <a:latin typeface="urw-din"/>
              </a:rPr>
              <a:t>In this 5-year time frame, the first 4 years will be used to train the model and the last year will be used as a test set. </a:t>
            </a:r>
            <a:endParaRPr lang="en-US" b="0" i="0" dirty="0">
              <a:solidFill>
                <a:srgbClr val="273239"/>
              </a:solidFill>
              <a:effectLst/>
              <a:latin typeface="urw-din"/>
            </a:endParaRPr>
          </a:p>
        </p:txBody>
      </p:sp>
    </p:spTree>
    <p:extLst>
      <p:ext uri="{BB962C8B-B14F-4D97-AF65-F5344CB8AC3E}">
        <p14:creationId xmlns:p14="http://schemas.microsoft.com/office/powerpoint/2010/main" xmlns="" val="4237950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Preprocessing</a:t>
            </a:r>
            <a:br>
              <a:rPr lang="en-US" b="1" dirty="0"/>
            </a:br>
            <a:endParaRPr lang="en-US" dirty="0"/>
          </a:p>
        </p:txBody>
      </p:sp>
      <p:sp>
        <p:nvSpPr>
          <p:cNvPr id="3" name="Content Placeholder 2"/>
          <p:cNvSpPr>
            <a:spLocks noGrp="1"/>
          </p:cNvSpPr>
          <p:nvPr>
            <p:ph idx="1"/>
          </p:nvPr>
        </p:nvSpPr>
        <p:spPr/>
        <p:txBody>
          <a:bodyPr/>
          <a:lstStyle/>
          <a:p>
            <a:pPr fontAlgn="base"/>
            <a:r>
              <a:rPr lang="en-US" dirty="0"/>
              <a:t>Initially, the data set had only two columns: date and traffic(sales).</a:t>
            </a:r>
          </a:p>
          <a:p>
            <a:pPr fontAlgn="base"/>
            <a:r>
              <a:rPr lang="en-US" dirty="0"/>
              <a:t>After the addition of different columns and processing/normalization of values, the data contained all these values.</a:t>
            </a:r>
          </a:p>
          <a:p>
            <a:pPr fontAlgn="base"/>
            <a:r>
              <a:rPr lang="en-US" dirty="0"/>
              <a:t>Date</a:t>
            </a:r>
          </a:p>
          <a:p>
            <a:pPr fontAlgn="base"/>
            <a:r>
              <a:rPr lang="en-US" dirty="0"/>
              <a:t>Traffic</a:t>
            </a:r>
          </a:p>
          <a:p>
            <a:pPr fontAlgn="base"/>
            <a:r>
              <a:rPr lang="en-US" dirty="0"/>
              <a:t>Holiday or not</a:t>
            </a:r>
          </a:p>
          <a:p>
            <a:pPr fontAlgn="base"/>
            <a:r>
              <a:rPr lang="en-US" dirty="0"/>
              <a:t>Day</a:t>
            </a:r>
          </a:p>
          <a:p>
            <a:endParaRPr lang="en-US" dirty="0"/>
          </a:p>
        </p:txBody>
      </p:sp>
    </p:spTree>
    <p:extLst>
      <p:ext uri="{BB962C8B-B14F-4D97-AF65-F5344CB8AC3E}">
        <p14:creationId xmlns:p14="http://schemas.microsoft.com/office/powerpoint/2010/main" xmlns="" val="134151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supervised and unsupervised </a:t>
            </a:r>
            <a:r>
              <a:rPr lang="en-US" dirty="0" smtClean="0"/>
              <a:t>techniques?</a:t>
            </a:r>
            <a:endParaRPr lang="en-US" dirty="0"/>
          </a:p>
        </p:txBody>
      </p:sp>
      <p:sp>
        <p:nvSpPr>
          <p:cNvPr id="3" name="Content Placeholder 2"/>
          <p:cNvSpPr>
            <a:spLocks noGrp="1"/>
          </p:cNvSpPr>
          <p:nvPr>
            <p:ph idx="1"/>
          </p:nvPr>
        </p:nvSpPr>
        <p:spPr/>
        <p:txBody>
          <a:bodyPr/>
          <a:lstStyle/>
          <a:p>
            <a:r>
              <a:rPr lang="en-US" b="1" dirty="0"/>
              <a:t>supervised learning uses labeled input and output data, while an unsupervised learning algorithm does not</a:t>
            </a:r>
            <a:r>
              <a:rPr lang="en-US" dirty="0"/>
              <a:t>. In supervised learning, the algorithm “learns” from the training dataset by iteratively making predictions on the data and adjusting for the correct answer</a:t>
            </a:r>
            <a:r>
              <a:rPr lang="en-US" dirty="0" smtClean="0"/>
              <a:t>.</a:t>
            </a:r>
          </a:p>
          <a:p>
            <a:r>
              <a:rPr lang="en-US" dirty="0"/>
              <a:t>Some examples of unsupervised learning algorithms include </a:t>
            </a:r>
            <a:r>
              <a:rPr lang="en-US" b="1" dirty="0"/>
              <a:t>K-Means Clustering</a:t>
            </a:r>
            <a:r>
              <a:rPr lang="en-US" dirty="0"/>
              <a:t>, Principal Component Analysis and Hierarchical Clustering</a:t>
            </a:r>
            <a:r>
              <a:rPr lang="en-US" dirty="0" smtClean="0"/>
              <a:t>.</a:t>
            </a:r>
          </a:p>
          <a:p>
            <a:r>
              <a:rPr lang="en-US" dirty="0"/>
              <a:t>Some popular examples of supervised machine learning algorithms are: </a:t>
            </a:r>
            <a:r>
              <a:rPr lang="en-US" b="1" dirty="0"/>
              <a:t>Linear regression for regression problems</a:t>
            </a:r>
            <a:r>
              <a:rPr lang="en-US" dirty="0"/>
              <a:t>. </a:t>
            </a:r>
          </a:p>
        </p:txBody>
      </p:sp>
    </p:spTree>
    <p:extLst>
      <p:ext uri="{BB962C8B-B14F-4D97-AF65-F5344CB8AC3E}">
        <p14:creationId xmlns:p14="http://schemas.microsoft.com/office/powerpoint/2010/main" xmlns="" val="374244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lgorithm </a:t>
            </a:r>
            <a:r>
              <a:rPr lang="en-US" dirty="0"/>
              <a:t>is used for sales prediction?</a:t>
            </a:r>
          </a:p>
        </p:txBody>
      </p:sp>
      <p:sp>
        <p:nvSpPr>
          <p:cNvPr id="3" name="Content Placeholder 2"/>
          <p:cNvSpPr>
            <a:spLocks noGrp="1"/>
          </p:cNvSpPr>
          <p:nvPr>
            <p:ph idx="1"/>
          </p:nvPr>
        </p:nvSpPr>
        <p:spPr/>
        <p:txBody>
          <a:bodyPr/>
          <a:lstStyle/>
          <a:p>
            <a:r>
              <a:rPr lang="en-US" dirty="0"/>
              <a:t>The </a:t>
            </a:r>
            <a:r>
              <a:rPr lang="en-US" b="1" dirty="0"/>
              <a:t>Random Forest Regression</a:t>
            </a:r>
            <a:r>
              <a:rPr lang="en-US" dirty="0"/>
              <a:t> algorithm performed well after do- </a:t>
            </a:r>
            <a:r>
              <a:rPr lang="en-US" dirty="0" err="1"/>
              <a:t>ing</a:t>
            </a:r>
            <a:r>
              <a:rPr lang="en-US" dirty="0"/>
              <a:t> all the study when compared with other algorithms. Hence the Random Forest Regression is considered as the best suitable algorithm for forecasting product sales</a:t>
            </a:r>
            <a:r>
              <a:rPr lang="en-US" dirty="0" smtClean="0"/>
              <a:t>.</a:t>
            </a:r>
          </a:p>
          <a:p>
            <a:r>
              <a:rPr lang="en-US" b="1" dirty="0"/>
              <a:t>So, the overall regression equation is Y = </a:t>
            </a:r>
            <a:r>
              <a:rPr lang="en-US" b="1" dirty="0" err="1"/>
              <a:t>bX</a:t>
            </a:r>
            <a:r>
              <a:rPr lang="en-US" b="1" dirty="0"/>
              <a:t> + a, where:</a:t>
            </a:r>
            <a:endParaRPr lang="en-US" dirty="0"/>
          </a:p>
          <a:p>
            <a:r>
              <a:rPr lang="en-US" dirty="0"/>
              <a:t>X is the independent variable (number of sales calls)</a:t>
            </a:r>
          </a:p>
          <a:p>
            <a:r>
              <a:rPr lang="en-US" dirty="0"/>
              <a:t>Y is the dependent variable (number of deals closed)</a:t>
            </a:r>
          </a:p>
          <a:p>
            <a:r>
              <a:rPr lang="en-US" dirty="0"/>
              <a:t>b is the slope of the line.</a:t>
            </a:r>
          </a:p>
          <a:p>
            <a:r>
              <a:rPr lang="en-US" dirty="0"/>
              <a:t>a is the point of interception, or what Y equals when X is zero.</a:t>
            </a:r>
          </a:p>
          <a:p>
            <a:endParaRPr lang="en-US" dirty="0"/>
          </a:p>
        </p:txBody>
      </p:sp>
    </p:spTree>
    <p:extLst>
      <p:ext uri="{BB962C8B-B14F-4D97-AF65-F5344CB8AC3E}">
        <p14:creationId xmlns:p14="http://schemas.microsoft.com/office/powerpoint/2010/main" xmlns="" val="2921984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big Mart sales prediction?</a:t>
            </a:r>
          </a:p>
        </p:txBody>
      </p:sp>
      <p:sp>
        <p:nvSpPr>
          <p:cNvPr id="3" name="Content Placeholder 2"/>
          <p:cNvSpPr>
            <a:spLocks noGrp="1"/>
          </p:cNvSpPr>
          <p:nvPr>
            <p:ph idx="1"/>
          </p:nvPr>
        </p:nvSpPr>
        <p:spPr/>
        <p:txBody>
          <a:bodyPr/>
          <a:lstStyle/>
          <a:p>
            <a:r>
              <a:rPr lang="en-US" b="1" dirty="0"/>
              <a:t>The aim is to build a predictive model and find out the sales of each product at a particular store</a:t>
            </a:r>
            <a:r>
              <a:rPr lang="en-US" dirty="0"/>
              <a:t>. Using this model, </a:t>
            </a:r>
            <a:r>
              <a:rPr lang="en-US" dirty="0" err="1"/>
              <a:t>BigMart</a:t>
            </a:r>
            <a:r>
              <a:rPr lang="en-US" dirty="0"/>
              <a:t> will try to understand the properties of products and stores which play a key role in increasing sales.</a:t>
            </a:r>
          </a:p>
        </p:txBody>
      </p:sp>
      <p:pic>
        <p:nvPicPr>
          <p:cNvPr id="5" name="Picture 4"/>
          <p:cNvPicPr>
            <a:picLocks noChangeAspect="1"/>
          </p:cNvPicPr>
          <p:nvPr/>
        </p:nvPicPr>
        <p:blipFill>
          <a:blip r:embed="rId2"/>
          <a:stretch>
            <a:fillRect/>
          </a:stretch>
        </p:blipFill>
        <p:spPr>
          <a:xfrm>
            <a:off x="7375585" y="3467820"/>
            <a:ext cx="3356005" cy="2303252"/>
          </a:xfrm>
          <a:prstGeom prst="rect">
            <a:avLst/>
          </a:prstGeom>
        </p:spPr>
      </p:pic>
    </p:spTree>
    <p:extLst>
      <p:ext uri="{BB962C8B-B14F-4D97-AF65-F5344CB8AC3E}">
        <p14:creationId xmlns:p14="http://schemas.microsoft.com/office/powerpoint/2010/main" xmlns="" val="271431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Sales Prediction</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b="1" dirty="0">
                <a:solidFill>
                  <a:schemeClr val="tx1"/>
                </a:solidFill>
                <a:hlinkClick r:id="rId2"/>
              </a:rPr>
              <a:t>dataset</a:t>
            </a:r>
            <a:r>
              <a:rPr lang="en-US" dirty="0">
                <a:solidFill>
                  <a:schemeClr val="tx1"/>
                </a:solidFill>
              </a:rPr>
              <a:t> </a:t>
            </a:r>
            <a:r>
              <a:rPr lang="en-US" dirty="0"/>
              <a:t>given here contains the data about the sales of the product. The dataset is about the advertising cost incurred by the business on various advertising platforms. Below is the description of all the columns in the dataset:</a:t>
            </a:r>
          </a:p>
          <a:p>
            <a:r>
              <a:rPr lang="en-US" b="1" dirty="0"/>
              <a:t>TV:</a:t>
            </a:r>
            <a:r>
              <a:rPr lang="en-US" dirty="0"/>
              <a:t> Advertising cost spent in dollars for advertising on TV;</a:t>
            </a:r>
          </a:p>
          <a:p>
            <a:r>
              <a:rPr lang="en-US" b="1" dirty="0"/>
              <a:t>Radio:</a:t>
            </a:r>
            <a:r>
              <a:rPr lang="en-US" dirty="0"/>
              <a:t> Advertising cost spent in dollars for advertising on Radio;</a:t>
            </a:r>
          </a:p>
          <a:p>
            <a:r>
              <a:rPr lang="en-US" b="1" dirty="0"/>
              <a:t>Newspaper:</a:t>
            </a:r>
            <a:r>
              <a:rPr lang="en-US" dirty="0"/>
              <a:t> Advertising cost spent in dollars for advertising on Newspaper;</a:t>
            </a:r>
          </a:p>
          <a:p>
            <a:r>
              <a:rPr lang="en-US" b="1" dirty="0"/>
              <a:t>Sales:</a:t>
            </a:r>
            <a:r>
              <a:rPr lang="en-US" dirty="0"/>
              <a:t> Number of units sold;</a:t>
            </a:r>
          </a:p>
          <a:p>
            <a:endParaRPr lang="en-US" dirty="0"/>
          </a:p>
        </p:txBody>
      </p:sp>
    </p:spTree>
    <p:extLst>
      <p:ext uri="{BB962C8B-B14F-4D97-AF65-F5344CB8AC3E}">
        <p14:creationId xmlns:p14="http://schemas.microsoft.com/office/powerpoint/2010/main" xmlns="" val="1241220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&amp; Why ?</a:t>
            </a:r>
            <a:endParaRPr lang="en-US" dirty="0"/>
          </a:p>
        </p:txBody>
      </p:sp>
      <p:sp>
        <p:nvSpPr>
          <p:cNvPr id="3" name="Content Placeholder 2"/>
          <p:cNvSpPr>
            <a:spLocks noGrp="1"/>
          </p:cNvSpPr>
          <p:nvPr>
            <p:ph idx="1"/>
          </p:nvPr>
        </p:nvSpPr>
        <p:spPr/>
        <p:txBody>
          <a:bodyPr/>
          <a:lstStyle/>
          <a:p>
            <a:r>
              <a:rPr lang="en-US" dirty="0"/>
              <a:t>The value of machine learning is rooted in its ability to </a:t>
            </a:r>
            <a:r>
              <a:rPr lang="en-US" b="1" dirty="0"/>
              <a:t>create accurate models to guide future actions and to discover patterns that we've never seen before</a:t>
            </a:r>
            <a:r>
              <a:rPr lang="en-US" dirty="0"/>
              <a:t>.</a:t>
            </a:r>
          </a:p>
          <a:p>
            <a:r>
              <a:rPr lang="en-US" dirty="0"/>
              <a:t/>
            </a:r>
            <a:br>
              <a:rPr lang="en-US" dirty="0"/>
            </a:br>
            <a:r>
              <a:rPr lang="en-US" dirty="0"/>
              <a:t>Machine learning can </a:t>
            </a:r>
            <a:r>
              <a:rPr lang="en-US" b="1" dirty="0"/>
              <a:t>increase the speed at which data is processed and analyzed</a:t>
            </a:r>
            <a:r>
              <a:rPr lang="en-US" dirty="0"/>
              <a:t>, making it a useful technology for predictive analytics programs. Using machine learning, predictive analytics algorithms can train on even larger data sets and perform deeper analysis on multiple variables with minor changes in deployment.</a:t>
            </a:r>
          </a:p>
        </p:txBody>
      </p:sp>
    </p:spTree>
    <p:extLst>
      <p:ext uri="{BB962C8B-B14F-4D97-AF65-F5344CB8AC3E}">
        <p14:creationId xmlns:p14="http://schemas.microsoft.com/office/powerpoint/2010/main" xmlns="" val="255996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future of machine learning?</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While machine learning algorithms have been around for decades, they've attained new popularity as </a:t>
            </a:r>
            <a:r>
              <a:rPr lang="en-US" u="sng" dirty="0">
                <a:hlinkClick r:id="rId2"/>
              </a:rPr>
              <a:t>artificial intelligence</a:t>
            </a:r>
            <a:r>
              <a:rPr lang="en-US" dirty="0"/>
              <a:t> has grown in prominence. Deep learning models, in particular, power today's most advanced AI applications.</a:t>
            </a:r>
          </a:p>
          <a:p>
            <a:r>
              <a:rPr lang="en-US" dirty="0"/>
              <a:t>Machine learning platforms are among enterprise technology's most competitive realms, with most major vendors, including Amazon, Google, Microsoft, IBM and others, racing to sign customers up for platform services that cover the spectrum of machine learning activities, including data collection, </a:t>
            </a:r>
            <a:r>
              <a:rPr lang="en-US" u="sng" dirty="0">
                <a:hlinkClick r:id="rId3"/>
              </a:rPr>
              <a:t>data preparation</a:t>
            </a:r>
            <a:r>
              <a:rPr lang="en-US" dirty="0"/>
              <a:t>, data classification, model building, training and application deployment.</a:t>
            </a:r>
          </a:p>
          <a:p>
            <a:r>
              <a:rPr lang="en-US" dirty="0"/>
              <a:t>As machine learning continues to increase in importance to business operations and AI becomes more practical in enterprise settings, the machine learning platform wars will only intensify.</a:t>
            </a:r>
          </a:p>
          <a:p>
            <a:endParaRPr lang="en-US" dirty="0"/>
          </a:p>
        </p:txBody>
      </p:sp>
    </p:spTree>
    <p:extLst>
      <p:ext uri="{BB962C8B-B14F-4D97-AF65-F5344CB8AC3E}">
        <p14:creationId xmlns:p14="http://schemas.microsoft.com/office/powerpoint/2010/main" xmlns="" val="267808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7787" y="3573372"/>
            <a:ext cx="8911687" cy="1280890"/>
          </a:xfrm>
        </p:spPr>
        <p:txBody>
          <a:bodyPr>
            <a:normAutofit/>
          </a:bodyPr>
          <a:lstStyle/>
          <a:p>
            <a:r>
              <a:rPr lang="en-US" sz="5400" dirty="0" smtClean="0"/>
              <a:t>Presented By</a:t>
            </a:r>
            <a:endParaRPr lang="en-US" sz="5400" dirty="0"/>
          </a:p>
        </p:txBody>
      </p:sp>
      <p:sp>
        <p:nvSpPr>
          <p:cNvPr id="3" name="Content Placeholder 2"/>
          <p:cNvSpPr>
            <a:spLocks noGrp="1"/>
          </p:cNvSpPr>
          <p:nvPr>
            <p:ph idx="1"/>
          </p:nvPr>
        </p:nvSpPr>
        <p:spPr>
          <a:xfrm>
            <a:off x="4790940" y="4713667"/>
            <a:ext cx="6533367" cy="1313464"/>
          </a:xfrm>
        </p:spPr>
        <p:txBody>
          <a:bodyPr>
            <a:normAutofit/>
          </a:bodyPr>
          <a:lstStyle/>
          <a:p>
            <a:pPr marL="0" indent="0">
              <a:buNone/>
            </a:pPr>
            <a:r>
              <a:rPr lang="en-US" sz="2000" b="1" dirty="0" err="1" smtClean="0"/>
              <a:t>RojaSri</a:t>
            </a:r>
            <a:r>
              <a:rPr lang="en-US" sz="2000" b="1" dirty="0"/>
              <a:t> </a:t>
            </a:r>
            <a:r>
              <a:rPr lang="en-US" sz="2000" b="1" dirty="0" err="1" smtClean="0"/>
              <a:t>Vadalmuri</a:t>
            </a:r>
            <a:r>
              <a:rPr lang="en-US" sz="2000" b="1" dirty="0" smtClean="0"/>
              <a:t> &amp; Sharmila </a:t>
            </a:r>
            <a:r>
              <a:rPr lang="en-US" sz="2000" b="1" dirty="0" err="1" smtClean="0"/>
              <a:t>Madugula</a:t>
            </a:r>
            <a:endParaRPr lang="en-US" sz="2000" b="1" dirty="0"/>
          </a:p>
        </p:txBody>
      </p:sp>
    </p:spTree>
    <p:extLst>
      <p:ext uri="{BB962C8B-B14F-4D97-AF65-F5344CB8AC3E}">
        <p14:creationId xmlns:p14="http://schemas.microsoft.com/office/powerpoint/2010/main" xmlns="" val="97871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machine learning?</a:t>
            </a:r>
            <a:br>
              <a:rPr lang="en-US" b="1" dirty="0"/>
            </a:br>
            <a:endParaRPr lang="en-US" dirty="0"/>
          </a:p>
        </p:txBody>
      </p:sp>
      <p:sp>
        <p:nvSpPr>
          <p:cNvPr id="3" name="Content Placeholder 2"/>
          <p:cNvSpPr>
            <a:spLocks noGrp="1"/>
          </p:cNvSpPr>
          <p:nvPr>
            <p:ph idx="1"/>
          </p:nvPr>
        </p:nvSpPr>
        <p:spPr/>
        <p:txBody>
          <a:bodyPr/>
          <a:lstStyle/>
          <a:p>
            <a:r>
              <a:rPr lang="en-US" dirty="0"/>
              <a:t>Machine learning (ML) is a type of artificial intelligence (</a:t>
            </a:r>
            <a:r>
              <a:rPr lang="en-US" u="sng" dirty="0">
                <a:hlinkClick r:id="rId2"/>
              </a:rPr>
              <a:t>AI</a:t>
            </a:r>
            <a:r>
              <a:rPr lang="en-US" dirty="0"/>
              <a:t>) that allows software applications to become more accurate at predicting outcomes without being explicitly programmed to do so. Machine learning </a:t>
            </a:r>
            <a:r>
              <a:rPr lang="en-US" u="sng" dirty="0">
                <a:hlinkClick r:id="rId3"/>
              </a:rPr>
              <a:t>algorithms</a:t>
            </a:r>
            <a:r>
              <a:rPr lang="en-US" dirty="0"/>
              <a:t> use historical data as input to predict new output values.</a:t>
            </a:r>
          </a:p>
        </p:txBody>
      </p:sp>
    </p:spTree>
    <p:extLst>
      <p:ext uri="{BB962C8B-B14F-4D97-AF65-F5344CB8AC3E}">
        <p14:creationId xmlns:p14="http://schemas.microsoft.com/office/powerpoint/2010/main" xmlns="" val="182520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machine learning important?</a:t>
            </a:r>
            <a:br>
              <a:rPr lang="en-US" b="1" dirty="0"/>
            </a:br>
            <a:endParaRPr lang="en-US" dirty="0"/>
          </a:p>
        </p:txBody>
      </p:sp>
      <p:sp>
        <p:nvSpPr>
          <p:cNvPr id="3" name="Content Placeholder 2"/>
          <p:cNvSpPr>
            <a:spLocks noGrp="1"/>
          </p:cNvSpPr>
          <p:nvPr>
            <p:ph idx="1"/>
          </p:nvPr>
        </p:nvSpPr>
        <p:spPr/>
        <p:txBody>
          <a:bodyPr/>
          <a:lstStyle/>
          <a:p>
            <a:r>
              <a:rPr lang="en-US" dirty="0"/>
              <a:t>Machine learning is important because it gives enterprises a view of trends in customer behavior and business operational patterns, as well as supports the development of new products. Many of today's leading companies, such as Facebook, Google and </a:t>
            </a:r>
            <a:r>
              <a:rPr lang="en-US" dirty="0" err="1"/>
              <a:t>Uber</a:t>
            </a:r>
            <a:r>
              <a:rPr lang="en-US" dirty="0"/>
              <a:t>, make machine learning a central part of their operations. Machine learning has become a significant competitive differentiator for many companies.</a:t>
            </a:r>
          </a:p>
        </p:txBody>
      </p:sp>
    </p:spTree>
    <p:extLst>
      <p:ext uri="{BB962C8B-B14F-4D97-AF65-F5344CB8AC3E}">
        <p14:creationId xmlns:p14="http://schemas.microsoft.com/office/powerpoint/2010/main" xmlns="" val="39200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Techniques</a:t>
            </a:r>
            <a:endParaRPr lang="en-US" dirty="0"/>
          </a:p>
        </p:txBody>
      </p:sp>
      <p:sp>
        <p:nvSpPr>
          <p:cNvPr id="3" name="Content Placeholder 2"/>
          <p:cNvSpPr>
            <a:spLocks noGrp="1"/>
          </p:cNvSpPr>
          <p:nvPr>
            <p:ph idx="1"/>
          </p:nvPr>
        </p:nvSpPr>
        <p:spPr/>
        <p:txBody>
          <a:bodyPr/>
          <a:lstStyle/>
          <a:p>
            <a:r>
              <a:rPr lang="en-US" dirty="0"/>
              <a:t>Unsupervised </a:t>
            </a:r>
            <a:r>
              <a:rPr lang="en-US" dirty="0" smtClean="0"/>
              <a:t>Techniques</a:t>
            </a:r>
          </a:p>
          <a:p>
            <a:r>
              <a:rPr lang="en-US" dirty="0"/>
              <a:t>Supervised </a:t>
            </a:r>
            <a:r>
              <a:rPr lang="en-US" dirty="0" smtClean="0"/>
              <a:t>Techniques</a:t>
            </a:r>
          </a:p>
          <a:p>
            <a:endParaRPr lang="en-US" dirty="0"/>
          </a:p>
        </p:txBody>
      </p:sp>
      <p:sp>
        <p:nvSpPr>
          <p:cNvPr id="4" name="AutoShape 2" descr="Unsupervised Machine learning - Javatpoi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7464045" y="2133600"/>
            <a:ext cx="2466975" cy="1847850"/>
          </a:xfrm>
          <a:prstGeom prst="rect">
            <a:avLst/>
          </a:prstGeom>
        </p:spPr>
      </p:pic>
      <p:pic>
        <p:nvPicPr>
          <p:cNvPr id="6" name="Picture 5"/>
          <p:cNvPicPr>
            <a:picLocks noChangeAspect="1"/>
          </p:cNvPicPr>
          <p:nvPr/>
        </p:nvPicPr>
        <p:blipFill>
          <a:blip r:embed="rId3"/>
          <a:stretch>
            <a:fillRect/>
          </a:stretch>
        </p:blipFill>
        <p:spPr>
          <a:xfrm>
            <a:off x="6971272" y="4311827"/>
            <a:ext cx="3028950" cy="1514475"/>
          </a:xfrm>
          <a:prstGeom prst="rect">
            <a:avLst/>
          </a:prstGeom>
        </p:spPr>
      </p:pic>
    </p:spTree>
    <p:extLst>
      <p:ext uri="{BB962C8B-B14F-4D97-AF65-F5344CB8AC3E}">
        <p14:creationId xmlns:p14="http://schemas.microsoft.com/office/powerpoint/2010/main" xmlns="" val="808437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Who's using machine learning and what's it used for?</a:t>
            </a:r>
            <a:br>
              <a:rPr lang="en-US" b="1" dirty="0"/>
            </a:br>
            <a:endParaRPr lang="en-US" dirty="0"/>
          </a:p>
        </p:txBody>
      </p:sp>
      <p:sp>
        <p:nvSpPr>
          <p:cNvPr id="3" name="Content Placeholder 2"/>
          <p:cNvSpPr>
            <a:spLocks noGrp="1"/>
          </p:cNvSpPr>
          <p:nvPr>
            <p:ph idx="1"/>
          </p:nvPr>
        </p:nvSpPr>
        <p:spPr/>
        <p:txBody>
          <a:bodyPr/>
          <a:lstStyle/>
          <a:p>
            <a:r>
              <a:rPr lang="en-US" dirty="0"/>
              <a:t>Facebook uses machine learning to personalize how each member's feed is delivered. If a member frequently stops to read a particular group's posts, the recommendation engine will start to show more of that group's activity earlier in the feed.</a:t>
            </a:r>
          </a:p>
          <a:p>
            <a:r>
              <a:rPr lang="en-US" dirty="0"/>
              <a:t>Behind the scenes, the engine is attempting to reinforce known patterns in the member's online behavior. Should the member change patterns and fail to read posts from that group in the coming weeks, the news feed will adjust accordingly.</a:t>
            </a:r>
          </a:p>
          <a:p>
            <a:endParaRPr lang="en-US" dirty="0"/>
          </a:p>
        </p:txBody>
      </p:sp>
    </p:spTree>
    <p:extLst>
      <p:ext uri="{BB962C8B-B14F-4D97-AF65-F5344CB8AC3E}">
        <p14:creationId xmlns:p14="http://schemas.microsoft.com/office/powerpoint/2010/main" xmlns="" val="178658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Machine Learning</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6308032" y="3567448"/>
            <a:ext cx="4582172" cy="1856234"/>
          </a:xfrm>
          <a:prstGeom prst="rect">
            <a:avLst/>
          </a:prstGeom>
        </p:spPr>
      </p:pic>
    </p:spTree>
    <p:extLst>
      <p:ext uri="{BB962C8B-B14F-4D97-AF65-F5344CB8AC3E}">
        <p14:creationId xmlns:p14="http://schemas.microsoft.com/office/powerpoint/2010/main" xmlns="" val="216963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Sales Forecast Prediction</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Forecast prediction is predicting a future value using past values and many other factors</a:t>
            </a:r>
            <a:r>
              <a:rPr lang="en-US" dirty="0" smtClean="0"/>
              <a:t>.</a:t>
            </a:r>
          </a:p>
          <a:p>
            <a:r>
              <a:rPr lang="en-US" dirty="0"/>
              <a:t>It is determining present-day or future sales using data like past sales, seasonality, festivities, economic conditions, etc</a:t>
            </a:r>
            <a:r>
              <a:rPr lang="en-US" dirty="0" smtClean="0"/>
              <a:t>.</a:t>
            </a:r>
          </a:p>
          <a:p>
            <a:pPr fontAlgn="base"/>
            <a:r>
              <a:rPr lang="en-US" dirty="0"/>
              <a:t>In this model 8 parameters were used as input:</a:t>
            </a:r>
          </a:p>
          <a:p>
            <a:pPr fontAlgn="base"/>
            <a:r>
              <a:rPr lang="en-US" dirty="0"/>
              <a:t>past seven day sales</a:t>
            </a:r>
          </a:p>
          <a:p>
            <a:pPr fontAlgn="base"/>
            <a:r>
              <a:rPr lang="en-US" dirty="0"/>
              <a:t>day of the week</a:t>
            </a:r>
          </a:p>
          <a:p>
            <a:pPr fontAlgn="base"/>
            <a:r>
              <a:rPr lang="en-US" dirty="0"/>
              <a:t>date – the date was transformed into 3 different inputs</a:t>
            </a:r>
          </a:p>
          <a:p>
            <a:pPr fontAlgn="base"/>
            <a:r>
              <a:rPr lang="en-US" dirty="0"/>
              <a:t>season</a:t>
            </a:r>
          </a:p>
          <a:p>
            <a:pPr fontAlgn="base"/>
            <a:r>
              <a:rPr lang="en-US" dirty="0"/>
              <a:t>Festival or not</a:t>
            </a:r>
          </a:p>
          <a:p>
            <a:pPr fontAlgn="base"/>
            <a:r>
              <a:rPr lang="en-US" dirty="0"/>
              <a:t>sales on the same day in the previous year</a:t>
            </a:r>
          </a:p>
          <a:p>
            <a:endParaRPr lang="en-US" dirty="0"/>
          </a:p>
        </p:txBody>
      </p:sp>
    </p:spTree>
    <p:extLst>
      <p:ext uri="{BB962C8B-B14F-4D97-AF65-F5344CB8AC3E}">
        <p14:creationId xmlns:p14="http://schemas.microsoft.com/office/powerpoint/2010/main" xmlns="" val="118878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it work</a:t>
            </a:r>
            <a:br>
              <a:rPr lang="en-US" b="1" dirty="0"/>
            </a:br>
            <a:endParaRPr lang="en-US" dirty="0"/>
          </a:p>
        </p:txBody>
      </p:sp>
      <p:sp>
        <p:nvSpPr>
          <p:cNvPr id="3" name="Content Placeholder 2"/>
          <p:cNvSpPr>
            <a:spLocks noGrp="1"/>
          </p:cNvSpPr>
          <p:nvPr>
            <p:ph idx="1"/>
          </p:nvPr>
        </p:nvSpPr>
        <p:spPr/>
        <p:txBody>
          <a:bodyPr/>
          <a:lstStyle/>
          <a:p>
            <a:r>
              <a:rPr lang="en-US" dirty="0"/>
              <a:t>First, all inputs are preprocessed to be understandable by the machine. This is a linear regression model based on supervised learning, so the output will be provided along with the input. Then inputs are then fed to the model along with desired output. The model will plot(learn) a relation(function) between the input and output. This function or relation is then used to predict the output for a specific set of inputs. In this case, input parameters like date and previous sales are labeled as input, and the amount of sales is marked as output</a:t>
            </a:r>
          </a:p>
        </p:txBody>
      </p:sp>
    </p:spTree>
    <p:extLst>
      <p:ext uri="{BB962C8B-B14F-4D97-AF65-F5344CB8AC3E}">
        <p14:creationId xmlns:p14="http://schemas.microsoft.com/office/powerpoint/2010/main" xmlns="" val="279464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Required packages and Installation</a:t>
            </a:r>
            <a:br>
              <a:rPr lang="en-US" b="1" dirty="0"/>
            </a:br>
            <a:endParaRPr lang="en-US" dirty="0"/>
          </a:p>
        </p:txBody>
      </p:sp>
      <p:sp>
        <p:nvSpPr>
          <p:cNvPr id="3" name="Content Placeholder 2"/>
          <p:cNvSpPr>
            <a:spLocks noGrp="1"/>
          </p:cNvSpPr>
          <p:nvPr>
            <p:ph idx="1"/>
          </p:nvPr>
        </p:nvSpPr>
        <p:spPr/>
        <p:txBody>
          <a:bodyPr/>
          <a:lstStyle/>
          <a:p>
            <a:pPr fontAlgn="base"/>
            <a:r>
              <a:rPr lang="en-US" dirty="0" err="1" smtClean="0"/>
              <a:t>numpy</a:t>
            </a:r>
            <a:endParaRPr lang="en-US" dirty="0"/>
          </a:p>
          <a:p>
            <a:pPr fontAlgn="base"/>
            <a:r>
              <a:rPr lang="en-US" dirty="0"/>
              <a:t>pandas</a:t>
            </a:r>
          </a:p>
          <a:p>
            <a:pPr fontAlgn="base"/>
            <a:r>
              <a:rPr lang="en-US" dirty="0" err="1"/>
              <a:t>keras</a:t>
            </a:r>
            <a:endParaRPr lang="en-US" dirty="0"/>
          </a:p>
          <a:p>
            <a:pPr fontAlgn="base"/>
            <a:r>
              <a:rPr lang="en-US" dirty="0" err="1"/>
              <a:t>tensorflow</a:t>
            </a:r>
            <a:endParaRPr lang="en-US" dirty="0"/>
          </a:p>
          <a:p>
            <a:pPr fontAlgn="base"/>
            <a:r>
              <a:rPr lang="en-US" dirty="0" err="1"/>
              <a:t>csv</a:t>
            </a:r>
            <a:endParaRPr lang="en-US" dirty="0"/>
          </a:p>
          <a:p>
            <a:pPr fontAlgn="base"/>
            <a:r>
              <a:rPr lang="en-US" dirty="0" err="1"/>
              <a:t>matplotlib.pyplot</a:t>
            </a:r>
            <a:endParaRPr lang="en-US" dirty="0"/>
          </a:p>
          <a:p>
            <a:endParaRPr lang="en-US" dirty="0"/>
          </a:p>
        </p:txBody>
      </p:sp>
    </p:spTree>
    <p:extLst>
      <p:ext uri="{BB962C8B-B14F-4D97-AF65-F5344CB8AC3E}">
        <p14:creationId xmlns:p14="http://schemas.microsoft.com/office/powerpoint/2010/main" xmlns="" val="17050553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182</TotalTime>
  <Words>706</Words>
  <Application>Microsoft Office PowerPoint</Application>
  <PresentationFormat>Custom</PresentationFormat>
  <Paragraphs>79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Future Sales Prediction with Machine Learning </vt:lpstr>
      <vt:lpstr>What is machine learning? </vt:lpstr>
      <vt:lpstr>Why is machine learning important? </vt:lpstr>
      <vt:lpstr>Machine Learning Techniques</vt:lpstr>
      <vt:lpstr>Who's using machine learning and what's it used for? </vt:lpstr>
      <vt:lpstr>Examples of Machine Learning</vt:lpstr>
      <vt:lpstr>Sales Forecast Prediction </vt:lpstr>
      <vt:lpstr>How does it work </vt:lpstr>
      <vt:lpstr>Required packages and Installation </vt:lpstr>
      <vt:lpstr>Installation</vt:lpstr>
      <vt:lpstr>Sales Data for 5 Years</vt:lpstr>
      <vt:lpstr>Preprocessing </vt:lpstr>
      <vt:lpstr>What are supervised and unsupervised techniques?</vt:lpstr>
      <vt:lpstr>Algorithm is used for sales prediction?</vt:lpstr>
      <vt:lpstr>What is big Mart sales prediction?</vt:lpstr>
      <vt:lpstr>Future Sales Prediction </vt:lpstr>
      <vt:lpstr>How &amp; Why ?</vt:lpstr>
      <vt:lpstr>What is the future of machine learning? </vt:lpstr>
      <vt:lpstr>Presented By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 with Machine Learning</dc:title>
  <dc:creator>Sharmila</dc:creator>
  <cp:lastModifiedBy>'</cp:lastModifiedBy>
  <cp:revision>8</cp:revision>
  <dcterms:created xsi:type="dcterms:W3CDTF">2022-08-18T14:55:27Z</dcterms:created>
  <dcterms:modified xsi:type="dcterms:W3CDTF">2022-08-19T03:55:36Z</dcterms:modified>
</cp:coreProperties>
</file>