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5" r:id="rId8"/>
    <p:sldId id="259" r:id="rId9"/>
    <p:sldId id="262" r:id="rId10"/>
    <p:sldId id="261" r:id="rId11"/>
    <p:sldId id="263" r:id="rId12"/>
    <p:sldId id="264" r:id="rId13"/>
    <p:sldId id="26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8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4/9/2024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083606" y="716972"/>
            <a:ext cx="7077456" cy="3348367"/>
          </a:xfrm>
        </p:spPr>
        <p:txBody>
          <a:bodyPr/>
          <a:lstStyle/>
          <a:p>
            <a:r>
              <a:rPr lang="en-US" sz="4800" dirty="0"/>
              <a:t>PYTHON INTERNSHIP</a:t>
            </a:r>
            <a:br>
              <a:rPr lang="en-US" sz="4800" dirty="0"/>
            </a:br>
            <a:r>
              <a:rPr lang="en-US" sz="4800" dirty="0"/>
              <a:t>(WEEK-2)</a:t>
            </a:r>
            <a:br>
              <a:rPr lang="en-US" sz="4800" dirty="0"/>
            </a:br>
            <a:r>
              <a:rPr lang="en-US" sz="4800" dirty="0"/>
              <a:t>ASSIGNMENT</a:t>
            </a:r>
            <a:br>
              <a:rPr lang="en-US" dirty="0"/>
            </a:b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40706" y="3429000"/>
            <a:ext cx="7077456" cy="868680"/>
          </a:xfrm>
        </p:spPr>
        <p:txBody>
          <a:bodyPr/>
          <a:lstStyle/>
          <a:p>
            <a:pPr marL="0" indent="0">
              <a:buNone/>
            </a:pPr>
            <a:r>
              <a:rPr lang="en-US" dirty="0"/>
              <a:t>     BY MANDELA SHARMILA,</a:t>
            </a:r>
          </a:p>
          <a:p>
            <a:pPr marL="0" indent="0">
              <a:buNone/>
            </a:pPr>
            <a:r>
              <a:rPr lang="en-US" dirty="0"/>
              <a:t>     AN INTERN AT VAULT OF CODES</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1DD8-C40F-4CB9-4749-8F8175284D1C}"/>
              </a:ext>
            </a:extLst>
          </p:cNvPr>
          <p:cNvSpPr>
            <a:spLocks noGrp="1"/>
          </p:cNvSpPr>
          <p:nvPr>
            <p:ph type="title"/>
          </p:nvPr>
        </p:nvSpPr>
        <p:spPr>
          <a:xfrm>
            <a:off x="444500" y="177800"/>
            <a:ext cx="11214100" cy="535531"/>
          </a:xfrm>
        </p:spPr>
        <p:txBody>
          <a:bodyPr/>
          <a:lstStyle/>
          <a:p>
            <a:r>
              <a:rPr lang="en-US" dirty="0"/>
              <a:t>DATA ABSTRACTION</a:t>
            </a:r>
            <a:endParaRPr lang="en-IN" dirty="0"/>
          </a:p>
        </p:txBody>
      </p:sp>
      <p:sp>
        <p:nvSpPr>
          <p:cNvPr id="3" name="Slide Number Placeholder 2">
            <a:extLst>
              <a:ext uri="{FF2B5EF4-FFF2-40B4-BE49-F238E27FC236}">
                <a16:creationId xmlns:a16="http://schemas.microsoft.com/office/drawing/2014/main" id="{E1245CAD-2B7E-6BBF-2B36-81F2C819E81B}"/>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08971167-A068-AF5D-A991-2F5152D37511}"/>
              </a:ext>
            </a:extLst>
          </p:cNvPr>
          <p:cNvSpPr>
            <a:spLocks noGrp="1"/>
          </p:cNvSpPr>
          <p:nvPr>
            <p:ph type="body" sz="quarter" idx="13"/>
          </p:nvPr>
        </p:nvSpPr>
        <p:spPr>
          <a:xfrm>
            <a:off x="444500" y="886408"/>
            <a:ext cx="11498684" cy="6148873"/>
          </a:xfrm>
        </p:spPr>
        <p:txBody>
          <a:bodyPr/>
          <a:lstStyle/>
          <a:p>
            <a:pPr algn="l" rtl="0" fontAlgn="base"/>
            <a:r>
              <a:rPr lang="en-US" b="0" i="0" dirty="0">
                <a:solidFill>
                  <a:srgbClr val="FFFFFF"/>
                </a:solidFill>
                <a:effectLst/>
                <a:latin typeface="Nunito" pitchFamily="2" charset="0"/>
              </a:rPr>
              <a:t>It hides unnecessary code details from the user. Also,  when we do not want to give out sensitive parts of our code implementation and this is where data abstraction came.</a:t>
            </a:r>
          </a:p>
          <a:p>
            <a:pPr algn="l" rtl="0" fontAlgn="base"/>
            <a:r>
              <a:rPr lang="en-US" b="0" i="0" dirty="0">
                <a:solidFill>
                  <a:srgbClr val="FFFFFF"/>
                </a:solidFill>
                <a:effectLst/>
                <a:latin typeface="Nunito" pitchFamily="2" charset="0"/>
              </a:rPr>
              <a:t>Data Abstraction in Python can be achieved by creating abstract classes.</a:t>
            </a:r>
          </a:p>
          <a:p>
            <a:r>
              <a:rPr lang="en-US" sz="1800" b="0" i="0" dirty="0">
                <a:solidFill>
                  <a:srgbClr val="ECECEC"/>
                </a:solidFill>
                <a:effectLst/>
                <a:latin typeface="Söhne"/>
              </a:rPr>
              <a:t>It emphasizes only exposing essential features while hiding the implementation complexities.</a:t>
            </a:r>
          </a:p>
          <a:p>
            <a:pPr marL="0" indent="0">
              <a:buNone/>
            </a:pPr>
            <a:r>
              <a:rPr lang="en-US" sz="1800" b="1" u="sng" dirty="0">
                <a:solidFill>
                  <a:srgbClr val="ECECEC"/>
                </a:solidFill>
                <a:latin typeface="Söhne"/>
              </a:rPr>
              <a:t>EXAMPLE</a:t>
            </a:r>
            <a:r>
              <a:rPr lang="en-US" b="1" u="sng" dirty="0">
                <a:solidFill>
                  <a:srgbClr val="ECECEC"/>
                </a:solidFill>
                <a:latin typeface="Söhne"/>
              </a:rPr>
              <a:t>:</a:t>
            </a:r>
          </a:p>
          <a:p>
            <a:pPr marL="0" indent="0">
              <a:buNone/>
            </a:pPr>
            <a:r>
              <a:rPr lang="en-IN" dirty="0"/>
              <a:t>from </a:t>
            </a:r>
            <a:r>
              <a:rPr lang="en-IN" dirty="0" err="1"/>
              <a:t>abc</a:t>
            </a:r>
            <a:r>
              <a:rPr lang="en-IN" dirty="0"/>
              <a:t> import ABC, </a:t>
            </a:r>
            <a:r>
              <a:rPr lang="en-IN" dirty="0" err="1"/>
              <a:t>abstractmethod</a:t>
            </a:r>
            <a:endParaRPr lang="en-IN" dirty="0"/>
          </a:p>
          <a:p>
            <a:pPr marL="0" indent="0">
              <a:buNone/>
            </a:pPr>
            <a:r>
              <a:rPr lang="en-IN" dirty="0"/>
              <a:t>class Shape(ABC):</a:t>
            </a:r>
          </a:p>
          <a:p>
            <a:pPr marL="0" indent="0">
              <a:buNone/>
            </a:pPr>
            <a:r>
              <a:rPr lang="en-IN" dirty="0"/>
              <a:t> @abstractmethod</a:t>
            </a:r>
          </a:p>
          <a:p>
            <a:pPr marL="0" indent="0">
              <a:buNone/>
            </a:pPr>
            <a:r>
              <a:rPr lang="en-IN" dirty="0"/>
              <a:t>   def area(self):</a:t>
            </a:r>
          </a:p>
          <a:p>
            <a:pPr marL="0" indent="0">
              <a:buNone/>
            </a:pPr>
            <a:r>
              <a:rPr lang="en-IN" dirty="0"/>
              <a:t>        pass</a:t>
            </a:r>
          </a:p>
          <a:p>
            <a:pPr marL="0" indent="0">
              <a:buNone/>
            </a:pPr>
            <a:r>
              <a:rPr lang="en-IN" dirty="0"/>
              <a:t>class Rectangle(Shape):</a:t>
            </a:r>
          </a:p>
          <a:p>
            <a:pPr marL="0" indent="0">
              <a:buNone/>
            </a:pPr>
            <a:r>
              <a:rPr lang="en-IN" dirty="0"/>
              <a:t>    def __</a:t>
            </a:r>
            <a:r>
              <a:rPr lang="en-IN" dirty="0" err="1"/>
              <a:t>init</a:t>
            </a:r>
            <a:r>
              <a:rPr lang="en-IN" dirty="0"/>
              <a:t>__(self, length, width):</a:t>
            </a:r>
          </a:p>
          <a:p>
            <a:pPr marL="0" indent="0">
              <a:buNone/>
            </a:pPr>
            <a:r>
              <a:rPr lang="en-IN" dirty="0"/>
              <a:t>        </a:t>
            </a:r>
            <a:r>
              <a:rPr lang="en-IN" dirty="0" err="1"/>
              <a:t>self.length</a:t>
            </a:r>
            <a:r>
              <a:rPr lang="en-IN" dirty="0"/>
              <a:t> = length</a:t>
            </a:r>
          </a:p>
          <a:p>
            <a:pPr marL="0" indent="0">
              <a:buNone/>
            </a:pPr>
            <a:r>
              <a:rPr lang="en-IN" dirty="0"/>
              <a:t>        </a:t>
            </a:r>
            <a:r>
              <a:rPr lang="en-IN" dirty="0" err="1"/>
              <a:t>self.width</a:t>
            </a:r>
            <a:r>
              <a:rPr lang="en-IN" dirty="0"/>
              <a:t> = width</a:t>
            </a:r>
          </a:p>
          <a:p>
            <a:pPr marL="0" indent="0">
              <a:buNone/>
            </a:pPr>
            <a:r>
              <a:rPr lang="en-IN" dirty="0"/>
              <a:t>  def area(self):</a:t>
            </a:r>
          </a:p>
          <a:p>
            <a:pPr marL="0" indent="0">
              <a:buNone/>
            </a:pPr>
            <a:r>
              <a:rPr lang="en-IN" dirty="0"/>
              <a:t>        return </a:t>
            </a:r>
            <a:r>
              <a:rPr lang="en-IN" dirty="0" err="1"/>
              <a:t>self.length</a:t>
            </a:r>
            <a:r>
              <a:rPr lang="en-IN" dirty="0"/>
              <a:t> * </a:t>
            </a:r>
            <a:r>
              <a:rPr lang="en-IN" dirty="0" err="1"/>
              <a:t>self.width</a:t>
            </a:r>
            <a:endParaRPr lang="en-IN" dirty="0"/>
          </a:p>
          <a:p>
            <a:endParaRPr lang="en-IN" dirty="0"/>
          </a:p>
          <a:p>
            <a:endParaRPr lang="en-IN" dirty="0"/>
          </a:p>
        </p:txBody>
      </p:sp>
    </p:spTree>
    <p:extLst>
      <p:ext uri="{BB962C8B-B14F-4D97-AF65-F5344CB8AC3E}">
        <p14:creationId xmlns:p14="http://schemas.microsoft.com/office/powerpoint/2010/main" val="3773126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81DA3-138F-A6F8-34CA-583249B9FC6C}"/>
              </a:ext>
            </a:extLst>
          </p:cNvPr>
          <p:cNvSpPr>
            <a:spLocks noGrp="1"/>
          </p:cNvSpPr>
          <p:nvPr>
            <p:ph type="title"/>
          </p:nvPr>
        </p:nvSpPr>
        <p:spPr>
          <a:xfrm>
            <a:off x="241300" y="337652"/>
            <a:ext cx="11214100" cy="535531"/>
          </a:xfrm>
        </p:spPr>
        <p:txBody>
          <a:bodyPr/>
          <a:lstStyle/>
          <a:p>
            <a:r>
              <a:rPr lang="en-US" dirty="0"/>
              <a:t>CONTINUATION..</a:t>
            </a:r>
            <a:endParaRPr lang="en-IN" dirty="0"/>
          </a:p>
        </p:txBody>
      </p:sp>
      <p:sp>
        <p:nvSpPr>
          <p:cNvPr id="3" name="Slide Number Placeholder 2">
            <a:extLst>
              <a:ext uri="{FF2B5EF4-FFF2-40B4-BE49-F238E27FC236}">
                <a16:creationId xmlns:a16="http://schemas.microsoft.com/office/drawing/2014/main" id="{644100E5-176F-BECE-8890-ED82D5C647E7}"/>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AD92AD31-02F2-A0B1-770D-B6BA54B69732}"/>
              </a:ext>
            </a:extLst>
          </p:cNvPr>
          <p:cNvSpPr>
            <a:spLocks noGrp="1"/>
          </p:cNvSpPr>
          <p:nvPr>
            <p:ph type="body" sz="quarter" idx="13"/>
          </p:nvPr>
        </p:nvSpPr>
        <p:spPr>
          <a:xfrm>
            <a:off x="444499" y="1078456"/>
            <a:ext cx="11214099" cy="5601743"/>
          </a:xfrm>
        </p:spPr>
        <p:txBody>
          <a:bodyPr/>
          <a:lstStyle/>
          <a:p>
            <a:pPr marL="0" indent="0">
              <a:buNone/>
            </a:pPr>
            <a:r>
              <a:rPr lang="en-IN" dirty="0"/>
              <a:t>class Circle(Shape):</a:t>
            </a:r>
          </a:p>
          <a:p>
            <a:pPr marL="0" indent="0">
              <a:buNone/>
            </a:pPr>
            <a:r>
              <a:rPr lang="en-IN" dirty="0"/>
              <a:t>    def __</a:t>
            </a:r>
            <a:r>
              <a:rPr lang="en-IN" dirty="0" err="1"/>
              <a:t>init</a:t>
            </a:r>
            <a:r>
              <a:rPr lang="en-IN" dirty="0"/>
              <a:t>__(self, radius):</a:t>
            </a:r>
          </a:p>
          <a:p>
            <a:pPr marL="0" indent="0">
              <a:buNone/>
            </a:pPr>
            <a:r>
              <a:rPr lang="en-IN" dirty="0"/>
              <a:t>        </a:t>
            </a:r>
            <a:r>
              <a:rPr lang="en-IN" dirty="0" err="1"/>
              <a:t>self.radius</a:t>
            </a:r>
            <a:r>
              <a:rPr lang="en-IN" dirty="0"/>
              <a:t> = radius</a:t>
            </a:r>
          </a:p>
          <a:p>
            <a:pPr marL="0" indent="0">
              <a:buNone/>
            </a:pPr>
            <a:r>
              <a:rPr lang="en-IN" dirty="0"/>
              <a:t>    def area(self):</a:t>
            </a:r>
          </a:p>
          <a:p>
            <a:pPr marL="0" indent="0">
              <a:buNone/>
            </a:pPr>
            <a:r>
              <a:rPr lang="en-IN" dirty="0"/>
              <a:t>        return 3.14 * </a:t>
            </a:r>
            <a:r>
              <a:rPr lang="en-IN" dirty="0" err="1"/>
              <a:t>self.radius</a:t>
            </a:r>
            <a:r>
              <a:rPr lang="en-IN" dirty="0"/>
              <a:t> ** 2</a:t>
            </a:r>
          </a:p>
          <a:p>
            <a:pPr marL="0" indent="0">
              <a:buNone/>
            </a:pPr>
            <a:r>
              <a:rPr lang="en-IN" dirty="0">
                <a:solidFill>
                  <a:srgbClr val="00B050"/>
                </a:solidFill>
              </a:rPr>
              <a:t># Creating objects of different shapes</a:t>
            </a:r>
          </a:p>
          <a:p>
            <a:pPr marL="0" indent="0">
              <a:buNone/>
            </a:pPr>
            <a:r>
              <a:rPr lang="en-IN" dirty="0"/>
              <a:t>rectangle = Rectangle(5, 3)</a:t>
            </a:r>
          </a:p>
          <a:p>
            <a:pPr marL="0" indent="0">
              <a:buNone/>
            </a:pPr>
            <a:r>
              <a:rPr lang="en-IN" dirty="0"/>
              <a:t>circle = Circle(4)</a:t>
            </a:r>
          </a:p>
          <a:p>
            <a:pPr marL="0" indent="0">
              <a:buNone/>
            </a:pPr>
            <a:r>
              <a:rPr lang="en-IN" dirty="0">
                <a:solidFill>
                  <a:srgbClr val="00B050"/>
                </a:solidFill>
              </a:rPr>
              <a:t># Calculating and printing areas</a:t>
            </a:r>
          </a:p>
          <a:p>
            <a:pPr marL="0" indent="0">
              <a:buNone/>
            </a:pPr>
            <a:r>
              <a:rPr lang="en-IN" dirty="0"/>
              <a:t>print("Area of rectangle:", </a:t>
            </a:r>
            <a:r>
              <a:rPr lang="en-IN" dirty="0" err="1"/>
              <a:t>rectangle.area</a:t>
            </a:r>
            <a:r>
              <a:rPr lang="en-IN" dirty="0"/>
              <a:t>()) </a:t>
            </a:r>
            <a:r>
              <a:rPr lang="en-IN" dirty="0">
                <a:solidFill>
                  <a:srgbClr val="00B050"/>
                </a:solidFill>
              </a:rPr>
              <a:t>#Output: 15</a:t>
            </a:r>
          </a:p>
          <a:p>
            <a:pPr marL="0" indent="0">
              <a:buNone/>
            </a:pPr>
            <a:r>
              <a:rPr lang="en-IN" dirty="0"/>
              <a:t>print("Area of circle:", </a:t>
            </a:r>
            <a:r>
              <a:rPr lang="en-IN" dirty="0" err="1"/>
              <a:t>circle.area</a:t>
            </a:r>
            <a:r>
              <a:rPr lang="en-IN" dirty="0"/>
              <a:t>())        </a:t>
            </a:r>
            <a:r>
              <a:rPr lang="en-IN" dirty="0">
                <a:solidFill>
                  <a:srgbClr val="00B050"/>
                </a:solidFill>
              </a:rPr>
              <a:t># Output: 50.24</a:t>
            </a:r>
          </a:p>
          <a:p>
            <a:endParaRPr lang="en-IN" dirty="0"/>
          </a:p>
        </p:txBody>
      </p:sp>
    </p:spTree>
    <p:extLst>
      <p:ext uri="{BB962C8B-B14F-4D97-AF65-F5344CB8AC3E}">
        <p14:creationId xmlns:p14="http://schemas.microsoft.com/office/powerpoint/2010/main" val="343637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OOPS CONCEPTS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itle 5">
            <a:extLst>
              <a:ext uri="{FF2B5EF4-FFF2-40B4-BE49-F238E27FC236}">
                <a16:creationId xmlns:a16="http://schemas.microsoft.com/office/drawing/2014/main" id="{F1736848-56F3-5B84-C5D4-C391A382D5F2}"/>
              </a:ext>
            </a:extLst>
          </p:cNvPr>
          <p:cNvSpPr>
            <a:spLocks noGrp="1"/>
          </p:cNvSpPr>
          <p:nvPr>
            <p:ph type="title"/>
          </p:nvPr>
        </p:nvSpPr>
        <p:spPr/>
        <p:txBody>
          <a:bodyPr>
            <a:normAutofit fontScale="90000"/>
          </a:bodyPr>
          <a:lstStyle/>
          <a:p>
            <a:r>
              <a:rPr lang="en-US" dirty="0"/>
              <a:t>OBJECT ORIENTED PROGRAMMING USING PYTHON</a:t>
            </a:r>
            <a:endParaRPr lang="en-IN"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56008" y="1382378"/>
            <a:ext cx="9702391" cy="5297822"/>
          </a:xfrm>
        </p:spPr>
        <p:txBody>
          <a:bodyPr/>
          <a:lstStyle/>
          <a:p>
            <a:pPr algn="l" rtl="0" fontAlgn="base"/>
            <a:r>
              <a:rPr lang="en-US" b="0" i="0" dirty="0">
                <a:solidFill>
                  <a:srgbClr val="FFFFFF"/>
                </a:solidFill>
                <a:effectLst/>
                <a:latin typeface="Nunito" pitchFamily="2" charset="0"/>
              </a:rPr>
              <a:t>In Python object-oriented Programming (OOPs) is a programming paradigm that uses objects and classes in programming. It aims to implement real-world entities like inheritance, polymorphisms, encapsulation, etc. in the programming. </a:t>
            </a:r>
          </a:p>
          <a:p>
            <a:pPr algn="l" rtl="0" fontAlgn="base"/>
            <a:r>
              <a:rPr lang="en-US" b="0" i="0" dirty="0">
                <a:solidFill>
                  <a:srgbClr val="FFFFFF"/>
                </a:solidFill>
                <a:effectLst/>
                <a:latin typeface="Nunito" pitchFamily="2" charset="0"/>
              </a:rPr>
              <a:t>The main concept of object-oriented Programming (OOPs) or oops concepts in Python is to bind the data and the functions that work together as a single unit so that no other part of the code can access this data.</a:t>
            </a:r>
          </a:p>
          <a:p>
            <a:pPr marL="0" indent="0" algn="l" fontAlgn="base">
              <a:buNone/>
            </a:pPr>
            <a:r>
              <a:rPr lang="en-IN" b="1" i="0" u="sng" dirty="0">
                <a:solidFill>
                  <a:srgbClr val="FFFFFF"/>
                </a:solidFill>
                <a:effectLst/>
                <a:latin typeface="Nunito" pitchFamily="2" charset="0"/>
              </a:rPr>
              <a:t>OOPs Concepts in Python</a:t>
            </a:r>
          </a:p>
          <a:p>
            <a:pPr algn="l" fontAlgn="base">
              <a:buFont typeface="Arial" panose="020B0604020202020204" pitchFamily="34" charset="0"/>
              <a:buChar char="•"/>
            </a:pPr>
            <a:r>
              <a:rPr lang="en-IN" b="0" i="0" dirty="0">
                <a:solidFill>
                  <a:srgbClr val="FFFFFF"/>
                </a:solidFill>
                <a:effectLst/>
                <a:latin typeface="Nunito" pitchFamily="2" charset="0"/>
              </a:rPr>
              <a:t>Class</a:t>
            </a:r>
          </a:p>
          <a:p>
            <a:pPr algn="l" fontAlgn="base">
              <a:buFont typeface="Arial" panose="020B0604020202020204" pitchFamily="34" charset="0"/>
              <a:buChar char="•"/>
            </a:pPr>
            <a:r>
              <a:rPr lang="en-IN" b="0" i="0" dirty="0">
                <a:solidFill>
                  <a:srgbClr val="FFFFFF"/>
                </a:solidFill>
                <a:effectLst/>
                <a:latin typeface="Nunito" pitchFamily="2" charset="0"/>
              </a:rPr>
              <a:t>Objects</a:t>
            </a:r>
          </a:p>
          <a:p>
            <a:pPr fontAlgn="base"/>
            <a:r>
              <a:rPr lang="en-IN" b="0" i="0" dirty="0">
                <a:solidFill>
                  <a:srgbClr val="FFFFFF"/>
                </a:solidFill>
                <a:effectLst/>
                <a:latin typeface="Nunito" pitchFamily="2" charset="0"/>
              </a:rPr>
              <a:t>Polymorphism</a:t>
            </a:r>
          </a:p>
          <a:p>
            <a:pPr fontAlgn="base"/>
            <a:r>
              <a:rPr lang="en-IN" b="0" i="0" dirty="0">
                <a:solidFill>
                  <a:srgbClr val="FFFFFF"/>
                </a:solidFill>
                <a:effectLst/>
                <a:latin typeface="Nunito" pitchFamily="2" charset="0"/>
              </a:rPr>
              <a:t>Inheritance</a:t>
            </a:r>
          </a:p>
          <a:p>
            <a:pPr algn="l" fontAlgn="base">
              <a:buFont typeface="Arial" panose="020B0604020202020204" pitchFamily="34" charset="0"/>
              <a:buChar char="•"/>
            </a:pPr>
            <a:r>
              <a:rPr lang="en-IN" b="0" i="0" dirty="0">
                <a:solidFill>
                  <a:srgbClr val="FFFFFF"/>
                </a:solidFill>
                <a:effectLst/>
                <a:latin typeface="Nunito" pitchFamily="2" charset="0"/>
              </a:rPr>
              <a:t>Encapsulation</a:t>
            </a:r>
          </a:p>
          <a:p>
            <a:pPr algn="l" fontAlgn="base">
              <a:buFont typeface="Arial" panose="020B0604020202020204" pitchFamily="34" charset="0"/>
              <a:buChar char="•"/>
            </a:pPr>
            <a:r>
              <a:rPr lang="en-IN" b="0" i="0" dirty="0">
                <a:solidFill>
                  <a:srgbClr val="FFFFFF"/>
                </a:solidFill>
                <a:effectLst/>
                <a:latin typeface="Nunito" pitchFamily="2" charset="0"/>
              </a:rPr>
              <a:t>Data Abstraction</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4A2E-1158-A4CE-31BC-FBC8C0B0C46C}"/>
              </a:ext>
            </a:extLst>
          </p:cNvPr>
          <p:cNvSpPr>
            <a:spLocks noGrp="1"/>
          </p:cNvSpPr>
          <p:nvPr>
            <p:ph type="title"/>
          </p:nvPr>
        </p:nvSpPr>
        <p:spPr/>
        <p:txBody>
          <a:bodyPr/>
          <a:lstStyle/>
          <a:p>
            <a:r>
              <a:rPr lang="en-US" dirty="0"/>
              <a:t>CLASS AND OBJECT IN PYTHON</a:t>
            </a:r>
            <a:endParaRPr lang="en-IN" dirty="0"/>
          </a:p>
        </p:txBody>
      </p:sp>
      <p:sp>
        <p:nvSpPr>
          <p:cNvPr id="3" name="Slide Number Placeholder 2">
            <a:extLst>
              <a:ext uri="{FF2B5EF4-FFF2-40B4-BE49-F238E27FC236}">
                <a16:creationId xmlns:a16="http://schemas.microsoft.com/office/drawing/2014/main" id="{26A8CC67-C13F-52A8-7369-34F26A71F4E3}"/>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Content Placeholder 3">
            <a:extLst>
              <a:ext uri="{FF2B5EF4-FFF2-40B4-BE49-F238E27FC236}">
                <a16:creationId xmlns:a16="http://schemas.microsoft.com/office/drawing/2014/main" id="{9861E1EA-52AC-92AD-EFF4-DF65702E79FE}"/>
              </a:ext>
            </a:extLst>
          </p:cNvPr>
          <p:cNvSpPr>
            <a:spLocks noGrp="1"/>
          </p:cNvSpPr>
          <p:nvPr>
            <p:ph sz="half" idx="1"/>
          </p:nvPr>
        </p:nvSpPr>
        <p:spPr>
          <a:xfrm>
            <a:off x="444500" y="2114874"/>
            <a:ext cx="5184437" cy="4743126"/>
          </a:xfrm>
        </p:spPr>
        <p:txBody>
          <a:bodyPr/>
          <a:lstStyle/>
          <a:p>
            <a:r>
              <a:rPr lang="en-US" b="0" i="0" dirty="0">
                <a:solidFill>
                  <a:srgbClr val="FFFFFF"/>
                </a:solidFill>
                <a:effectLst/>
                <a:latin typeface="Nunito" pitchFamily="2" charset="0"/>
              </a:rPr>
              <a:t>A class is a collection of objects. A class contains the blueprints or the prototype from which the objects are being created. It is a logical entity that contains some attributes and methods.</a:t>
            </a:r>
          </a:p>
          <a:p>
            <a:pPr algn="l" fontAlgn="base">
              <a:buFont typeface="Arial" panose="020B0604020202020204" pitchFamily="34" charset="0"/>
              <a:buChar char="•"/>
            </a:pPr>
            <a:r>
              <a:rPr lang="en-US" b="0" i="0" dirty="0">
                <a:solidFill>
                  <a:srgbClr val="FFFFFF"/>
                </a:solidFill>
                <a:effectLst/>
                <a:latin typeface="Nunito" pitchFamily="2" charset="0"/>
              </a:rPr>
              <a:t>Classes are created by keyword class.</a:t>
            </a:r>
          </a:p>
          <a:p>
            <a:pPr algn="l" fontAlgn="base">
              <a:buFont typeface="Arial" panose="020B0604020202020204" pitchFamily="34" charset="0"/>
              <a:buChar char="•"/>
            </a:pPr>
            <a:r>
              <a:rPr lang="en-US" b="0" i="0" dirty="0">
                <a:solidFill>
                  <a:srgbClr val="FFFFFF"/>
                </a:solidFill>
                <a:effectLst/>
                <a:latin typeface="Nunito" pitchFamily="2" charset="0"/>
              </a:rPr>
              <a:t>Attributes are the variables that belong to a class.</a:t>
            </a:r>
          </a:p>
          <a:p>
            <a:pPr algn="l" fontAlgn="base">
              <a:buFont typeface="Arial" panose="020B0604020202020204" pitchFamily="34" charset="0"/>
              <a:buChar char="•"/>
            </a:pPr>
            <a:r>
              <a:rPr lang="en-US" b="0" i="0" dirty="0">
                <a:solidFill>
                  <a:srgbClr val="FFFFFF"/>
                </a:solidFill>
                <a:effectLst/>
                <a:latin typeface="Nunito" pitchFamily="2" charset="0"/>
              </a:rPr>
              <a:t>Attributes are always public and can be accessed using the dot (.) operator. </a:t>
            </a:r>
            <a:r>
              <a:rPr lang="en-US" b="0" i="0" dirty="0" err="1">
                <a:solidFill>
                  <a:srgbClr val="FFFFFF"/>
                </a:solidFill>
                <a:effectLst/>
                <a:latin typeface="Nunito" pitchFamily="2" charset="0"/>
              </a:rPr>
              <a:t>Eg.</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Myclass.Myattribute</a:t>
            </a:r>
            <a:endParaRPr lang="en-US" b="0" i="0" dirty="0">
              <a:solidFill>
                <a:srgbClr val="FFFFFF"/>
              </a:solidFill>
              <a:effectLst/>
              <a:latin typeface="Nunito" pitchFamily="2" charset="0"/>
            </a:endParaRPr>
          </a:p>
          <a:p>
            <a:endParaRPr lang="en-IN" dirty="0"/>
          </a:p>
        </p:txBody>
      </p:sp>
      <p:sp>
        <p:nvSpPr>
          <p:cNvPr id="5" name="Content Placeholder 4">
            <a:extLst>
              <a:ext uri="{FF2B5EF4-FFF2-40B4-BE49-F238E27FC236}">
                <a16:creationId xmlns:a16="http://schemas.microsoft.com/office/drawing/2014/main" id="{4BADBA68-790A-BF54-B3DB-B0C5D9CF116E}"/>
              </a:ext>
            </a:extLst>
          </p:cNvPr>
          <p:cNvSpPr>
            <a:spLocks noGrp="1"/>
          </p:cNvSpPr>
          <p:nvPr>
            <p:ph sz="half" idx="2"/>
          </p:nvPr>
        </p:nvSpPr>
        <p:spPr>
          <a:xfrm>
            <a:off x="6474163" y="2114874"/>
            <a:ext cx="5184437" cy="4659248"/>
          </a:xfrm>
        </p:spPr>
        <p:txBody>
          <a:bodyPr/>
          <a:lstStyle/>
          <a:p>
            <a:r>
              <a:rPr lang="en-US" b="0" i="0" dirty="0">
                <a:solidFill>
                  <a:srgbClr val="FFFFFF"/>
                </a:solidFill>
                <a:effectLst/>
                <a:latin typeface="Nunito" pitchFamily="2" charset="0"/>
              </a:rPr>
              <a:t>The object is an entity that has a state and behavior associated with it. </a:t>
            </a:r>
          </a:p>
          <a:p>
            <a:pPr algn="l" rtl="0" fontAlgn="base"/>
            <a:r>
              <a:rPr lang="en-US" sz="1800" b="1" i="0" dirty="0">
                <a:solidFill>
                  <a:srgbClr val="FFFFFF"/>
                </a:solidFill>
                <a:effectLst/>
                <a:latin typeface="Nunito" pitchFamily="2" charset="0"/>
              </a:rPr>
              <a:t>An object consists of:</a:t>
            </a:r>
            <a:endParaRPr lang="en-US" sz="1800" b="0" i="0" dirty="0">
              <a:solidFill>
                <a:srgbClr val="FFFFFF"/>
              </a:solidFill>
              <a:effectLst/>
              <a:latin typeface="Nunito" pitchFamily="2" charset="0"/>
            </a:endParaRPr>
          </a:p>
          <a:p>
            <a:pPr algn="l" fontAlgn="base">
              <a:buFont typeface="Arial" panose="020B0604020202020204" pitchFamily="34" charset="0"/>
              <a:buChar char="•"/>
            </a:pPr>
            <a:r>
              <a:rPr lang="en-US" sz="1800" b="1" i="0" dirty="0">
                <a:solidFill>
                  <a:srgbClr val="FFFFFF"/>
                </a:solidFill>
                <a:effectLst/>
                <a:latin typeface="Nunito" pitchFamily="2" charset="0"/>
              </a:rPr>
              <a:t>State:</a:t>
            </a:r>
            <a:r>
              <a:rPr lang="en-US" sz="1800" b="0" i="0" dirty="0">
                <a:solidFill>
                  <a:srgbClr val="FFFFFF"/>
                </a:solidFill>
                <a:effectLst/>
                <a:latin typeface="Nunito" pitchFamily="2" charset="0"/>
              </a:rPr>
              <a:t> It is represented by the attributes of an object. It also reflects the properties of an object.</a:t>
            </a:r>
          </a:p>
          <a:p>
            <a:pPr algn="l" fontAlgn="base">
              <a:buFont typeface="Arial" panose="020B0604020202020204" pitchFamily="34" charset="0"/>
              <a:buChar char="•"/>
            </a:pPr>
            <a:r>
              <a:rPr lang="en-US" sz="1800" b="1" i="0" dirty="0">
                <a:solidFill>
                  <a:srgbClr val="FFFFFF"/>
                </a:solidFill>
                <a:effectLst/>
                <a:latin typeface="Nunito" pitchFamily="2" charset="0"/>
              </a:rPr>
              <a:t>Behavior:</a:t>
            </a:r>
            <a:r>
              <a:rPr lang="en-US" sz="1800" b="0" i="0" dirty="0">
                <a:solidFill>
                  <a:srgbClr val="FFFFFF"/>
                </a:solidFill>
                <a:effectLst/>
                <a:latin typeface="Nunito" pitchFamily="2" charset="0"/>
              </a:rPr>
              <a:t> It is represented by the methods of an object. It also reflects the response of an object to other objects.</a:t>
            </a:r>
          </a:p>
          <a:p>
            <a:pPr algn="l" fontAlgn="base">
              <a:buFont typeface="Arial" panose="020B0604020202020204" pitchFamily="34" charset="0"/>
              <a:buChar char="•"/>
            </a:pPr>
            <a:r>
              <a:rPr lang="en-US" sz="1800" b="1" i="0" dirty="0">
                <a:solidFill>
                  <a:srgbClr val="FFFFFF"/>
                </a:solidFill>
                <a:effectLst/>
                <a:latin typeface="Nunito" pitchFamily="2" charset="0"/>
              </a:rPr>
              <a:t>Identity:</a:t>
            </a:r>
            <a:r>
              <a:rPr lang="en-US" sz="1800" b="0" i="0" dirty="0">
                <a:solidFill>
                  <a:srgbClr val="FFFFFF"/>
                </a:solidFill>
                <a:effectLst/>
                <a:latin typeface="Nunito" pitchFamily="2" charset="0"/>
              </a:rPr>
              <a:t> It gives a unique name to an object and enables one object to interact with other objects.</a:t>
            </a:r>
          </a:p>
          <a:p>
            <a:pPr marL="0" indent="0">
              <a:buNone/>
            </a:pPr>
            <a:br>
              <a:rPr lang="en-US" dirty="0"/>
            </a:br>
            <a:endParaRPr lang="en-IN" dirty="0"/>
          </a:p>
        </p:txBody>
      </p:sp>
    </p:spTree>
    <p:extLst>
      <p:ext uri="{BB962C8B-B14F-4D97-AF65-F5344CB8AC3E}">
        <p14:creationId xmlns:p14="http://schemas.microsoft.com/office/powerpoint/2010/main" val="56227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A96E-11C3-1B0B-10D7-DA9F1F166F3B}"/>
              </a:ext>
            </a:extLst>
          </p:cNvPr>
          <p:cNvSpPr>
            <a:spLocks noGrp="1"/>
          </p:cNvSpPr>
          <p:nvPr>
            <p:ph type="title"/>
          </p:nvPr>
        </p:nvSpPr>
        <p:spPr>
          <a:xfrm>
            <a:off x="444500" y="53560"/>
            <a:ext cx="11214100" cy="978729"/>
          </a:xfrm>
        </p:spPr>
        <p:txBody>
          <a:bodyPr/>
          <a:lstStyle/>
          <a:p>
            <a:r>
              <a:rPr lang="en-US" dirty="0"/>
              <a:t>EXAMPLE:</a:t>
            </a:r>
            <a:br>
              <a:rPr lang="en-US" dirty="0"/>
            </a:br>
            <a:endParaRPr lang="en-IN" dirty="0"/>
          </a:p>
        </p:txBody>
      </p:sp>
      <p:sp>
        <p:nvSpPr>
          <p:cNvPr id="3" name="Slide Number Placeholder 2">
            <a:extLst>
              <a:ext uri="{FF2B5EF4-FFF2-40B4-BE49-F238E27FC236}">
                <a16:creationId xmlns:a16="http://schemas.microsoft.com/office/drawing/2014/main" id="{9C4BE080-73D9-6100-2941-F9B8CAC9370C}"/>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721867FD-00D5-3125-C3BC-FA9ABC9F3EE9}"/>
              </a:ext>
            </a:extLst>
          </p:cNvPr>
          <p:cNvSpPr>
            <a:spLocks noGrp="1"/>
          </p:cNvSpPr>
          <p:nvPr>
            <p:ph type="body" sz="quarter" idx="13"/>
          </p:nvPr>
        </p:nvSpPr>
        <p:spPr>
          <a:xfrm>
            <a:off x="533400" y="671926"/>
            <a:ext cx="6718300" cy="5825711"/>
          </a:xfrm>
        </p:spPr>
        <p:txBody>
          <a:bodyPr/>
          <a:lstStyle/>
          <a:p>
            <a:pPr marL="0" indent="0">
              <a:buNone/>
            </a:pPr>
            <a:r>
              <a:rPr lang="en-IN" dirty="0"/>
              <a:t>class Rectangle:   </a:t>
            </a:r>
            <a:r>
              <a:rPr lang="en-IN" dirty="0">
                <a:solidFill>
                  <a:srgbClr val="00B050"/>
                </a:solidFill>
              </a:rPr>
              <a:t># creating class rectangle</a:t>
            </a:r>
          </a:p>
          <a:p>
            <a:pPr marL="0" indent="0">
              <a:buNone/>
            </a:pPr>
            <a:r>
              <a:rPr lang="en-IN" dirty="0"/>
              <a:t>    def __</a:t>
            </a:r>
            <a:r>
              <a:rPr lang="en-IN" dirty="0" err="1"/>
              <a:t>init</a:t>
            </a:r>
            <a:r>
              <a:rPr lang="en-IN" dirty="0"/>
              <a:t>__(self, width, height):</a:t>
            </a:r>
          </a:p>
          <a:p>
            <a:pPr marL="0" indent="0">
              <a:buNone/>
            </a:pPr>
            <a:r>
              <a:rPr lang="en-IN" dirty="0"/>
              <a:t>        </a:t>
            </a:r>
            <a:r>
              <a:rPr lang="en-IN" dirty="0" err="1"/>
              <a:t>self.width</a:t>
            </a:r>
            <a:r>
              <a:rPr lang="en-IN" dirty="0"/>
              <a:t> = width</a:t>
            </a:r>
          </a:p>
          <a:p>
            <a:pPr marL="0" indent="0">
              <a:buNone/>
            </a:pPr>
            <a:r>
              <a:rPr lang="en-IN" dirty="0"/>
              <a:t>        </a:t>
            </a:r>
            <a:r>
              <a:rPr lang="en-IN" dirty="0" err="1"/>
              <a:t>self.height</a:t>
            </a:r>
            <a:r>
              <a:rPr lang="en-IN" dirty="0"/>
              <a:t> = height</a:t>
            </a:r>
          </a:p>
          <a:p>
            <a:endParaRPr lang="en-IN" dirty="0"/>
          </a:p>
          <a:p>
            <a:pPr marL="0" indent="0">
              <a:buNone/>
            </a:pPr>
            <a:r>
              <a:rPr lang="en-IN" dirty="0"/>
              <a:t>    def area(self):</a:t>
            </a:r>
          </a:p>
          <a:p>
            <a:pPr marL="0" indent="0">
              <a:buNone/>
            </a:pPr>
            <a:r>
              <a:rPr lang="en-IN" dirty="0"/>
              <a:t>        return </a:t>
            </a:r>
            <a:r>
              <a:rPr lang="en-IN" dirty="0" err="1"/>
              <a:t>self.width</a:t>
            </a:r>
            <a:r>
              <a:rPr lang="en-IN" dirty="0"/>
              <a:t> * </a:t>
            </a:r>
            <a:r>
              <a:rPr lang="en-IN" dirty="0" err="1"/>
              <a:t>self.height</a:t>
            </a:r>
            <a:endParaRPr lang="en-IN" dirty="0"/>
          </a:p>
          <a:p>
            <a:pPr marL="0" indent="0">
              <a:buNone/>
            </a:pPr>
            <a:r>
              <a:rPr lang="en-IN" dirty="0"/>
              <a:t>  def perimeter(self):</a:t>
            </a:r>
          </a:p>
          <a:p>
            <a:pPr marL="0" indent="0">
              <a:buNone/>
            </a:pPr>
            <a:r>
              <a:rPr lang="en-IN" dirty="0"/>
              <a:t>        return 2 * (</a:t>
            </a:r>
            <a:r>
              <a:rPr lang="en-IN" dirty="0" err="1"/>
              <a:t>self.width</a:t>
            </a:r>
            <a:r>
              <a:rPr lang="en-IN" dirty="0"/>
              <a:t> + </a:t>
            </a:r>
            <a:r>
              <a:rPr lang="en-IN" dirty="0" err="1"/>
              <a:t>self.height</a:t>
            </a:r>
            <a:r>
              <a:rPr lang="en-IN" dirty="0"/>
              <a:t>)</a:t>
            </a:r>
          </a:p>
          <a:p>
            <a:pPr marL="0" indent="0">
              <a:buNone/>
            </a:pPr>
            <a:r>
              <a:rPr lang="en-IN" dirty="0">
                <a:solidFill>
                  <a:srgbClr val="00B050"/>
                </a:solidFill>
              </a:rPr>
              <a:t># Create an object of Rectangle class</a:t>
            </a:r>
          </a:p>
          <a:p>
            <a:pPr marL="0" indent="0">
              <a:buNone/>
            </a:pPr>
            <a:r>
              <a:rPr lang="en-IN" dirty="0" err="1"/>
              <a:t>rect</a:t>
            </a:r>
            <a:r>
              <a:rPr lang="en-IN" dirty="0"/>
              <a:t> = Rectangle(5, 3)</a:t>
            </a:r>
          </a:p>
          <a:p>
            <a:pPr marL="0" indent="0">
              <a:buNone/>
            </a:pPr>
            <a:r>
              <a:rPr lang="en-IN" dirty="0">
                <a:solidFill>
                  <a:srgbClr val="00B050"/>
                </a:solidFill>
              </a:rPr>
              <a:t># Calculate and print area and perimeter</a:t>
            </a:r>
          </a:p>
          <a:p>
            <a:pPr marL="0" indent="0">
              <a:buNone/>
            </a:pPr>
            <a:r>
              <a:rPr lang="en-IN" dirty="0"/>
              <a:t>print("Area of the rectangle:", </a:t>
            </a:r>
            <a:r>
              <a:rPr lang="en-IN" dirty="0" err="1"/>
              <a:t>rect.area</a:t>
            </a:r>
            <a:r>
              <a:rPr lang="en-IN" dirty="0"/>
              <a:t>())  </a:t>
            </a:r>
            <a:r>
              <a:rPr lang="en-IN" dirty="0">
                <a:solidFill>
                  <a:srgbClr val="00B050"/>
                </a:solidFill>
              </a:rPr>
              <a:t># Output: 15</a:t>
            </a:r>
          </a:p>
          <a:p>
            <a:pPr marL="0" indent="0">
              <a:buNone/>
            </a:pPr>
            <a:r>
              <a:rPr lang="en-IN" dirty="0"/>
              <a:t>print("Perimeter of the rectangle:", </a:t>
            </a:r>
            <a:r>
              <a:rPr lang="en-IN" dirty="0" err="1"/>
              <a:t>rect.perimeter</a:t>
            </a:r>
            <a:r>
              <a:rPr lang="en-IN" dirty="0"/>
              <a:t>())  </a:t>
            </a:r>
            <a:r>
              <a:rPr lang="en-IN" dirty="0">
                <a:solidFill>
                  <a:srgbClr val="00B050"/>
                </a:solidFill>
              </a:rPr>
              <a:t># Output: 16</a:t>
            </a:r>
          </a:p>
          <a:p>
            <a:endParaRPr lang="en-IN" dirty="0"/>
          </a:p>
        </p:txBody>
      </p:sp>
    </p:spTree>
    <p:extLst>
      <p:ext uri="{BB962C8B-B14F-4D97-AF65-F5344CB8AC3E}">
        <p14:creationId xmlns:p14="http://schemas.microsoft.com/office/powerpoint/2010/main" val="29357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1DD8-C40F-4CB9-4749-8F8175284D1C}"/>
              </a:ext>
            </a:extLst>
          </p:cNvPr>
          <p:cNvSpPr>
            <a:spLocks noGrp="1"/>
          </p:cNvSpPr>
          <p:nvPr>
            <p:ph type="title"/>
          </p:nvPr>
        </p:nvSpPr>
        <p:spPr>
          <a:xfrm>
            <a:off x="341864" y="177800"/>
            <a:ext cx="11214100" cy="535531"/>
          </a:xfrm>
        </p:spPr>
        <p:txBody>
          <a:bodyPr/>
          <a:lstStyle/>
          <a:p>
            <a:r>
              <a:rPr lang="en-US" dirty="0"/>
              <a:t>INHERITANCE</a:t>
            </a:r>
            <a:endParaRPr lang="en-IN" dirty="0"/>
          </a:p>
        </p:txBody>
      </p:sp>
      <p:sp>
        <p:nvSpPr>
          <p:cNvPr id="3" name="Slide Number Placeholder 2">
            <a:extLst>
              <a:ext uri="{FF2B5EF4-FFF2-40B4-BE49-F238E27FC236}">
                <a16:creationId xmlns:a16="http://schemas.microsoft.com/office/drawing/2014/main" id="{E1245CAD-2B7E-6BBF-2B36-81F2C819E81B}"/>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08971167-A068-AF5D-A991-2F5152D37511}"/>
              </a:ext>
            </a:extLst>
          </p:cNvPr>
          <p:cNvSpPr>
            <a:spLocks noGrp="1"/>
          </p:cNvSpPr>
          <p:nvPr>
            <p:ph type="body" sz="quarter" idx="13"/>
          </p:nvPr>
        </p:nvSpPr>
        <p:spPr>
          <a:xfrm>
            <a:off x="231708" y="621713"/>
            <a:ext cx="11870096" cy="7747846"/>
          </a:xfrm>
        </p:spPr>
        <p:txBody>
          <a:bodyPr/>
          <a:lstStyle/>
          <a:p>
            <a:pPr marL="0" indent="0">
              <a:buNone/>
            </a:pPr>
            <a:r>
              <a:rPr lang="en-US" b="0" i="0" dirty="0">
                <a:solidFill>
                  <a:srgbClr val="FFFFFF"/>
                </a:solidFill>
                <a:effectLst/>
                <a:latin typeface="Nunito" pitchFamily="2" charset="0"/>
              </a:rPr>
              <a:t>Inheritance is the capability of one class to derive or inherit the properties from another class. The class that derives properties is called the derived class and the class from which the properties are being derived is called the base class .</a:t>
            </a:r>
          </a:p>
          <a:p>
            <a:pPr marL="0" indent="0" algn="l" fontAlgn="base">
              <a:buNone/>
            </a:pPr>
            <a:r>
              <a:rPr lang="en-US" b="1" i="0" dirty="0">
                <a:solidFill>
                  <a:srgbClr val="FFFFFF"/>
                </a:solidFill>
                <a:effectLst/>
                <a:latin typeface="Nunito" pitchFamily="2" charset="0"/>
              </a:rPr>
              <a:t>Types of Inheritance</a:t>
            </a:r>
          </a:p>
          <a:p>
            <a:pPr algn="l" fontAlgn="base">
              <a:buFont typeface="Arial" panose="020B0604020202020204" pitchFamily="34" charset="0"/>
              <a:buChar char="•"/>
            </a:pPr>
            <a:r>
              <a:rPr lang="en-US" b="1" i="0" dirty="0">
                <a:solidFill>
                  <a:srgbClr val="FFFFFF"/>
                </a:solidFill>
                <a:effectLst/>
                <a:latin typeface="Nunito" pitchFamily="2" charset="0"/>
              </a:rPr>
              <a:t>Single Inheritance</a:t>
            </a:r>
            <a:r>
              <a:rPr lang="en-US" b="0" i="0" dirty="0">
                <a:solidFill>
                  <a:srgbClr val="FFFFFF"/>
                </a:solidFill>
                <a:effectLst/>
                <a:latin typeface="Nunito" pitchFamily="2" charset="0"/>
              </a:rPr>
              <a:t>: Single-level inheritance enables a derived class to inherit characteristics from a single-parent class.</a:t>
            </a:r>
          </a:p>
          <a:p>
            <a:pPr algn="l" fontAlgn="base">
              <a:buFont typeface="Arial" panose="020B0604020202020204" pitchFamily="34" charset="0"/>
              <a:buChar char="•"/>
            </a:pPr>
            <a:r>
              <a:rPr lang="en-US" b="1" i="0" dirty="0">
                <a:solidFill>
                  <a:srgbClr val="FFFFFF"/>
                </a:solidFill>
                <a:effectLst/>
                <a:latin typeface="Nunito" pitchFamily="2" charset="0"/>
              </a:rPr>
              <a:t>Multilevel Inheritance: </a:t>
            </a:r>
            <a:r>
              <a:rPr lang="en-US" b="0" i="0" dirty="0">
                <a:solidFill>
                  <a:srgbClr val="FFFFFF"/>
                </a:solidFill>
                <a:effectLst/>
                <a:latin typeface="Nunito" pitchFamily="2" charset="0"/>
              </a:rPr>
              <a:t>Multi-level inheritance enables a derived class to inherit properties from an immediate parent class which in turn inherits properties from his parent class. </a:t>
            </a:r>
          </a:p>
          <a:p>
            <a:pPr algn="l" fontAlgn="base">
              <a:buFont typeface="Arial" panose="020B0604020202020204" pitchFamily="34" charset="0"/>
              <a:buChar char="•"/>
            </a:pPr>
            <a:r>
              <a:rPr lang="en-US" b="1" i="0" dirty="0">
                <a:solidFill>
                  <a:srgbClr val="FFFFFF"/>
                </a:solidFill>
                <a:effectLst/>
                <a:latin typeface="Nunito" pitchFamily="2" charset="0"/>
              </a:rPr>
              <a:t>Hierarchical Inheritance: </a:t>
            </a:r>
            <a:r>
              <a:rPr lang="en-US" b="0" i="0" dirty="0">
                <a:solidFill>
                  <a:srgbClr val="FFFFFF"/>
                </a:solidFill>
                <a:effectLst/>
                <a:latin typeface="Nunito" pitchFamily="2" charset="0"/>
              </a:rPr>
              <a:t>Hierarchical-level inheritance enables more than one derived class to inherit properties from a parent class.</a:t>
            </a:r>
          </a:p>
          <a:p>
            <a:pPr algn="l" fontAlgn="base">
              <a:buFont typeface="Arial" panose="020B0604020202020204" pitchFamily="34" charset="0"/>
              <a:buChar char="•"/>
            </a:pPr>
            <a:r>
              <a:rPr lang="en-US" b="1" i="0" dirty="0">
                <a:solidFill>
                  <a:srgbClr val="FFFFFF"/>
                </a:solidFill>
                <a:effectLst/>
                <a:latin typeface="Nunito" pitchFamily="2" charset="0"/>
              </a:rPr>
              <a:t>Multiple Inheritance: </a:t>
            </a:r>
            <a:r>
              <a:rPr lang="en-US" b="0" i="0" dirty="0">
                <a:solidFill>
                  <a:srgbClr val="FFFFFF"/>
                </a:solidFill>
                <a:effectLst/>
                <a:latin typeface="Nunito" pitchFamily="2" charset="0"/>
              </a:rPr>
              <a:t>Multiple-level inheritance enables one derived class to inherit properties from more than one base class</a:t>
            </a:r>
          </a:p>
          <a:p>
            <a:pPr marL="0" indent="0" algn="l" fontAlgn="base">
              <a:buNone/>
            </a:pPr>
            <a:r>
              <a:rPr lang="en-US" b="1" u="sng" dirty="0">
                <a:solidFill>
                  <a:srgbClr val="FFFFFF"/>
                </a:solidFill>
                <a:latin typeface="Nunito" pitchFamily="2" charset="0"/>
              </a:rPr>
              <a:t>EXAMPLE:</a:t>
            </a:r>
          </a:p>
          <a:p>
            <a:pPr marL="0" indent="0" algn="l" fontAlgn="base">
              <a:buNone/>
            </a:pPr>
            <a:r>
              <a:rPr lang="en-US" dirty="0">
                <a:solidFill>
                  <a:srgbClr val="FFFFFF"/>
                </a:solidFill>
                <a:latin typeface="Nunito" pitchFamily="2" charset="0"/>
              </a:rPr>
              <a:t>c</a:t>
            </a:r>
            <a:r>
              <a:rPr lang="en-US" b="0" i="0" dirty="0">
                <a:solidFill>
                  <a:srgbClr val="FFFFFF"/>
                </a:solidFill>
                <a:effectLst/>
                <a:latin typeface="Nunito" pitchFamily="2" charset="0"/>
              </a:rPr>
              <a:t>lass </a:t>
            </a:r>
            <a:r>
              <a:rPr lang="en-US" b="0" i="0" dirty="0" err="1">
                <a:solidFill>
                  <a:srgbClr val="FFFFFF"/>
                </a:solidFill>
                <a:effectLst/>
                <a:latin typeface="Nunito" pitchFamily="2" charset="0"/>
              </a:rPr>
              <a:t>MySubclass</a:t>
            </a:r>
            <a:r>
              <a:rPr lang="en-US" b="0" i="0" dirty="0">
                <a:solidFill>
                  <a:srgbClr val="FFFFFF"/>
                </a:solidFill>
                <a:effectLst/>
                <a:latin typeface="Nunito" pitchFamily="2" charset="0"/>
              </a:rPr>
              <a:t>(</a:t>
            </a:r>
            <a:r>
              <a:rPr lang="en-US" b="0" i="0" dirty="0" err="1">
                <a:solidFill>
                  <a:srgbClr val="FFFFFF"/>
                </a:solidFill>
                <a:effectLst/>
                <a:latin typeface="Nunito" pitchFamily="2" charset="0"/>
              </a:rPr>
              <a:t>MyClass</a:t>
            </a:r>
            <a:r>
              <a:rPr lang="en-US" b="0" i="0" dirty="0">
                <a:solidFill>
                  <a:srgbClr val="FFFFFF"/>
                </a:solidFill>
                <a:effectLst/>
                <a:latin typeface="Nunito" pitchFamily="2" charset="0"/>
              </a:rPr>
              <a:t>):</a:t>
            </a:r>
          </a:p>
          <a:p>
            <a:pPr marL="0" indent="0" algn="l" fontAlgn="base">
              <a:buNone/>
            </a:pPr>
            <a:r>
              <a:rPr lang="en-US" dirty="0">
                <a:solidFill>
                  <a:srgbClr val="FFFFFF"/>
                </a:solidFill>
                <a:latin typeface="Nunito" pitchFamily="2" charset="0"/>
              </a:rPr>
              <a:t>    </a:t>
            </a:r>
            <a:r>
              <a:rPr lang="en-US" b="0" i="0" dirty="0">
                <a:solidFill>
                  <a:srgbClr val="FFFFFF"/>
                </a:solidFill>
                <a:effectLst/>
                <a:latin typeface="Nunito" pitchFamily="2" charset="0"/>
              </a:rPr>
              <a:t>def __</a:t>
            </a:r>
            <a:r>
              <a:rPr lang="en-US" b="0" i="0" dirty="0" err="1">
                <a:solidFill>
                  <a:srgbClr val="FFFFFF"/>
                </a:solidFill>
                <a:effectLst/>
                <a:latin typeface="Nunito" pitchFamily="2" charset="0"/>
              </a:rPr>
              <a:t>init</a:t>
            </a:r>
            <a:r>
              <a:rPr lang="en-US" b="0" i="0" dirty="0">
                <a:solidFill>
                  <a:srgbClr val="FFFFFF"/>
                </a:solidFill>
                <a:effectLst/>
                <a:latin typeface="Nunito" pitchFamily="2" charset="0"/>
              </a:rPr>
              <a:t>__(self, x, y, z):</a:t>
            </a:r>
          </a:p>
          <a:p>
            <a:pPr marL="0" indent="0" algn="l" fontAlgn="base">
              <a:buNone/>
            </a:pPr>
            <a:r>
              <a:rPr lang="en-US" b="0" i="0" dirty="0">
                <a:solidFill>
                  <a:srgbClr val="FFFFFF"/>
                </a:solidFill>
                <a:effectLst/>
                <a:latin typeface="Nunito" pitchFamily="2" charset="0"/>
              </a:rPr>
              <a:t>        super().__</a:t>
            </a:r>
            <a:r>
              <a:rPr lang="en-US" b="0" i="0" dirty="0" err="1">
                <a:solidFill>
                  <a:srgbClr val="FFFFFF"/>
                </a:solidFill>
                <a:effectLst/>
                <a:latin typeface="Nunito" pitchFamily="2" charset="0"/>
              </a:rPr>
              <a:t>init</a:t>
            </a:r>
            <a:r>
              <a:rPr lang="en-US" b="0" i="0" dirty="0">
                <a:solidFill>
                  <a:srgbClr val="FFFFFF"/>
                </a:solidFill>
                <a:effectLst/>
                <a:latin typeface="Nunito" pitchFamily="2" charset="0"/>
              </a:rPr>
              <a:t>__(x, y)</a:t>
            </a:r>
          </a:p>
          <a:p>
            <a:pPr marL="0" indent="0" algn="l" fontAlgn="base">
              <a:buNone/>
            </a:pP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self.z</a:t>
            </a:r>
            <a:r>
              <a:rPr lang="en-US" b="0" i="0" dirty="0">
                <a:solidFill>
                  <a:srgbClr val="FFFFFF"/>
                </a:solidFill>
                <a:effectLst/>
                <a:latin typeface="Nunito" pitchFamily="2" charset="0"/>
              </a:rPr>
              <a:t> = z</a:t>
            </a:r>
          </a:p>
          <a:p>
            <a:pPr marL="0" indent="0" algn="l" fontAlgn="base">
              <a:buNone/>
            </a:pPr>
            <a:r>
              <a:rPr lang="en-US" b="0" i="0" dirty="0">
                <a:solidFill>
                  <a:srgbClr val="FFFFFF"/>
                </a:solidFill>
                <a:effectLst/>
                <a:latin typeface="Nunito" pitchFamily="2" charset="0"/>
              </a:rPr>
              <a:t> def </a:t>
            </a:r>
            <a:r>
              <a:rPr lang="en-US" b="0" i="0" dirty="0" err="1">
                <a:solidFill>
                  <a:srgbClr val="FFFFFF"/>
                </a:solidFill>
                <a:effectLst/>
                <a:latin typeface="Nunito" pitchFamily="2" charset="0"/>
              </a:rPr>
              <a:t>my_method</a:t>
            </a:r>
            <a:r>
              <a:rPr lang="en-US" b="0" i="0" dirty="0">
                <a:solidFill>
                  <a:srgbClr val="FFFFFF"/>
                </a:solidFill>
                <a:effectLst/>
                <a:latin typeface="Nunito" pitchFamily="2" charset="0"/>
              </a:rPr>
              <a:t>(self):</a:t>
            </a:r>
          </a:p>
          <a:p>
            <a:pPr marL="0" indent="0" algn="l" fontAlgn="base">
              <a:buNone/>
            </a:pPr>
            <a:r>
              <a:rPr lang="en-US" b="0" i="0" dirty="0">
                <a:solidFill>
                  <a:srgbClr val="FFFFFF"/>
                </a:solidFill>
                <a:effectLst/>
                <a:latin typeface="Nunito" pitchFamily="2" charset="0"/>
              </a:rPr>
              <a:t>       return </a:t>
            </a:r>
            <a:r>
              <a:rPr lang="en-US" b="0" i="0" dirty="0" err="1">
                <a:solidFill>
                  <a:srgbClr val="FFFFFF"/>
                </a:solidFill>
                <a:effectLst/>
                <a:latin typeface="Nunito" pitchFamily="2" charset="0"/>
              </a:rPr>
              <a:t>self.x</a:t>
            </a:r>
            <a:r>
              <a:rPr lang="en-US" b="0" i="0" dirty="0">
                <a:solidFill>
                  <a:srgbClr val="FFFFFF"/>
                </a:solidFill>
                <a:effectLst/>
                <a:latin typeface="Nunito" pitchFamily="2" charset="0"/>
              </a:rPr>
              <a:t> + </a:t>
            </a:r>
            <a:r>
              <a:rPr lang="en-US" b="0" i="0" dirty="0" err="1">
                <a:solidFill>
                  <a:srgbClr val="FFFFFF"/>
                </a:solidFill>
                <a:effectLst/>
                <a:latin typeface="Nunito" pitchFamily="2" charset="0"/>
              </a:rPr>
              <a:t>self.y</a:t>
            </a:r>
            <a:r>
              <a:rPr lang="en-US" b="0" i="0" dirty="0">
                <a:solidFill>
                  <a:srgbClr val="FFFFFF"/>
                </a:solidFill>
                <a:effectLst/>
                <a:latin typeface="Nunito" pitchFamily="2" charset="0"/>
              </a:rPr>
              <a:t> + </a:t>
            </a:r>
            <a:r>
              <a:rPr lang="en-US" b="0" i="0" dirty="0" err="1">
                <a:solidFill>
                  <a:srgbClr val="FFFFFF"/>
                </a:solidFill>
                <a:effectLst/>
                <a:latin typeface="Nunito" pitchFamily="2" charset="0"/>
              </a:rPr>
              <a:t>self.z</a:t>
            </a:r>
            <a:endParaRPr lang="en-US" b="0" i="0" dirty="0">
              <a:solidFill>
                <a:srgbClr val="FFFFFF"/>
              </a:solidFill>
              <a:effectLst/>
              <a:latin typeface="Nunito" pitchFamily="2" charset="0"/>
            </a:endParaRPr>
          </a:p>
          <a:p>
            <a:pPr marL="0" indent="0" algn="l" fontAlgn="base">
              <a:buNone/>
            </a:pPr>
            <a:r>
              <a:rPr lang="en-US" b="0" i="0" dirty="0" err="1">
                <a:solidFill>
                  <a:srgbClr val="FFFFFF"/>
                </a:solidFill>
                <a:effectLst/>
                <a:latin typeface="Nunito" pitchFamily="2" charset="0"/>
              </a:rPr>
              <a:t>obj_sub</a:t>
            </a:r>
            <a:r>
              <a:rPr lang="en-US" b="0" i="0" dirty="0">
                <a:solidFill>
                  <a:srgbClr val="FFFFFF"/>
                </a:solidFill>
                <a:effectLst/>
                <a:latin typeface="Nunito" pitchFamily="2" charset="0"/>
              </a:rPr>
              <a:t> = </a:t>
            </a:r>
            <a:r>
              <a:rPr lang="en-US" b="0" i="0" dirty="0" err="1">
                <a:solidFill>
                  <a:srgbClr val="FFFFFF"/>
                </a:solidFill>
                <a:effectLst/>
                <a:latin typeface="Nunito" pitchFamily="2" charset="0"/>
              </a:rPr>
              <a:t>MySubclass</a:t>
            </a:r>
            <a:r>
              <a:rPr lang="en-US" b="0" i="0" dirty="0">
                <a:solidFill>
                  <a:srgbClr val="FFFFFF"/>
                </a:solidFill>
                <a:effectLst/>
                <a:latin typeface="Nunito" pitchFamily="2" charset="0"/>
              </a:rPr>
              <a:t>(1, 2, 3)</a:t>
            </a:r>
          </a:p>
          <a:p>
            <a:pPr marL="0" indent="0" fontAlgn="base">
              <a:buNone/>
            </a:pPr>
            <a:r>
              <a:rPr lang="en-US" b="0" i="0" dirty="0">
                <a:solidFill>
                  <a:srgbClr val="FFFFFF"/>
                </a:solidFill>
                <a:effectLst/>
                <a:latin typeface="Nunito" pitchFamily="2" charset="0"/>
              </a:rPr>
              <a:t>print(</a:t>
            </a:r>
            <a:r>
              <a:rPr lang="en-US" b="0" i="0" dirty="0" err="1">
                <a:solidFill>
                  <a:srgbClr val="FFFFFF"/>
                </a:solidFill>
                <a:effectLst/>
                <a:latin typeface="Nunito" pitchFamily="2" charset="0"/>
              </a:rPr>
              <a:t>obj_sub.my_method</a:t>
            </a:r>
            <a:r>
              <a:rPr lang="en-US" b="0" i="0" dirty="0">
                <a:solidFill>
                  <a:srgbClr val="FFFFFF"/>
                </a:solidFill>
                <a:effectLst/>
                <a:latin typeface="Nunito" pitchFamily="2" charset="0"/>
              </a:rPr>
              <a:t>())   </a:t>
            </a:r>
            <a:r>
              <a:rPr lang="en-US" dirty="0">
                <a:solidFill>
                  <a:srgbClr val="00B050"/>
                </a:solidFill>
                <a:latin typeface="Nunito" pitchFamily="2" charset="0"/>
              </a:rPr>
              <a:t># Output </a:t>
            </a:r>
            <a:r>
              <a:rPr lang="en-US" b="0" i="0" dirty="0">
                <a:solidFill>
                  <a:srgbClr val="00B050"/>
                </a:solidFill>
                <a:effectLst/>
                <a:latin typeface="Nunito" pitchFamily="2" charset="0"/>
              </a:rPr>
              <a:t>6</a:t>
            </a:r>
          </a:p>
          <a:p>
            <a:pPr algn="l" fontAlgn="base">
              <a:buFont typeface="Arial" panose="020B0604020202020204" pitchFamily="34" charset="0"/>
              <a:buChar char="•"/>
            </a:pPr>
            <a:endParaRPr lang="en-US" b="0" i="0" dirty="0">
              <a:solidFill>
                <a:srgbClr val="FFFFFF"/>
              </a:solidFill>
              <a:effectLst/>
              <a:highlight>
                <a:srgbClr val="131417"/>
              </a:highlight>
              <a:latin typeface="Nunito" pitchFamily="2" charset="0"/>
            </a:endParaRPr>
          </a:p>
          <a:p>
            <a:pPr algn="l" fontAlgn="base">
              <a:buFont typeface="Arial" panose="020B0604020202020204" pitchFamily="34" charset="0"/>
              <a:buChar char="•"/>
            </a:pPr>
            <a:endParaRPr lang="en-US" b="0" i="0" dirty="0">
              <a:solidFill>
                <a:srgbClr val="FFFFFF"/>
              </a:solidFill>
              <a:effectLst/>
              <a:highlight>
                <a:srgbClr val="131417"/>
              </a:highlight>
              <a:latin typeface="Nunito" pitchFamily="2" charset="0"/>
            </a:endParaRPr>
          </a:p>
          <a:p>
            <a:endParaRPr lang="en-IN" dirty="0"/>
          </a:p>
        </p:txBody>
      </p:sp>
    </p:spTree>
    <p:extLst>
      <p:ext uri="{BB962C8B-B14F-4D97-AF65-F5344CB8AC3E}">
        <p14:creationId xmlns:p14="http://schemas.microsoft.com/office/powerpoint/2010/main" val="382831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1DD8-C40F-4CB9-4749-8F8175284D1C}"/>
              </a:ext>
            </a:extLst>
          </p:cNvPr>
          <p:cNvSpPr>
            <a:spLocks noGrp="1"/>
          </p:cNvSpPr>
          <p:nvPr>
            <p:ph type="title"/>
          </p:nvPr>
        </p:nvSpPr>
        <p:spPr>
          <a:xfrm>
            <a:off x="488950" y="244346"/>
            <a:ext cx="11214100" cy="535531"/>
          </a:xfrm>
        </p:spPr>
        <p:txBody>
          <a:bodyPr/>
          <a:lstStyle/>
          <a:p>
            <a:r>
              <a:rPr lang="en-US" dirty="0"/>
              <a:t>POLYMORPHISM</a:t>
            </a:r>
            <a:endParaRPr lang="en-IN" dirty="0"/>
          </a:p>
        </p:txBody>
      </p:sp>
      <p:sp>
        <p:nvSpPr>
          <p:cNvPr id="3" name="Slide Number Placeholder 2">
            <a:extLst>
              <a:ext uri="{FF2B5EF4-FFF2-40B4-BE49-F238E27FC236}">
                <a16:creationId xmlns:a16="http://schemas.microsoft.com/office/drawing/2014/main" id="{E1245CAD-2B7E-6BBF-2B36-81F2C819E81B}"/>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08971167-A068-AF5D-A991-2F5152D37511}"/>
              </a:ext>
            </a:extLst>
          </p:cNvPr>
          <p:cNvSpPr>
            <a:spLocks noGrp="1"/>
          </p:cNvSpPr>
          <p:nvPr>
            <p:ph type="body" sz="quarter" idx="13"/>
          </p:nvPr>
        </p:nvSpPr>
        <p:spPr>
          <a:xfrm>
            <a:off x="158619" y="779877"/>
            <a:ext cx="11346025" cy="6078123"/>
          </a:xfrm>
        </p:spPr>
        <p:txBody>
          <a:bodyPr/>
          <a:lstStyle/>
          <a:p>
            <a:r>
              <a:rPr lang="en-US" sz="1800" b="0" i="0" dirty="0">
                <a:solidFill>
                  <a:srgbClr val="FFFFFF"/>
                </a:solidFill>
                <a:effectLst/>
                <a:latin typeface="Nunito" pitchFamily="2" charset="0"/>
              </a:rPr>
              <a:t>Polymorphism simply means having many forms.</a:t>
            </a:r>
            <a:r>
              <a:rPr lang="en-US" sz="1800" b="0" i="0" dirty="0">
                <a:solidFill>
                  <a:srgbClr val="ECECEC"/>
                </a:solidFill>
                <a:effectLst/>
                <a:latin typeface="Söhne"/>
              </a:rPr>
              <a:t> Polymorphism in Python allows objects of different classes to be treated as objects of a common superclass. It enables a single interface to be used for different types of </a:t>
            </a:r>
            <a:r>
              <a:rPr lang="en-US" sz="1800" b="0" i="0" dirty="0" err="1">
                <a:solidFill>
                  <a:srgbClr val="ECECEC"/>
                </a:solidFill>
                <a:effectLst/>
                <a:latin typeface="Söhne"/>
              </a:rPr>
              <a:t>objects.</a:t>
            </a:r>
            <a:r>
              <a:rPr lang="en-US" sz="1800" b="0" i="0" u="sng" dirty="0" err="1">
                <a:solidFill>
                  <a:srgbClr val="ECECEC"/>
                </a:solidFill>
                <a:effectLst/>
                <a:latin typeface="Söhne"/>
              </a:rPr>
              <a:t>The</a:t>
            </a:r>
            <a:r>
              <a:rPr lang="en-US" sz="1800" b="0" i="0" u="sng" dirty="0">
                <a:solidFill>
                  <a:srgbClr val="ECECEC"/>
                </a:solidFill>
                <a:effectLst/>
                <a:latin typeface="Söhne"/>
              </a:rPr>
              <a:t>  main types of polymorphism in Python:</a:t>
            </a:r>
          </a:p>
          <a:p>
            <a:pPr algn="l"/>
            <a:r>
              <a:rPr lang="en-IN" sz="1800" b="1" i="0" dirty="0">
                <a:solidFill>
                  <a:srgbClr val="ECECEC"/>
                </a:solidFill>
                <a:effectLst/>
                <a:latin typeface="Söhne"/>
              </a:rPr>
              <a:t>Method Overriding (Run-time Polymorphism)</a:t>
            </a:r>
            <a:endParaRPr lang="en-IN" sz="1800" dirty="0">
              <a:solidFill>
                <a:srgbClr val="ECECEC"/>
              </a:solidFill>
              <a:latin typeface="Söhne"/>
            </a:endParaRPr>
          </a:p>
          <a:p>
            <a:pPr algn="l"/>
            <a:r>
              <a:rPr lang="en-IN" sz="1800" b="1" i="0" dirty="0">
                <a:solidFill>
                  <a:srgbClr val="ECECEC"/>
                </a:solidFill>
                <a:effectLst/>
                <a:latin typeface="Söhne"/>
              </a:rPr>
              <a:t>Operator Overloading</a:t>
            </a:r>
            <a:r>
              <a:rPr lang="en-IN" sz="1800" b="0" i="0" dirty="0">
                <a:solidFill>
                  <a:srgbClr val="ECECEC"/>
                </a:solidFill>
                <a:effectLst/>
                <a:latin typeface="Söhne"/>
              </a:rPr>
              <a:t>:</a:t>
            </a:r>
            <a:endParaRPr lang="en-US" sz="1800" b="0" i="0" dirty="0">
              <a:solidFill>
                <a:srgbClr val="ECECEC"/>
              </a:solidFill>
              <a:effectLst/>
              <a:latin typeface="Söhne"/>
            </a:endParaRPr>
          </a:p>
          <a:p>
            <a:pPr marL="0" indent="0">
              <a:buNone/>
            </a:pPr>
            <a:r>
              <a:rPr lang="en-US" sz="1800" b="1" i="0" u="sng" dirty="0">
                <a:solidFill>
                  <a:srgbClr val="ECECEC"/>
                </a:solidFill>
                <a:effectLst/>
                <a:latin typeface="Söhne"/>
              </a:rPr>
              <a:t>EXAMPLE:</a:t>
            </a:r>
          </a:p>
          <a:p>
            <a:pPr marL="0" indent="0">
              <a:buNone/>
            </a:pPr>
            <a:r>
              <a:rPr lang="en-US" sz="1800" b="0" i="0" dirty="0">
                <a:solidFill>
                  <a:srgbClr val="ECECEC"/>
                </a:solidFill>
                <a:effectLst/>
                <a:latin typeface="Söhne"/>
              </a:rPr>
              <a:t>class Animal:</a:t>
            </a:r>
          </a:p>
          <a:p>
            <a:pPr marL="0" indent="0">
              <a:buNone/>
            </a:pPr>
            <a:r>
              <a:rPr lang="en-US" sz="1800" b="0" i="0" dirty="0">
                <a:solidFill>
                  <a:srgbClr val="ECECEC"/>
                </a:solidFill>
                <a:effectLst/>
                <a:latin typeface="Söhne"/>
              </a:rPr>
              <a:t>    def speak(self):</a:t>
            </a:r>
          </a:p>
          <a:p>
            <a:pPr marL="0" indent="0">
              <a:buNone/>
            </a:pPr>
            <a:r>
              <a:rPr lang="en-US" sz="1800" b="0" i="0" dirty="0">
                <a:solidFill>
                  <a:srgbClr val="ECECEC"/>
                </a:solidFill>
                <a:effectLst/>
                <a:latin typeface="Söhne"/>
              </a:rPr>
              <a:t>        print("Animal speaks")</a:t>
            </a:r>
          </a:p>
          <a:p>
            <a:pPr marL="0" indent="0">
              <a:buNone/>
            </a:pPr>
            <a:r>
              <a:rPr lang="en-US" sz="1800" dirty="0">
                <a:solidFill>
                  <a:srgbClr val="ECECEC"/>
                </a:solidFill>
                <a:latin typeface="Söhne"/>
              </a:rPr>
              <a:t>  class </a:t>
            </a:r>
            <a:r>
              <a:rPr lang="en-US" sz="1800" b="0" i="0" dirty="0">
                <a:solidFill>
                  <a:srgbClr val="ECECEC"/>
                </a:solidFill>
                <a:effectLst/>
                <a:latin typeface="Söhne"/>
              </a:rPr>
              <a:t>Dog(Animal):</a:t>
            </a:r>
          </a:p>
          <a:p>
            <a:pPr marL="0" indent="0">
              <a:buNone/>
            </a:pPr>
            <a:r>
              <a:rPr lang="en-US" sz="1800" b="0" i="0" dirty="0">
                <a:solidFill>
                  <a:srgbClr val="ECECEC"/>
                </a:solidFill>
                <a:effectLst/>
                <a:latin typeface="Söhne"/>
              </a:rPr>
              <a:t>    def speak(self):</a:t>
            </a:r>
          </a:p>
          <a:p>
            <a:pPr marL="0" indent="0">
              <a:buNone/>
            </a:pPr>
            <a:r>
              <a:rPr lang="en-US" sz="1800" b="0" i="0" dirty="0">
                <a:solidFill>
                  <a:srgbClr val="ECECEC"/>
                </a:solidFill>
                <a:effectLst/>
                <a:latin typeface="Söhne"/>
              </a:rPr>
              <a:t>        print("Dog barks")</a:t>
            </a:r>
          </a:p>
          <a:p>
            <a:pPr marL="0" indent="0">
              <a:buNone/>
            </a:pPr>
            <a:r>
              <a:rPr lang="en-US" sz="1800" b="0" i="0" dirty="0">
                <a:solidFill>
                  <a:srgbClr val="ECECEC"/>
                </a:solidFill>
                <a:effectLst/>
                <a:latin typeface="Söhne"/>
              </a:rPr>
              <a:t>animal = Animal()</a:t>
            </a:r>
          </a:p>
          <a:p>
            <a:pPr marL="0" indent="0">
              <a:buNone/>
            </a:pPr>
            <a:r>
              <a:rPr lang="en-US" sz="1800" b="0" i="0" dirty="0" err="1">
                <a:solidFill>
                  <a:srgbClr val="ECECEC"/>
                </a:solidFill>
                <a:effectLst/>
                <a:latin typeface="Söhne"/>
              </a:rPr>
              <a:t>animal.speak</a:t>
            </a:r>
            <a:r>
              <a:rPr lang="en-US" sz="1800" b="0" i="0" dirty="0">
                <a:solidFill>
                  <a:srgbClr val="ECECEC"/>
                </a:solidFill>
                <a:effectLst/>
                <a:latin typeface="Söhne"/>
              </a:rPr>
              <a:t>()  </a:t>
            </a:r>
            <a:r>
              <a:rPr lang="en-US" sz="1800" b="0" i="0" dirty="0">
                <a:solidFill>
                  <a:srgbClr val="00B050"/>
                </a:solidFill>
                <a:effectLst/>
                <a:latin typeface="Söhne"/>
              </a:rPr>
              <a:t># Output: Animal speaks</a:t>
            </a:r>
          </a:p>
          <a:p>
            <a:pPr marL="0" indent="0">
              <a:buNone/>
            </a:pPr>
            <a:r>
              <a:rPr lang="en-US" sz="1800" b="0" i="0" dirty="0">
                <a:solidFill>
                  <a:srgbClr val="ECECEC"/>
                </a:solidFill>
                <a:effectLst/>
                <a:latin typeface="Söhne"/>
              </a:rPr>
              <a:t>dog = Dog()</a:t>
            </a:r>
          </a:p>
          <a:p>
            <a:pPr marL="0" indent="0">
              <a:buNone/>
            </a:pPr>
            <a:r>
              <a:rPr lang="en-US" sz="1800" b="0" i="0" dirty="0" err="1">
                <a:solidFill>
                  <a:srgbClr val="ECECEC"/>
                </a:solidFill>
                <a:effectLst/>
                <a:latin typeface="Söhne"/>
              </a:rPr>
              <a:t>dog.speak</a:t>
            </a:r>
            <a:r>
              <a:rPr lang="en-US" sz="1800" b="0" i="0" dirty="0">
                <a:solidFill>
                  <a:srgbClr val="ECECEC"/>
                </a:solidFill>
                <a:effectLst/>
                <a:latin typeface="Söhne"/>
              </a:rPr>
              <a:t>()  </a:t>
            </a:r>
            <a:r>
              <a:rPr lang="en-US" sz="1800" b="0" i="0" dirty="0">
                <a:solidFill>
                  <a:srgbClr val="00B050"/>
                </a:solidFill>
                <a:effectLst/>
                <a:latin typeface="Söhne"/>
              </a:rPr>
              <a:t># Output: Dog barks</a:t>
            </a:r>
          </a:p>
          <a:p>
            <a:pPr marL="0" indent="0">
              <a:buNone/>
            </a:pPr>
            <a:endParaRPr lang="en-US" b="0" i="0" dirty="0">
              <a:solidFill>
                <a:srgbClr val="00B050"/>
              </a:solidFill>
              <a:effectLst/>
              <a:latin typeface="Söhne"/>
            </a:endParaRPr>
          </a:p>
          <a:p>
            <a:pPr marL="0" indent="0">
              <a:buNone/>
            </a:pPr>
            <a:br>
              <a:rPr lang="en-US" b="0" i="0" dirty="0">
                <a:solidFill>
                  <a:srgbClr val="ECECEC"/>
                </a:solidFill>
                <a:effectLst/>
                <a:latin typeface="Söhne"/>
              </a:rPr>
            </a:br>
            <a:endParaRPr lang="en-IN" dirty="0"/>
          </a:p>
        </p:txBody>
      </p:sp>
    </p:spTree>
    <p:extLst>
      <p:ext uri="{BB962C8B-B14F-4D97-AF65-F5344CB8AC3E}">
        <p14:creationId xmlns:p14="http://schemas.microsoft.com/office/powerpoint/2010/main" val="229411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1DD8-C40F-4CB9-4749-8F8175284D1C}"/>
              </a:ext>
            </a:extLst>
          </p:cNvPr>
          <p:cNvSpPr>
            <a:spLocks noGrp="1"/>
          </p:cNvSpPr>
          <p:nvPr>
            <p:ph type="title"/>
          </p:nvPr>
        </p:nvSpPr>
        <p:spPr>
          <a:xfrm>
            <a:off x="113523" y="177800"/>
            <a:ext cx="11214100" cy="553066"/>
          </a:xfrm>
        </p:spPr>
        <p:txBody>
          <a:bodyPr/>
          <a:lstStyle/>
          <a:p>
            <a:r>
              <a:rPr lang="en-US" dirty="0"/>
              <a:t>ENCAPSULATION</a:t>
            </a:r>
            <a:endParaRPr lang="en-IN" dirty="0"/>
          </a:p>
        </p:txBody>
      </p:sp>
      <p:sp>
        <p:nvSpPr>
          <p:cNvPr id="3" name="Slide Number Placeholder 2">
            <a:extLst>
              <a:ext uri="{FF2B5EF4-FFF2-40B4-BE49-F238E27FC236}">
                <a16:creationId xmlns:a16="http://schemas.microsoft.com/office/drawing/2014/main" id="{E1245CAD-2B7E-6BBF-2B36-81F2C819E81B}"/>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08971167-A068-AF5D-A991-2F5152D37511}"/>
              </a:ext>
            </a:extLst>
          </p:cNvPr>
          <p:cNvSpPr>
            <a:spLocks noGrp="1"/>
          </p:cNvSpPr>
          <p:nvPr>
            <p:ph type="body" sz="quarter" idx="13"/>
          </p:nvPr>
        </p:nvSpPr>
        <p:spPr>
          <a:xfrm>
            <a:off x="113523" y="821094"/>
            <a:ext cx="11442700" cy="6148874"/>
          </a:xfrm>
        </p:spPr>
        <p:txBody>
          <a:bodyPr/>
          <a:lstStyle/>
          <a:p>
            <a:r>
              <a:rPr lang="en-US" b="0" i="0" dirty="0">
                <a:solidFill>
                  <a:srgbClr val="FFFFFF"/>
                </a:solidFill>
                <a:effectLst/>
                <a:latin typeface="Nunito" pitchFamily="2" charset="0"/>
              </a:rPr>
              <a:t>Encapsulation is one of the fundamental concepts in object-oriented programming (OOP). It describes the idea of wrapping data and the methods that work on data within one unit. This puts restrictions on accessing variables and methods directly and can prevent the accidental modification of data. </a:t>
            </a:r>
          </a:p>
          <a:p>
            <a:r>
              <a:rPr lang="en-US" b="0" i="0" dirty="0">
                <a:solidFill>
                  <a:srgbClr val="FFFFFF"/>
                </a:solidFill>
                <a:effectLst/>
                <a:latin typeface="Nunito" pitchFamily="2" charset="0"/>
              </a:rPr>
              <a:t>A class is an example of encapsulation as it encapsulates all the data that is member functions, variables, etc.</a:t>
            </a:r>
          </a:p>
          <a:p>
            <a:r>
              <a:rPr lang="en-US" b="0" i="0" dirty="0">
                <a:solidFill>
                  <a:srgbClr val="ECECEC"/>
                </a:solidFill>
                <a:effectLst/>
                <a:latin typeface="Söhne"/>
              </a:rPr>
              <a:t>Encapsulation is the bundling of data and methods that operate on the data into a single unit (class). It hides the internal state of objects from the outside world.</a:t>
            </a:r>
          </a:p>
          <a:p>
            <a:pPr marL="0" indent="0">
              <a:buNone/>
            </a:pPr>
            <a:r>
              <a:rPr lang="en-US" b="1" u="sng" dirty="0">
                <a:solidFill>
                  <a:srgbClr val="ECECEC"/>
                </a:solidFill>
                <a:latin typeface="Söhne"/>
              </a:rPr>
              <a:t>EXAMPLES:</a:t>
            </a:r>
          </a:p>
          <a:p>
            <a:pPr marL="0" indent="0">
              <a:buNone/>
            </a:pPr>
            <a:r>
              <a:rPr lang="en-US" dirty="0">
                <a:solidFill>
                  <a:srgbClr val="ECECEC"/>
                </a:solidFill>
                <a:latin typeface="Söhne"/>
              </a:rPr>
              <a:t>class </a:t>
            </a:r>
            <a:r>
              <a:rPr lang="en-US" dirty="0" err="1">
                <a:solidFill>
                  <a:srgbClr val="ECECEC"/>
                </a:solidFill>
                <a:latin typeface="Söhne"/>
              </a:rPr>
              <a:t>BankAccount</a:t>
            </a:r>
            <a:r>
              <a:rPr lang="en-US" dirty="0">
                <a:solidFill>
                  <a:srgbClr val="ECECEC"/>
                </a:solidFill>
                <a:latin typeface="Söhne"/>
              </a:rPr>
              <a:t>:</a:t>
            </a:r>
          </a:p>
          <a:p>
            <a:pPr marL="0" indent="0">
              <a:buNone/>
            </a:pPr>
            <a:r>
              <a:rPr lang="en-US" dirty="0">
                <a:solidFill>
                  <a:srgbClr val="ECECEC"/>
                </a:solidFill>
                <a:latin typeface="Söhne"/>
              </a:rPr>
              <a:t>    def __</a:t>
            </a:r>
            <a:r>
              <a:rPr lang="en-US" dirty="0" err="1">
                <a:solidFill>
                  <a:srgbClr val="ECECEC"/>
                </a:solidFill>
                <a:latin typeface="Söhne"/>
              </a:rPr>
              <a:t>init</a:t>
            </a:r>
            <a:r>
              <a:rPr lang="en-US" dirty="0">
                <a:solidFill>
                  <a:srgbClr val="ECECEC"/>
                </a:solidFill>
                <a:latin typeface="Söhne"/>
              </a:rPr>
              <a:t>__(self, balance=0):</a:t>
            </a:r>
          </a:p>
          <a:p>
            <a:pPr marL="0" indent="0">
              <a:buNone/>
            </a:pPr>
            <a:r>
              <a:rPr lang="en-US" dirty="0">
                <a:solidFill>
                  <a:srgbClr val="ECECEC"/>
                </a:solidFill>
                <a:latin typeface="Söhne"/>
              </a:rPr>
              <a:t>        </a:t>
            </a:r>
            <a:r>
              <a:rPr lang="en-US" dirty="0" err="1">
                <a:solidFill>
                  <a:srgbClr val="ECECEC"/>
                </a:solidFill>
                <a:latin typeface="Söhne"/>
              </a:rPr>
              <a:t>self._balance</a:t>
            </a:r>
            <a:r>
              <a:rPr lang="en-US" dirty="0">
                <a:solidFill>
                  <a:srgbClr val="ECECEC"/>
                </a:solidFill>
                <a:latin typeface="Söhne"/>
              </a:rPr>
              <a:t> = balance</a:t>
            </a:r>
          </a:p>
          <a:p>
            <a:pPr marL="0" indent="0">
              <a:buNone/>
            </a:pPr>
            <a:r>
              <a:rPr lang="en-US" dirty="0">
                <a:solidFill>
                  <a:srgbClr val="ECECEC"/>
                </a:solidFill>
                <a:latin typeface="Söhne"/>
              </a:rPr>
              <a:t>    def deposit(self, amount):</a:t>
            </a:r>
          </a:p>
          <a:p>
            <a:pPr marL="0" indent="0">
              <a:buNone/>
            </a:pPr>
            <a:r>
              <a:rPr lang="en-US" dirty="0">
                <a:solidFill>
                  <a:srgbClr val="ECECEC"/>
                </a:solidFill>
                <a:latin typeface="Söhne"/>
              </a:rPr>
              <a:t>        if amount &gt; 0:</a:t>
            </a:r>
          </a:p>
          <a:p>
            <a:pPr marL="0" indent="0">
              <a:buNone/>
            </a:pPr>
            <a:r>
              <a:rPr lang="en-US" dirty="0">
                <a:solidFill>
                  <a:srgbClr val="ECECEC"/>
                </a:solidFill>
                <a:latin typeface="Söhne"/>
              </a:rPr>
              <a:t>            </a:t>
            </a:r>
            <a:r>
              <a:rPr lang="en-US" dirty="0" err="1">
                <a:solidFill>
                  <a:srgbClr val="ECECEC"/>
                </a:solidFill>
                <a:latin typeface="Söhne"/>
              </a:rPr>
              <a:t>self._balance</a:t>
            </a:r>
            <a:r>
              <a:rPr lang="en-US" dirty="0">
                <a:solidFill>
                  <a:srgbClr val="ECECEC"/>
                </a:solidFill>
                <a:latin typeface="Söhne"/>
              </a:rPr>
              <a:t> += amount</a:t>
            </a:r>
          </a:p>
          <a:p>
            <a:pPr marL="0" indent="0">
              <a:buNone/>
            </a:pPr>
            <a:r>
              <a:rPr lang="en-US" dirty="0">
                <a:solidFill>
                  <a:srgbClr val="ECECEC"/>
                </a:solidFill>
                <a:latin typeface="Söhne"/>
              </a:rPr>
              <a:t>            print(</a:t>
            </a:r>
            <a:r>
              <a:rPr lang="en-US" dirty="0" err="1">
                <a:solidFill>
                  <a:srgbClr val="ECECEC"/>
                </a:solidFill>
                <a:latin typeface="Söhne"/>
              </a:rPr>
              <a:t>f"Deposited</a:t>
            </a:r>
            <a:r>
              <a:rPr lang="en-US" dirty="0">
                <a:solidFill>
                  <a:srgbClr val="ECECEC"/>
                </a:solidFill>
                <a:latin typeface="Söhne"/>
              </a:rPr>
              <a:t> {amount} into the account.")</a:t>
            </a:r>
          </a:p>
          <a:p>
            <a:pPr marL="0" indent="0">
              <a:buNone/>
            </a:pPr>
            <a:r>
              <a:rPr lang="en-US" dirty="0">
                <a:solidFill>
                  <a:srgbClr val="ECECEC"/>
                </a:solidFill>
                <a:latin typeface="Söhne"/>
              </a:rPr>
              <a:t>        else:</a:t>
            </a:r>
          </a:p>
          <a:p>
            <a:pPr marL="0" indent="0">
              <a:buNone/>
            </a:pPr>
            <a:r>
              <a:rPr lang="en-US" dirty="0">
                <a:solidFill>
                  <a:srgbClr val="ECECEC"/>
                </a:solidFill>
                <a:latin typeface="Söhne"/>
              </a:rPr>
              <a:t>            print("Invalid amount for deposit.")</a:t>
            </a:r>
          </a:p>
          <a:p>
            <a:endParaRPr lang="en-US" dirty="0">
              <a:solidFill>
                <a:srgbClr val="ECECEC"/>
              </a:solidFill>
              <a:latin typeface="Söhne"/>
            </a:endParaRPr>
          </a:p>
          <a:p>
            <a:endParaRPr lang="en-IN" dirty="0"/>
          </a:p>
        </p:txBody>
      </p:sp>
    </p:spTree>
    <p:extLst>
      <p:ext uri="{BB962C8B-B14F-4D97-AF65-F5344CB8AC3E}">
        <p14:creationId xmlns:p14="http://schemas.microsoft.com/office/powerpoint/2010/main" val="376093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1DD8-C40F-4CB9-4749-8F8175284D1C}"/>
              </a:ext>
            </a:extLst>
          </p:cNvPr>
          <p:cNvSpPr>
            <a:spLocks noGrp="1"/>
          </p:cNvSpPr>
          <p:nvPr>
            <p:ph type="title"/>
          </p:nvPr>
        </p:nvSpPr>
        <p:spPr>
          <a:xfrm>
            <a:off x="488950" y="117151"/>
            <a:ext cx="11214100" cy="535531"/>
          </a:xfrm>
        </p:spPr>
        <p:txBody>
          <a:bodyPr/>
          <a:lstStyle/>
          <a:p>
            <a:r>
              <a:rPr lang="en-US" dirty="0"/>
              <a:t>CONTINUATION..</a:t>
            </a:r>
            <a:endParaRPr lang="en-IN" dirty="0"/>
          </a:p>
        </p:txBody>
      </p:sp>
      <p:sp>
        <p:nvSpPr>
          <p:cNvPr id="3" name="Slide Number Placeholder 2">
            <a:extLst>
              <a:ext uri="{FF2B5EF4-FFF2-40B4-BE49-F238E27FC236}">
                <a16:creationId xmlns:a16="http://schemas.microsoft.com/office/drawing/2014/main" id="{E1245CAD-2B7E-6BBF-2B36-81F2C819E81B}"/>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08971167-A068-AF5D-A991-2F5152D37511}"/>
              </a:ext>
            </a:extLst>
          </p:cNvPr>
          <p:cNvSpPr>
            <a:spLocks noGrp="1"/>
          </p:cNvSpPr>
          <p:nvPr>
            <p:ph type="body" sz="quarter" idx="13"/>
          </p:nvPr>
        </p:nvSpPr>
        <p:spPr>
          <a:xfrm>
            <a:off x="444500" y="652682"/>
            <a:ext cx="6718300" cy="6088167"/>
          </a:xfrm>
        </p:spPr>
        <p:txBody>
          <a:bodyPr/>
          <a:lstStyle/>
          <a:p>
            <a:pPr marL="0" indent="0">
              <a:buNone/>
            </a:pPr>
            <a:r>
              <a:rPr lang="en-US" sz="1800" dirty="0">
                <a:solidFill>
                  <a:srgbClr val="ECECEC"/>
                </a:solidFill>
                <a:latin typeface="Söhne"/>
              </a:rPr>
              <a:t>def withdraw(self, amount):</a:t>
            </a:r>
          </a:p>
          <a:p>
            <a:pPr marL="0" indent="0">
              <a:buNone/>
            </a:pPr>
            <a:r>
              <a:rPr lang="en-US" sz="1800" dirty="0">
                <a:solidFill>
                  <a:srgbClr val="ECECEC"/>
                </a:solidFill>
                <a:latin typeface="Söhne"/>
              </a:rPr>
              <a:t>        if 0 &lt; amount &lt;= </a:t>
            </a:r>
            <a:r>
              <a:rPr lang="en-US" sz="1800" dirty="0" err="1">
                <a:solidFill>
                  <a:srgbClr val="ECECEC"/>
                </a:solidFill>
                <a:latin typeface="Söhne"/>
              </a:rPr>
              <a:t>self._balance</a:t>
            </a:r>
            <a:r>
              <a:rPr lang="en-US" sz="1800" dirty="0">
                <a:solidFill>
                  <a:srgbClr val="ECECEC"/>
                </a:solidFill>
                <a:latin typeface="Söhne"/>
              </a:rPr>
              <a:t>:</a:t>
            </a:r>
          </a:p>
          <a:p>
            <a:pPr marL="0" indent="0">
              <a:buNone/>
            </a:pPr>
            <a:r>
              <a:rPr lang="en-US" sz="1800" dirty="0">
                <a:solidFill>
                  <a:srgbClr val="ECECEC"/>
                </a:solidFill>
                <a:latin typeface="Söhne"/>
              </a:rPr>
              <a:t>            </a:t>
            </a:r>
            <a:r>
              <a:rPr lang="en-US" sz="1800" dirty="0" err="1">
                <a:solidFill>
                  <a:srgbClr val="ECECEC"/>
                </a:solidFill>
                <a:latin typeface="Söhne"/>
              </a:rPr>
              <a:t>self._balance</a:t>
            </a:r>
            <a:r>
              <a:rPr lang="en-US" sz="1800" dirty="0">
                <a:solidFill>
                  <a:srgbClr val="ECECEC"/>
                </a:solidFill>
                <a:latin typeface="Söhne"/>
              </a:rPr>
              <a:t> -= amount</a:t>
            </a:r>
          </a:p>
          <a:p>
            <a:pPr marL="0" indent="0">
              <a:buNone/>
            </a:pPr>
            <a:r>
              <a:rPr lang="en-US" sz="1800" dirty="0">
                <a:solidFill>
                  <a:srgbClr val="ECECEC"/>
                </a:solidFill>
                <a:latin typeface="Söhne"/>
              </a:rPr>
              <a:t>            print(</a:t>
            </a:r>
            <a:r>
              <a:rPr lang="en-US" sz="1800" dirty="0" err="1">
                <a:solidFill>
                  <a:srgbClr val="ECECEC"/>
                </a:solidFill>
                <a:latin typeface="Söhne"/>
              </a:rPr>
              <a:t>f"Withdrew</a:t>
            </a:r>
            <a:r>
              <a:rPr lang="en-US" sz="1800" dirty="0">
                <a:solidFill>
                  <a:srgbClr val="ECECEC"/>
                </a:solidFill>
                <a:latin typeface="Söhne"/>
              </a:rPr>
              <a:t> {amount} from the account.")</a:t>
            </a:r>
          </a:p>
          <a:p>
            <a:pPr marL="0" indent="0">
              <a:buNone/>
            </a:pPr>
            <a:r>
              <a:rPr lang="en-US" sz="1800" dirty="0">
                <a:solidFill>
                  <a:srgbClr val="ECECEC"/>
                </a:solidFill>
                <a:latin typeface="Söhne"/>
              </a:rPr>
              <a:t>        else:</a:t>
            </a:r>
          </a:p>
          <a:p>
            <a:pPr marL="0" indent="0">
              <a:buNone/>
            </a:pPr>
            <a:r>
              <a:rPr lang="en-US" sz="1800" dirty="0">
                <a:solidFill>
                  <a:srgbClr val="ECECEC"/>
                </a:solidFill>
                <a:latin typeface="Söhne"/>
              </a:rPr>
              <a:t>             print("Insufficient funds.")</a:t>
            </a:r>
          </a:p>
          <a:p>
            <a:pPr marL="0" indent="0">
              <a:buNone/>
            </a:pPr>
            <a:r>
              <a:rPr lang="en-US" sz="1800" dirty="0">
                <a:solidFill>
                  <a:srgbClr val="ECECEC"/>
                </a:solidFill>
                <a:latin typeface="Söhne"/>
              </a:rPr>
              <a:t>    def </a:t>
            </a:r>
            <a:r>
              <a:rPr lang="en-US" sz="1800" dirty="0" err="1">
                <a:solidFill>
                  <a:srgbClr val="ECECEC"/>
                </a:solidFill>
                <a:latin typeface="Söhne"/>
              </a:rPr>
              <a:t>get_balance</a:t>
            </a:r>
            <a:r>
              <a:rPr lang="en-US" sz="1800" dirty="0">
                <a:solidFill>
                  <a:srgbClr val="ECECEC"/>
                </a:solidFill>
                <a:latin typeface="Söhne"/>
              </a:rPr>
              <a:t>(self):</a:t>
            </a:r>
          </a:p>
          <a:p>
            <a:pPr marL="0" indent="0">
              <a:buNone/>
            </a:pPr>
            <a:r>
              <a:rPr lang="en-US" sz="1800" dirty="0">
                <a:solidFill>
                  <a:srgbClr val="ECECEC"/>
                </a:solidFill>
                <a:latin typeface="Söhne"/>
              </a:rPr>
              <a:t>        return </a:t>
            </a:r>
            <a:r>
              <a:rPr lang="en-US" sz="1800" dirty="0" err="1">
                <a:solidFill>
                  <a:srgbClr val="ECECEC"/>
                </a:solidFill>
                <a:latin typeface="Söhne"/>
              </a:rPr>
              <a:t>self._balance</a:t>
            </a:r>
            <a:endParaRPr lang="en-US" sz="1800" dirty="0">
              <a:solidFill>
                <a:srgbClr val="ECECEC"/>
              </a:solidFill>
              <a:latin typeface="Söhne"/>
            </a:endParaRPr>
          </a:p>
          <a:p>
            <a:pPr marL="0" indent="0">
              <a:buNone/>
            </a:pPr>
            <a:r>
              <a:rPr lang="en-US" sz="1800" dirty="0">
                <a:solidFill>
                  <a:srgbClr val="00B050"/>
                </a:solidFill>
                <a:latin typeface="Söhne"/>
              </a:rPr>
              <a:t># Creating an object of </a:t>
            </a:r>
            <a:r>
              <a:rPr lang="en-US" sz="1800" dirty="0" err="1">
                <a:solidFill>
                  <a:srgbClr val="00B050"/>
                </a:solidFill>
                <a:latin typeface="Söhne"/>
              </a:rPr>
              <a:t>BankAccount</a:t>
            </a:r>
            <a:endParaRPr lang="en-US" sz="1800" dirty="0">
              <a:solidFill>
                <a:srgbClr val="00B050"/>
              </a:solidFill>
              <a:latin typeface="Söhne"/>
            </a:endParaRPr>
          </a:p>
          <a:p>
            <a:pPr marL="0" indent="0">
              <a:buNone/>
            </a:pPr>
            <a:r>
              <a:rPr lang="en-US" sz="1800" dirty="0">
                <a:solidFill>
                  <a:srgbClr val="ECECEC"/>
                </a:solidFill>
                <a:latin typeface="Söhne"/>
              </a:rPr>
              <a:t>account = </a:t>
            </a:r>
            <a:r>
              <a:rPr lang="en-US" sz="1800" dirty="0" err="1">
                <a:solidFill>
                  <a:srgbClr val="ECECEC"/>
                </a:solidFill>
                <a:latin typeface="Söhne"/>
              </a:rPr>
              <a:t>BankAccount</a:t>
            </a:r>
            <a:r>
              <a:rPr lang="en-US" sz="1800" dirty="0">
                <a:solidFill>
                  <a:srgbClr val="ECECEC"/>
                </a:solidFill>
                <a:latin typeface="Söhne"/>
              </a:rPr>
              <a:t>(1000)</a:t>
            </a:r>
            <a:r>
              <a:rPr lang="en-US" sz="1800" dirty="0">
                <a:solidFill>
                  <a:srgbClr val="00B050"/>
                </a:solidFill>
                <a:latin typeface="Söhne"/>
              </a:rPr>
              <a:t># Depositing and withdrawing money</a:t>
            </a:r>
          </a:p>
          <a:p>
            <a:pPr marL="0" indent="0">
              <a:buNone/>
            </a:pPr>
            <a:r>
              <a:rPr lang="en-US" sz="1800" dirty="0" err="1">
                <a:solidFill>
                  <a:srgbClr val="ECECEC"/>
                </a:solidFill>
                <a:latin typeface="Söhne"/>
              </a:rPr>
              <a:t>account.deposit</a:t>
            </a:r>
            <a:r>
              <a:rPr lang="en-US" sz="1800" dirty="0">
                <a:solidFill>
                  <a:srgbClr val="ECECEC"/>
                </a:solidFill>
                <a:latin typeface="Söhne"/>
              </a:rPr>
              <a:t>(500)</a:t>
            </a:r>
          </a:p>
          <a:p>
            <a:pPr marL="0" indent="0">
              <a:buNone/>
            </a:pPr>
            <a:r>
              <a:rPr lang="en-US" sz="1800" dirty="0" err="1">
                <a:solidFill>
                  <a:srgbClr val="ECECEC"/>
                </a:solidFill>
                <a:latin typeface="Söhne"/>
              </a:rPr>
              <a:t>account.withdraw</a:t>
            </a:r>
            <a:r>
              <a:rPr lang="en-US" sz="1800" dirty="0">
                <a:solidFill>
                  <a:srgbClr val="ECECEC"/>
                </a:solidFill>
                <a:latin typeface="Söhne"/>
              </a:rPr>
              <a:t>(200)</a:t>
            </a:r>
          </a:p>
          <a:p>
            <a:pPr marL="0" indent="0">
              <a:buNone/>
            </a:pPr>
            <a:r>
              <a:rPr lang="en-US" sz="1800" dirty="0" err="1">
                <a:solidFill>
                  <a:srgbClr val="ECECEC"/>
                </a:solidFill>
                <a:latin typeface="Söhne"/>
              </a:rPr>
              <a:t>account.withdraw</a:t>
            </a:r>
            <a:r>
              <a:rPr lang="en-US" sz="1800" dirty="0">
                <a:solidFill>
                  <a:srgbClr val="ECECEC"/>
                </a:solidFill>
                <a:latin typeface="Söhne"/>
              </a:rPr>
              <a:t>(1500)  </a:t>
            </a:r>
            <a:r>
              <a:rPr lang="en-US" sz="1800" dirty="0">
                <a:solidFill>
                  <a:srgbClr val="00B050"/>
                </a:solidFill>
                <a:latin typeface="Söhne"/>
              </a:rPr>
              <a:t># Should print "Insufficient funds."</a:t>
            </a:r>
          </a:p>
          <a:p>
            <a:pPr marL="0" indent="0">
              <a:buNone/>
            </a:pPr>
            <a:r>
              <a:rPr lang="en-US" sz="1800" dirty="0">
                <a:solidFill>
                  <a:srgbClr val="00B050"/>
                </a:solidFill>
                <a:latin typeface="Söhne"/>
              </a:rPr>
              <a:t># Accessing balance directly (not recommended due to encapsulation)</a:t>
            </a:r>
          </a:p>
          <a:p>
            <a:pPr marL="0" indent="0">
              <a:buNone/>
            </a:pPr>
            <a:r>
              <a:rPr lang="en-US" sz="1800" dirty="0">
                <a:solidFill>
                  <a:srgbClr val="ECECEC"/>
                </a:solidFill>
                <a:latin typeface="Söhne"/>
              </a:rPr>
              <a:t>print("Current balance:", </a:t>
            </a:r>
            <a:r>
              <a:rPr lang="en-US" sz="1800" dirty="0" err="1">
                <a:solidFill>
                  <a:srgbClr val="ECECEC"/>
                </a:solidFill>
                <a:latin typeface="Söhne"/>
              </a:rPr>
              <a:t>account._balance</a:t>
            </a:r>
            <a:r>
              <a:rPr lang="en-US" sz="1800" dirty="0">
                <a:solidFill>
                  <a:srgbClr val="ECECEC"/>
                </a:solidFill>
                <a:latin typeface="Söhne"/>
              </a:rPr>
              <a:t>)</a:t>
            </a:r>
          </a:p>
          <a:p>
            <a:pPr marL="0" indent="0">
              <a:buNone/>
            </a:pPr>
            <a:endParaRPr lang="en-IN" dirty="0"/>
          </a:p>
        </p:txBody>
      </p:sp>
    </p:spTree>
    <p:extLst>
      <p:ext uri="{BB962C8B-B14F-4D97-AF65-F5344CB8AC3E}">
        <p14:creationId xmlns:p14="http://schemas.microsoft.com/office/powerpoint/2010/main" val="124928765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2006/documentManagement/types"/>
    <ds:schemaRef ds:uri="http://purl.org/dc/elements/1.1/"/>
    <ds:schemaRef ds:uri="http://purl.org/dc/dcmitype/"/>
    <ds:schemaRef ds:uri="http://purl.org/dc/terms/"/>
    <ds:schemaRef ds:uri="71af3243-3dd4-4a8d-8c0d-dd76da1f02a5"/>
    <ds:schemaRef ds:uri="http://schemas.openxmlformats.org/package/2006/metadata/core-properties"/>
    <ds:schemaRef ds:uri="http://schemas.microsoft.com/office/infopath/2007/PartnerControls"/>
    <ds:schemaRef ds:uri="16c05727-aa75-4e4a-9b5f-8a80a1165891"/>
    <ds:schemaRef ds:uri="http://www.w3.org/XML/1998/namespac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55</TotalTime>
  <Words>1247</Words>
  <Application>Microsoft Office PowerPoint</Application>
  <PresentationFormat>Widescreen</PresentationFormat>
  <Paragraphs>143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Nunito</vt:lpstr>
      <vt:lpstr>Söhne</vt:lpstr>
      <vt:lpstr>Trade Gothic LT Pro</vt:lpstr>
      <vt:lpstr>Trebuchet MS</vt:lpstr>
      <vt:lpstr>Office Theme</vt:lpstr>
      <vt:lpstr>PYTHON INTERNSHIP (WEEK-2) ASSIGNMENT </vt:lpstr>
      <vt:lpstr>OBJECT ORIENTED PROGRAMMING USING PYTHON</vt:lpstr>
      <vt:lpstr>INTRODUCTION</vt:lpstr>
      <vt:lpstr>CLASS AND OBJECT IN PYTHON</vt:lpstr>
      <vt:lpstr>EXAMPLE: </vt:lpstr>
      <vt:lpstr>INHERITANCE</vt:lpstr>
      <vt:lpstr>POLYMORPHISM</vt:lpstr>
      <vt:lpstr>ENCAPSULATION</vt:lpstr>
      <vt:lpstr>CONTINUATION..</vt:lpstr>
      <vt:lpstr>DATA ABSTRACTION</vt:lpstr>
      <vt:lpstr>CONTINUATION..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INTERNSHIP (WEEK-2) ASSIGNMENT</dc:title>
  <dc:creator>sharmila mandela</dc:creator>
  <cp:lastModifiedBy>sharmila mandela</cp:lastModifiedBy>
  <cp:revision>3</cp:revision>
  <dcterms:created xsi:type="dcterms:W3CDTF">2024-04-09T09:54:12Z</dcterms:created>
  <dcterms:modified xsi:type="dcterms:W3CDTF">2024-04-09T10:49:25Z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