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cat>
            <c:multiLvlStrRef>
              <c:f>[employee_data.xlsx]in!$A$1:$Y$14</c:f>
              <c:multiLvlStrCache>
                <c:ptCount val="14"/>
                <c:lvl>
                  <c:pt idx="0">
                    <c:v>Performance Score</c:v>
                  </c:pt>
                  <c:pt idx="1">
                    <c:v>Fully Meets</c:v>
                  </c:pt>
                  <c:pt idx="2">
                    <c:v>Fully Meets</c:v>
                  </c:pt>
                  <c:pt idx="3">
                    <c:v>Fully Meets</c:v>
                  </c:pt>
                  <c:pt idx="4">
                    <c:v>Fully Meets</c:v>
                  </c:pt>
                  <c:pt idx="5">
                    <c:v>Fully Meets</c:v>
                  </c:pt>
                  <c:pt idx="6">
                    <c:v>Fully Meets</c:v>
                  </c:pt>
                  <c:pt idx="7">
                    <c:v>Exceeds</c:v>
                  </c:pt>
                  <c:pt idx="8">
                    <c:v>Fully Meets</c:v>
                  </c:pt>
                  <c:pt idx="9">
                    <c:v>Exceeds</c:v>
                  </c:pt>
                  <c:pt idx="10">
                    <c:v>Fully Meets</c:v>
                  </c:pt>
                  <c:pt idx="11">
                    <c:v>Fully Meets</c:v>
                  </c:pt>
                  <c:pt idx="12">
                    <c:v>Fully Meets</c:v>
                  </c:pt>
                  <c:pt idx="13">
                    <c:v>Fully Meets</c:v>
                  </c:pt>
                </c:lvl>
                <c:lvl>
                  <c:pt idx="0">
                    <c:v>MaritalDesc</c:v>
                  </c:pt>
                  <c:pt idx="1">
                    <c:v>Widowed</c:v>
                  </c:pt>
                  <c:pt idx="2">
                    <c:v>Widowed</c:v>
                  </c:pt>
                  <c:pt idx="3">
                    <c:v>Widowed</c:v>
                  </c:pt>
                  <c:pt idx="4">
                    <c:v>Single</c:v>
                  </c:pt>
                  <c:pt idx="5">
                    <c:v>Married</c:v>
                  </c:pt>
                  <c:pt idx="6">
                    <c:v>Married</c:v>
                  </c:pt>
                  <c:pt idx="7">
                    <c:v>Divorced</c:v>
                  </c:pt>
                  <c:pt idx="8">
                    <c:v>Divorced</c:v>
                  </c:pt>
                  <c:pt idx="9">
                    <c:v>Widowed</c:v>
                  </c:pt>
                  <c:pt idx="10">
                    <c:v>Widowed</c:v>
                  </c:pt>
                  <c:pt idx="11">
                    <c:v>Single</c:v>
                  </c:pt>
                  <c:pt idx="12">
                    <c:v>Married</c:v>
                  </c:pt>
                  <c:pt idx="13">
                    <c:v>Single</c:v>
                  </c:pt>
                </c:lvl>
                <c:lvl>
                  <c:pt idx="0">
                    <c:v>RaceDesc</c:v>
                  </c:pt>
                  <c:pt idx="1">
                    <c:v>White</c:v>
                  </c:pt>
                  <c:pt idx="2">
                    <c:v>Hispanic</c:v>
                  </c:pt>
                  <c:pt idx="3">
                    <c:v>Hispanic</c:v>
                  </c:pt>
                  <c:pt idx="4">
                    <c:v>Other</c:v>
                  </c:pt>
                  <c:pt idx="5">
                    <c:v>Other</c:v>
                  </c:pt>
                  <c:pt idx="6">
                    <c:v>Black</c:v>
                  </c:pt>
                  <c:pt idx="7">
                    <c:v>Hispanic</c:v>
                  </c:pt>
                  <c:pt idx="8">
                    <c:v>White</c:v>
                  </c:pt>
                  <c:pt idx="9">
                    <c:v>Black</c:v>
                  </c:pt>
                  <c:pt idx="10">
                    <c:v>Asian</c:v>
                  </c:pt>
                  <c:pt idx="11">
                    <c:v>Other</c:v>
                  </c:pt>
                  <c:pt idx="12">
                    <c:v>Asian</c:v>
                  </c:pt>
                  <c:pt idx="13">
                    <c:v>Other</c:v>
                  </c:pt>
                </c:lvl>
                <c:lvl>
                  <c:pt idx="0">
                    <c:v>LocationCode</c:v>
                  </c:pt>
                  <c:pt idx="1">
                    <c:v>34904</c:v>
                  </c:pt>
                  <c:pt idx="2">
                    <c:v>6593</c:v>
                  </c:pt>
                  <c:pt idx="3">
                    <c:v>2330</c:v>
                  </c:pt>
                  <c:pt idx="4">
                    <c:v>58782</c:v>
                  </c:pt>
                  <c:pt idx="5">
                    <c:v>33174</c:v>
                  </c:pt>
                  <c:pt idx="6">
                    <c:v>6050</c:v>
                  </c:pt>
                  <c:pt idx="7">
                    <c:v>90007</c:v>
                  </c:pt>
                  <c:pt idx="8">
                    <c:v>97756</c:v>
                  </c:pt>
                  <c:pt idx="9">
                    <c:v>78789</c:v>
                  </c:pt>
                  <c:pt idx="10">
                    <c:v>78207</c:v>
                  </c:pt>
                  <c:pt idx="11">
                    <c:v>46204</c:v>
                  </c:pt>
                  <c:pt idx="12">
                    <c:v>30428</c:v>
                  </c:pt>
                  <c:pt idx="13">
                    <c:v>80820</c:v>
                  </c:pt>
                </c:lvl>
                <c:lvl>
                  <c:pt idx="0">
                    <c:v>GenderCode</c:v>
                  </c:pt>
                  <c:pt idx="1">
                    <c:v>Female</c:v>
                  </c:pt>
                  <c:pt idx="2">
                    <c:v>Male</c:v>
                  </c:pt>
                  <c:pt idx="3">
                    <c:v>Male</c:v>
                  </c:pt>
                  <c:pt idx="4">
                    <c:v>Male</c:v>
                  </c:pt>
                  <c:pt idx="5">
                    <c:v>Female</c:v>
                  </c:pt>
                  <c:pt idx="6">
                    <c:v>Male</c:v>
                  </c:pt>
                  <c:pt idx="7">
                    <c:v>Female</c:v>
                  </c:pt>
                  <c:pt idx="8">
                    <c:v>Female</c:v>
                  </c:pt>
                  <c:pt idx="9">
                    <c:v>Male</c:v>
                  </c:pt>
                  <c:pt idx="10">
                    <c:v>Male</c:v>
                  </c:pt>
                  <c:pt idx="11">
                    <c:v>Female</c:v>
                  </c:pt>
                  <c:pt idx="12">
                    <c:v>Female</c:v>
                  </c:pt>
                  <c:pt idx="13">
                    <c:v>Male</c:v>
                  </c:pt>
                </c:lvl>
                <c:lvl>
                  <c:pt idx="0">
                    <c:v>JobFunctionDescription</c:v>
                  </c:pt>
                  <c:pt idx="1">
                    <c:v>Accounting</c:v>
                  </c:pt>
                  <c:pt idx="2">
                    <c:v>Labor</c:v>
                  </c:pt>
                  <c:pt idx="3">
                    <c:v>Assistant</c:v>
                  </c:pt>
                  <c:pt idx="4">
                    <c:v>Clerk</c:v>
                  </c:pt>
                  <c:pt idx="5">
                    <c:v>Laborer</c:v>
                  </c:pt>
                  <c:pt idx="6">
                    <c:v>Driver</c:v>
                  </c:pt>
                  <c:pt idx="7">
                    <c:v>Technician</c:v>
                  </c:pt>
                  <c:pt idx="8">
                    <c:v>Engineer</c:v>
                  </c:pt>
                  <c:pt idx="9">
                    <c:v>Executive Assistant</c:v>
                  </c:pt>
                  <c:pt idx="10">
                    <c:v>Engineer</c:v>
                  </c:pt>
                  <c:pt idx="11">
                    <c:v>Technician</c:v>
                  </c:pt>
                  <c:pt idx="12">
                    <c:v>Technician</c:v>
                  </c:pt>
                  <c:pt idx="13">
                    <c:v>Splicer</c:v>
                  </c:pt>
                </c:lvl>
                <c:lvl>
                  <c:pt idx="0">
                    <c:v>State</c:v>
                  </c:pt>
                  <c:pt idx="1">
                    <c:v>MA</c:v>
                  </c:pt>
                  <c:pt idx="2">
                    <c:v>MA</c:v>
                  </c:pt>
                  <c:pt idx="3">
                    <c:v>MA</c:v>
                  </c:pt>
                  <c:pt idx="4">
                    <c:v>ND</c:v>
                  </c:pt>
                  <c:pt idx="5">
                    <c:v>FL</c:v>
                  </c:pt>
                  <c:pt idx="6">
                    <c:v>CT</c:v>
                  </c:pt>
                  <c:pt idx="7">
                    <c:v>CA</c:v>
                  </c:pt>
                  <c:pt idx="8">
                    <c:v>OR</c:v>
                  </c:pt>
                  <c:pt idx="9">
                    <c:v>TX</c:v>
                  </c:pt>
                  <c:pt idx="10">
                    <c:v>TX</c:v>
                  </c:pt>
                  <c:pt idx="11">
                    <c:v>IN</c:v>
                  </c:pt>
                  <c:pt idx="12">
                    <c:v>GA</c:v>
                  </c:pt>
                  <c:pt idx="13">
                    <c:v>CO</c:v>
                  </c:pt>
                </c:lvl>
                <c:lvl>
                  <c:pt idx="0">
                    <c:v>DOB</c:v>
                  </c:pt>
                  <c:pt idx="1">
                    <c:v>07/10/1969</c:v>
                  </c:pt>
                  <c:pt idx="2">
                    <c:v>30/08/1965</c:v>
                  </c:pt>
                  <c:pt idx="3">
                    <c:v>06/10/1991</c:v>
                  </c:pt>
                  <c:pt idx="4">
                    <c:v>04/04/1998</c:v>
                  </c:pt>
                  <c:pt idx="5">
                    <c:v>29/08/1969</c:v>
                  </c:pt>
                  <c:pt idx="6">
                    <c:v>03/04/1949</c:v>
                  </c:pt>
                  <c:pt idx="7">
                    <c:v>01/07/1942</c:v>
                  </c:pt>
                  <c:pt idx="8">
                    <c:v>07/03/1957</c:v>
                  </c:pt>
                  <c:pt idx="9">
                    <c:v>15/05/1974</c:v>
                  </c:pt>
                  <c:pt idx="10">
                    <c:v>11/11/1949</c:v>
                  </c:pt>
                  <c:pt idx="11">
                    <c:v>26/01/1964</c:v>
                  </c:pt>
                  <c:pt idx="12">
                    <c:v>06/04/1948</c:v>
                  </c:pt>
                  <c:pt idx="13">
                    <c:v>24/11/1981</c:v>
                  </c:pt>
                </c:lvl>
                <c:lvl>
                  <c:pt idx="0">
                    <c:v>Division</c:v>
                  </c:pt>
                  <c:pt idx="1">
                    <c:v>Finance &amp; Accounting</c:v>
                  </c:pt>
                  <c:pt idx="2">
                    <c:v>Aerial</c:v>
                  </c:pt>
                  <c:pt idx="3">
                    <c:v>General - Sga</c:v>
                  </c:pt>
                  <c:pt idx="4">
                    <c:v>Finance &amp; Accounting</c:v>
                  </c:pt>
                  <c:pt idx="5">
                    <c:v>General - Con</c:v>
                  </c:pt>
                  <c:pt idx="6">
                    <c:v>Field Operations</c:v>
                  </c:pt>
                  <c:pt idx="7">
                    <c:v>General - Eng</c:v>
                  </c:pt>
                  <c:pt idx="8">
                    <c:v>Engineers</c:v>
                  </c:pt>
                  <c:pt idx="9">
                    <c:v>Executive</c:v>
                  </c:pt>
                  <c:pt idx="10">
                    <c:v>Engineers</c:v>
                  </c:pt>
                  <c:pt idx="11">
                    <c:v>Field Operations</c:v>
                  </c:pt>
                  <c:pt idx="12">
                    <c:v>General - Con</c:v>
                  </c:pt>
                  <c:pt idx="13">
                    <c:v>Splicing</c:v>
                  </c:pt>
                </c:lvl>
                <c:lvl>
                  <c:pt idx="0">
                    <c:v>DepartmentType</c:v>
                  </c:pt>
                  <c:pt idx="1">
                    <c:v>Production       </c:v>
                  </c:pt>
                  <c:pt idx="2">
                    <c:v>Production       </c:v>
                  </c:pt>
                  <c:pt idx="3">
                    <c:v>Sales</c:v>
                  </c:pt>
                  <c:pt idx="4">
                    <c:v>Sales</c:v>
                  </c:pt>
                  <c:pt idx="5">
                    <c:v>Sales</c:v>
                  </c:pt>
                  <c:pt idx="6">
                    <c:v>Sales</c:v>
                  </c:pt>
                  <c:pt idx="7">
                    <c:v>Sales</c:v>
                  </c:pt>
                  <c:pt idx="8">
                    <c:v>Sales</c:v>
                  </c:pt>
                  <c:pt idx="9">
                    <c:v>Sales</c:v>
                  </c:pt>
                  <c:pt idx="10">
                    <c:v>Sales</c:v>
                  </c:pt>
                  <c:pt idx="11">
                    <c:v>Sales</c:v>
                  </c:pt>
                  <c:pt idx="12">
                    <c:v>Sales</c:v>
                  </c:pt>
                  <c:pt idx="13">
                    <c:v>Sales</c:v>
                  </c:pt>
                </c:lvl>
                <c:lvl>
                  <c:pt idx="0">
                    <c:v>TerminationDescription</c:v>
                  </c:pt>
                  <c:pt idx="7">
                    <c:v>Me see picture nature degree benefit.</c:v>
                  </c:pt>
                  <c:pt idx="8">
                    <c:v>Blue community type skill story.</c:v>
                  </c:pt>
                  <c:pt idx="10">
                    <c:v>Summer personal bag.</c:v>
                  </c:pt>
                  <c:pt idx="12">
                    <c:v>Alone once than. More condition pay far.</c:v>
                  </c:pt>
                  <c:pt idx="13">
                    <c:v>Foot in theory minute recognize test.</c:v>
                  </c:pt>
                </c:lvl>
                <c:lvl>
                  <c:pt idx="0">
                    <c:v>TerminationType</c:v>
                  </c:pt>
                  <c:pt idx="1">
                    <c:v>Unk</c:v>
                  </c:pt>
                  <c:pt idx="2">
                    <c:v>Unk</c:v>
                  </c:pt>
                  <c:pt idx="3">
                    <c:v>Unk</c:v>
                  </c:pt>
                  <c:pt idx="4">
                    <c:v>Unk</c:v>
                  </c:pt>
                  <c:pt idx="5">
                    <c:v>Unk</c:v>
                  </c:pt>
                  <c:pt idx="6">
                    <c:v>Unk</c:v>
                  </c:pt>
                  <c:pt idx="7">
                    <c:v>Involuntary</c:v>
                  </c:pt>
                  <c:pt idx="8">
                    <c:v>Involuntary</c:v>
                  </c:pt>
                  <c:pt idx="9">
                    <c:v>Unk</c:v>
                  </c:pt>
                  <c:pt idx="10">
                    <c:v>Resignation</c:v>
                  </c:pt>
                  <c:pt idx="11">
                    <c:v>Unk</c:v>
                  </c:pt>
                  <c:pt idx="12">
                    <c:v>Retirement</c:v>
                  </c:pt>
                  <c:pt idx="13">
                    <c:v>Involuntary</c:v>
                  </c:pt>
                </c:lvl>
                <c:lvl>
                  <c:pt idx="0">
                    <c:v>EmployeeClassificationType</c:v>
                  </c:pt>
                  <c:pt idx="1">
                    <c:v>Temporary</c:v>
                  </c:pt>
                  <c:pt idx="2">
                    <c:v>Part-Time</c:v>
                  </c:pt>
                  <c:pt idx="3">
                    <c:v>Part-Time</c:v>
                  </c:pt>
                  <c:pt idx="4">
                    <c:v>Full-Time</c:v>
                  </c:pt>
                  <c:pt idx="5">
                    <c:v>Temporary</c:v>
                  </c:pt>
                  <c:pt idx="6">
                    <c:v>Full-Time</c:v>
                  </c:pt>
                  <c:pt idx="7">
                    <c:v>Temporary</c:v>
                  </c:pt>
                  <c:pt idx="8">
                    <c:v>Full-Time</c:v>
                  </c:pt>
                  <c:pt idx="9">
                    <c:v>Part-Time</c:v>
                  </c:pt>
                  <c:pt idx="10">
                    <c:v>Temporary</c:v>
                  </c:pt>
                  <c:pt idx="11">
                    <c:v>Temporary</c:v>
                  </c:pt>
                  <c:pt idx="12">
                    <c:v>Temporary</c:v>
                  </c:pt>
                  <c:pt idx="13">
                    <c:v>Temporary</c:v>
                  </c:pt>
                </c:lvl>
                <c:lvl>
                  <c:pt idx="0">
                    <c:v>PayZone</c:v>
                  </c:pt>
                  <c:pt idx="1">
                    <c:v>Zone C</c:v>
                  </c:pt>
                  <c:pt idx="2">
                    <c:v>Zone A</c:v>
                  </c:pt>
                  <c:pt idx="3">
                    <c:v>Zone B</c:v>
                  </c:pt>
                  <c:pt idx="4">
                    <c:v>Zone A</c:v>
                  </c:pt>
                  <c:pt idx="5">
                    <c:v>Zone A</c:v>
                  </c:pt>
                  <c:pt idx="6">
                    <c:v>Zone B</c:v>
                  </c:pt>
                  <c:pt idx="7">
                    <c:v>Zone B</c:v>
                  </c:pt>
                  <c:pt idx="8">
                    <c:v>Zone C</c:v>
                  </c:pt>
                  <c:pt idx="9">
                    <c:v>Zone B</c:v>
                  </c:pt>
                  <c:pt idx="10">
                    <c:v>Zone B</c:v>
                  </c:pt>
                  <c:pt idx="11">
                    <c:v>Zone B</c:v>
                  </c:pt>
                  <c:pt idx="12">
                    <c:v>Zone C</c:v>
                  </c:pt>
                  <c:pt idx="13">
                    <c:v>Zone A</c:v>
                  </c:pt>
                </c:lvl>
                <c:lvl>
                  <c:pt idx="0">
                    <c:v>EmployeeType</c:v>
                  </c:pt>
                  <c:pt idx="1">
                    <c:v>Contract</c:v>
                  </c:pt>
                  <c:pt idx="2">
                    <c:v>Contract</c:v>
                  </c:pt>
                  <c:pt idx="3">
                    <c:v>Full-Time</c:v>
                  </c:pt>
                  <c:pt idx="4">
                    <c:v>Contract</c:v>
                  </c:pt>
                  <c:pt idx="5">
                    <c:v>Contract</c:v>
                  </c:pt>
                  <c:pt idx="6">
                    <c:v>Contract</c:v>
                  </c:pt>
                  <c:pt idx="7">
                    <c:v>Full-Time</c:v>
                  </c:pt>
                  <c:pt idx="8">
                    <c:v>Contract</c:v>
                  </c:pt>
                  <c:pt idx="9">
                    <c:v>Contract</c:v>
                  </c:pt>
                  <c:pt idx="10">
                    <c:v>Part-Time</c:v>
                  </c:pt>
                  <c:pt idx="11">
                    <c:v>Contract</c:v>
                  </c:pt>
                  <c:pt idx="12">
                    <c:v>Full-Time</c:v>
                  </c:pt>
                  <c:pt idx="13">
                    <c:v>Full-Time</c:v>
                  </c:pt>
                </c:lvl>
                <c:lvl>
                  <c:pt idx="0">
                    <c:v>EmployeeStatus</c:v>
                  </c:pt>
                  <c:pt idx="1">
                    <c:v>Active</c:v>
                  </c:pt>
                  <c:pt idx="2">
                    <c:v>Active</c:v>
                  </c:pt>
                  <c:pt idx="3">
                    <c:v>Active</c:v>
                  </c:pt>
                  <c:pt idx="4">
                    <c:v>Active</c:v>
                  </c:pt>
                  <c:pt idx="5">
                    <c:v>Active</c:v>
                  </c:pt>
                  <c:pt idx="6">
                    <c:v>Active</c:v>
                  </c:pt>
                  <c:pt idx="7">
                    <c:v>Active</c:v>
                  </c:pt>
                  <c:pt idx="8">
                    <c:v>Active</c:v>
                  </c:pt>
                  <c:pt idx="9">
                    <c:v>Active</c:v>
                  </c:pt>
                  <c:pt idx="10">
                    <c:v>Active</c:v>
                  </c:pt>
                  <c:pt idx="11">
                    <c:v>Active</c:v>
                  </c:pt>
                  <c:pt idx="12">
                    <c:v>Active</c:v>
                  </c:pt>
                  <c:pt idx="13">
                    <c:v>Active</c:v>
                  </c:pt>
                </c:lvl>
                <c:lvl>
                  <c:pt idx="0">
                    <c:v>BusinessUnit</c:v>
                  </c:pt>
                  <c:pt idx="1">
                    <c:v>CCDR</c:v>
                  </c:pt>
                  <c:pt idx="2">
                    <c:v>EW</c:v>
                  </c:pt>
                  <c:pt idx="3">
                    <c:v>PL</c:v>
                  </c:pt>
                  <c:pt idx="4">
                    <c:v>CCDR</c:v>
                  </c:pt>
                  <c:pt idx="5">
                    <c:v>TNS</c:v>
                  </c:pt>
                  <c:pt idx="6">
                    <c:v>BPC</c:v>
                  </c:pt>
                  <c:pt idx="7">
                    <c:v>WBL</c:v>
                  </c:pt>
                  <c:pt idx="8">
                    <c:v>CCDR</c:v>
                  </c:pt>
                  <c:pt idx="9">
                    <c:v>NEL</c:v>
                  </c:pt>
                  <c:pt idx="10">
                    <c:v>BPC</c:v>
                  </c:pt>
                  <c:pt idx="11">
                    <c:v>SVG</c:v>
                  </c:pt>
                  <c:pt idx="12">
                    <c:v>MSC</c:v>
                  </c:pt>
                  <c:pt idx="13">
                    <c:v>EW</c:v>
                  </c:pt>
                </c:lvl>
                <c:lvl>
                  <c:pt idx="0">
                    <c:v>ADEmail</c:v>
                  </c:pt>
                  <c:pt idx="1">
                    <c:v>uriah.bridges@bilearner.com</c:v>
                  </c:pt>
                  <c:pt idx="2">
                    <c:v>paula.small@bilearner.com</c:v>
                  </c:pt>
                  <c:pt idx="3">
                    <c:v>edward.buck@bilearner.com</c:v>
                  </c:pt>
                  <c:pt idx="4">
                    <c:v>michael.riordan@bilearner.com</c:v>
                  </c:pt>
                  <c:pt idx="5">
                    <c:v>jasmine.onque@bilearner.com</c:v>
                  </c:pt>
                  <c:pt idx="6">
                    <c:v>maruk.fraval@bilearner.com</c:v>
                  </c:pt>
                  <c:pt idx="7">
                    <c:v>latia.costa@bilearner.com</c:v>
                  </c:pt>
                  <c:pt idx="8">
                    <c:v>sharlene.terry@bilearner.com</c:v>
                  </c:pt>
                  <c:pt idx="9">
                    <c:v>jac.mckinzie@bilearner.com</c:v>
                  </c:pt>
                  <c:pt idx="10">
                    <c:v>joseph.martins@bilearner.com</c:v>
                  </c:pt>
                  <c:pt idx="11">
                    <c:v>myriam.givens@bilearner.com</c:v>
                  </c:pt>
                  <c:pt idx="12">
                    <c:v>dheepa.nguyen@bilearner.com</c:v>
                  </c:pt>
                  <c:pt idx="13">
                    <c:v>bartholemew.khemmich@bilearner.com</c:v>
                  </c:pt>
                </c:lvl>
                <c:lvl>
                  <c:pt idx="0">
                    <c:v>Supervisor</c:v>
                  </c:pt>
                  <c:pt idx="1">
                    <c:v>Peter Oneill</c:v>
                  </c:pt>
                  <c:pt idx="2">
                    <c:v>Renee Mccormick</c:v>
                  </c:pt>
                  <c:pt idx="3">
                    <c:v>Crystal Walker</c:v>
                  </c:pt>
                  <c:pt idx="4">
                    <c:v>Rebekah Wright</c:v>
                  </c:pt>
                  <c:pt idx="5">
                    <c:v>Jason Kim</c:v>
                  </c:pt>
                  <c:pt idx="6">
                    <c:v>Sheri Campos</c:v>
                  </c:pt>
                  <c:pt idx="7">
                    <c:v>Jacob Braun</c:v>
                  </c:pt>
                  <c:pt idx="8">
                    <c:v>Tracy Marquez</c:v>
                  </c:pt>
                  <c:pt idx="9">
                    <c:v>Sharon Becker</c:v>
                  </c:pt>
                  <c:pt idx="10">
                    <c:v>George Jenkins</c:v>
                  </c:pt>
                  <c:pt idx="11">
                    <c:v>Troy White</c:v>
                  </c:pt>
                  <c:pt idx="12">
                    <c:v>Brian Miller</c:v>
                  </c:pt>
                  <c:pt idx="13">
                    <c:v>Charles Parks</c:v>
                  </c:pt>
                </c:lvl>
                <c:lvl>
                  <c:pt idx="0">
                    <c:v>Title</c:v>
                  </c:pt>
                  <c:pt idx="1">
                    <c:v>Production Technician I</c:v>
                  </c:pt>
                  <c:pt idx="2">
                    <c:v>Production Technician I</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lvl>
                <c:lvl>
                  <c:pt idx="0">
                    <c:v>ExitDate</c:v>
                  </c:pt>
                  <c:pt idx="7">
                    <c:v>03-Jul-23</c:v>
                  </c:pt>
                  <c:pt idx="8">
                    <c:v>29-Jan-23</c:v>
                  </c:pt>
                  <c:pt idx="10">
                    <c:v>29-Jun-23</c:v>
                  </c:pt>
                  <c:pt idx="12">
                    <c:v>04-Nov-19</c:v>
                  </c:pt>
                  <c:pt idx="13">
                    <c:v>27-Nov-22</c:v>
                  </c:pt>
                </c:lvl>
                <c:lvl>
                  <c:pt idx="0">
                    <c:v>StartDate</c:v>
                  </c:pt>
                  <c:pt idx="1">
                    <c:v>20-Sep-19</c:v>
                  </c:pt>
                  <c:pt idx="2">
                    <c:v>11-Feb-23</c:v>
                  </c:pt>
                  <c:pt idx="3">
                    <c:v>10-Dec-18</c:v>
                  </c:pt>
                  <c:pt idx="4">
                    <c:v>21-Jun-21</c:v>
                  </c:pt>
                  <c:pt idx="5">
                    <c:v>29-Jun-19</c:v>
                  </c:pt>
                  <c:pt idx="6">
                    <c:v>17-Jan-20</c:v>
                  </c:pt>
                  <c:pt idx="7">
                    <c:v>06-Apr-22</c:v>
                  </c:pt>
                  <c:pt idx="8">
                    <c:v>06-Nov-20</c:v>
                  </c:pt>
                  <c:pt idx="9">
                    <c:v>18-Aug-18</c:v>
                  </c:pt>
                  <c:pt idx="10">
                    <c:v>21-Jan-22</c:v>
                  </c:pt>
                  <c:pt idx="11">
                    <c:v>04-Aug-23</c:v>
                  </c:pt>
                  <c:pt idx="12">
                    <c:v>10-Aug-18</c:v>
                  </c:pt>
                  <c:pt idx="13">
                    <c:v>25-May-22</c:v>
                  </c:pt>
                </c:lvl>
                <c:lvl>
                  <c:pt idx="0">
                    <c:v>LastName</c:v>
                  </c:pt>
                  <c:pt idx="1">
                    <c:v>Bridges</c:v>
                  </c:pt>
                  <c:pt idx="2">
                    <c:v>Small</c:v>
                  </c:pt>
                  <c:pt idx="3">
                    <c:v>Buck</c:v>
                  </c:pt>
                  <c:pt idx="4">
                    <c:v>Riordan</c:v>
                  </c:pt>
                  <c:pt idx="5">
                    <c:v>Onque</c:v>
                  </c:pt>
                  <c:pt idx="6">
                    <c:v>Fraval</c:v>
                  </c:pt>
                  <c:pt idx="7">
                    <c:v>Costa</c:v>
                  </c:pt>
                  <c:pt idx="8">
                    <c:v>Terry</c:v>
                  </c:pt>
                  <c:pt idx="9">
                    <c:v>McKinzie</c:v>
                  </c:pt>
                  <c:pt idx="10">
                    <c:v>Martins</c:v>
                  </c:pt>
                  <c:pt idx="11">
                    <c:v>Givens</c:v>
                  </c:pt>
                  <c:pt idx="12">
                    <c:v>Nguyen</c:v>
                  </c:pt>
                  <c:pt idx="13">
                    <c:v>Khemmich</c:v>
                  </c:pt>
                </c:lvl>
                <c:lvl>
                  <c:pt idx="0">
                    <c:v>FirstName</c:v>
                  </c:pt>
                  <c:pt idx="1">
                    <c:v>Uriah</c:v>
                  </c:pt>
                  <c:pt idx="2">
                    <c:v>Paula</c:v>
                  </c:pt>
                  <c:pt idx="3">
                    <c:v>Edward</c:v>
                  </c:pt>
                  <c:pt idx="4">
                    <c:v>Michael</c:v>
                  </c:pt>
                  <c:pt idx="5">
                    <c:v>Jasmine</c:v>
                  </c:pt>
                  <c:pt idx="6">
                    <c:v>Maruk</c:v>
                  </c:pt>
                  <c:pt idx="7">
                    <c:v>Latia</c:v>
                  </c:pt>
                  <c:pt idx="8">
                    <c:v>Sharlene</c:v>
                  </c:pt>
                  <c:pt idx="9">
                    <c:v>Jac</c:v>
                  </c:pt>
                  <c:pt idx="10">
                    <c:v>Joseph</c:v>
                  </c:pt>
                  <c:pt idx="11">
                    <c:v>Myriam</c:v>
                  </c:pt>
                  <c:pt idx="12">
                    <c:v>Dheepa</c:v>
                  </c:pt>
                  <c:pt idx="13">
                    <c:v>Bartholemew</c:v>
                  </c:pt>
                </c:lvl>
                <c:lvl>
                  <c:pt idx="0">
                    <c:v>EmpID</c:v>
                  </c:pt>
                  <c:pt idx="1">
                    <c:v>3427</c:v>
                  </c:pt>
                  <c:pt idx="2">
                    <c:v>3428</c:v>
                  </c:pt>
                  <c:pt idx="3">
                    <c:v>3429</c:v>
                  </c:pt>
                  <c:pt idx="4">
                    <c:v>3430</c:v>
                  </c:pt>
                  <c:pt idx="5">
                    <c:v>3431</c:v>
                  </c:pt>
                  <c:pt idx="6">
                    <c:v>3432</c:v>
                  </c:pt>
                  <c:pt idx="7">
                    <c:v>3433</c:v>
                  </c:pt>
                  <c:pt idx="8">
                    <c:v>3434</c:v>
                  </c:pt>
                  <c:pt idx="9">
                    <c:v>3435</c:v>
                  </c:pt>
                  <c:pt idx="10">
                    <c:v>3436</c:v>
                  </c:pt>
                  <c:pt idx="11">
                    <c:v>3437</c:v>
                  </c:pt>
                  <c:pt idx="12">
                    <c:v>3438</c:v>
                  </c:pt>
                  <c:pt idx="13">
                    <c:v>3439</c:v>
                  </c:pt>
                </c:lvl>
              </c:multiLvlStrCache>
            </c:multiLvlStrRef>
          </c:cat>
          <c:val>
            <c:numRef>
              <c:f>[employee_data.xlsx]in!$Z$1:$Z$14</c:f>
              <c:numCache>
                <c:formatCode>General</c:formatCode>
                <c:ptCount val="14"/>
                <c:pt idx="0">
                  <c:v>0</c:v>
                </c:pt>
                <c:pt idx="1">
                  <c:v>4</c:v>
                </c:pt>
                <c:pt idx="2">
                  <c:v>3</c:v>
                </c:pt>
                <c:pt idx="3">
                  <c:v>4</c:v>
                </c:pt>
                <c:pt idx="4">
                  <c:v>2</c:v>
                </c:pt>
                <c:pt idx="5">
                  <c:v>3</c:v>
                </c:pt>
                <c:pt idx="6">
                  <c:v>3</c:v>
                </c:pt>
                <c:pt idx="7">
                  <c:v>4</c:v>
                </c:pt>
                <c:pt idx="8">
                  <c:v>2</c:v>
                </c:pt>
                <c:pt idx="9">
                  <c:v>3</c:v>
                </c:pt>
                <c:pt idx="10">
                  <c:v>5</c:v>
                </c:pt>
                <c:pt idx="11">
                  <c:v>5</c:v>
                </c:pt>
                <c:pt idx="12">
                  <c:v>3</c:v>
                </c:pt>
                <c:pt idx="13">
                  <c:v>3</c:v>
                </c:pt>
              </c:numCache>
            </c:numRef>
          </c:val>
          <c:extLst>
            <c:ext xmlns:c16="http://schemas.microsoft.com/office/drawing/2014/chart" uri="{C3380CC4-5D6E-409C-BE32-E72D297353CC}">
              <c16:uniqueId val="{00000000-A532-A147-90F8-CC6EEAC65755}"/>
            </c:ext>
          </c:extLst>
        </c:ser>
        <c:ser>
          <c:idx val="1"/>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cat>
            <c:multiLvlStrRef>
              <c:f>[employee_data.xlsx]in!$A$1:$Y$14</c:f>
              <c:multiLvlStrCache>
                <c:ptCount val="14"/>
                <c:lvl>
                  <c:pt idx="0">
                    <c:v>Performance Score</c:v>
                  </c:pt>
                  <c:pt idx="1">
                    <c:v>Fully Meets</c:v>
                  </c:pt>
                  <c:pt idx="2">
                    <c:v>Fully Meets</c:v>
                  </c:pt>
                  <c:pt idx="3">
                    <c:v>Fully Meets</c:v>
                  </c:pt>
                  <c:pt idx="4">
                    <c:v>Fully Meets</c:v>
                  </c:pt>
                  <c:pt idx="5">
                    <c:v>Fully Meets</c:v>
                  </c:pt>
                  <c:pt idx="6">
                    <c:v>Fully Meets</c:v>
                  </c:pt>
                  <c:pt idx="7">
                    <c:v>Exceeds</c:v>
                  </c:pt>
                  <c:pt idx="8">
                    <c:v>Fully Meets</c:v>
                  </c:pt>
                  <c:pt idx="9">
                    <c:v>Exceeds</c:v>
                  </c:pt>
                  <c:pt idx="10">
                    <c:v>Fully Meets</c:v>
                  </c:pt>
                  <c:pt idx="11">
                    <c:v>Fully Meets</c:v>
                  </c:pt>
                  <c:pt idx="12">
                    <c:v>Fully Meets</c:v>
                  </c:pt>
                  <c:pt idx="13">
                    <c:v>Fully Meets</c:v>
                  </c:pt>
                </c:lvl>
                <c:lvl>
                  <c:pt idx="0">
                    <c:v>MaritalDesc</c:v>
                  </c:pt>
                  <c:pt idx="1">
                    <c:v>Widowed</c:v>
                  </c:pt>
                  <c:pt idx="2">
                    <c:v>Widowed</c:v>
                  </c:pt>
                  <c:pt idx="3">
                    <c:v>Widowed</c:v>
                  </c:pt>
                  <c:pt idx="4">
                    <c:v>Single</c:v>
                  </c:pt>
                  <c:pt idx="5">
                    <c:v>Married</c:v>
                  </c:pt>
                  <c:pt idx="6">
                    <c:v>Married</c:v>
                  </c:pt>
                  <c:pt idx="7">
                    <c:v>Divorced</c:v>
                  </c:pt>
                  <c:pt idx="8">
                    <c:v>Divorced</c:v>
                  </c:pt>
                  <c:pt idx="9">
                    <c:v>Widowed</c:v>
                  </c:pt>
                  <c:pt idx="10">
                    <c:v>Widowed</c:v>
                  </c:pt>
                  <c:pt idx="11">
                    <c:v>Single</c:v>
                  </c:pt>
                  <c:pt idx="12">
                    <c:v>Married</c:v>
                  </c:pt>
                  <c:pt idx="13">
                    <c:v>Single</c:v>
                  </c:pt>
                </c:lvl>
                <c:lvl>
                  <c:pt idx="0">
                    <c:v>RaceDesc</c:v>
                  </c:pt>
                  <c:pt idx="1">
                    <c:v>White</c:v>
                  </c:pt>
                  <c:pt idx="2">
                    <c:v>Hispanic</c:v>
                  </c:pt>
                  <c:pt idx="3">
                    <c:v>Hispanic</c:v>
                  </c:pt>
                  <c:pt idx="4">
                    <c:v>Other</c:v>
                  </c:pt>
                  <c:pt idx="5">
                    <c:v>Other</c:v>
                  </c:pt>
                  <c:pt idx="6">
                    <c:v>Black</c:v>
                  </c:pt>
                  <c:pt idx="7">
                    <c:v>Hispanic</c:v>
                  </c:pt>
                  <c:pt idx="8">
                    <c:v>White</c:v>
                  </c:pt>
                  <c:pt idx="9">
                    <c:v>Black</c:v>
                  </c:pt>
                  <c:pt idx="10">
                    <c:v>Asian</c:v>
                  </c:pt>
                  <c:pt idx="11">
                    <c:v>Other</c:v>
                  </c:pt>
                  <c:pt idx="12">
                    <c:v>Asian</c:v>
                  </c:pt>
                  <c:pt idx="13">
                    <c:v>Other</c:v>
                  </c:pt>
                </c:lvl>
                <c:lvl>
                  <c:pt idx="0">
                    <c:v>LocationCode</c:v>
                  </c:pt>
                  <c:pt idx="1">
                    <c:v>34904</c:v>
                  </c:pt>
                  <c:pt idx="2">
                    <c:v>6593</c:v>
                  </c:pt>
                  <c:pt idx="3">
                    <c:v>2330</c:v>
                  </c:pt>
                  <c:pt idx="4">
                    <c:v>58782</c:v>
                  </c:pt>
                  <c:pt idx="5">
                    <c:v>33174</c:v>
                  </c:pt>
                  <c:pt idx="6">
                    <c:v>6050</c:v>
                  </c:pt>
                  <c:pt idx="7">
                    <c:v>90007</c:v>
                  </c:pt>
                  <c:pt idx="8">
                    <c:v>97756</c:v>
                  </c:pt>
                  <c:pt idx="9">
                    <c:v>78789</c:v>
                  </c:pt>
                  <c:pt idx="10">
                    <c:v>78207</c:v>
                  </c:pt>
                  <c:pt idx="11">
                    <c:v>46204</c:v>
                  </c:pt>
                  <c:pt idx="12">
                    <c:v>30428</c:v>
                  </c:pt>
                  <c:pt idx="13">
                    <c:v>80820</c:v>
                  </c:pt>
                </c:lvl>
                <c:lvl>
                  <c:pt idx="0">
                    <c:v>GenderCode</c:v>
                  </c:pt>
                  <c:pt idx="1">
                    <c:v>Female</c:v>
                  </c:pt>
                  <c:pt idx="2">
                    <c:v>Male</c:v>
                  </c:pt>
                  <c:pt idx="3">
                    <c:v>Male</c:v>
                  </c:pt>
                  <c:pt idx="4">
                    <c:v>Male</c:v>
                  </c:pt>
                  <c:pt idx="5">
                    <c:v>Female</c:v>
                  </c:pt>
                  <c:pt idx="6">
                    <c:v>Male</c:v>
                  </c:pt>
                  <c:pt idx="7">
                    <c:v>Female</c:v>
                  </c:pt>
                  <c:pt idx="8">
                    <c:v>Female</c:v>
                  </c:pt>
                  <c:pt idx="9">
                    <c:v>Male</c:v>
                  </c:pt>
                  <c:pt idx="10">
                    <c:v>Male</c:v>
                  </c:pt>
                  <c:pt idx="11">
                    <c:v>Female</c:v>
                  </c:pt>
                  <c:pt idx="12">
                    <c:v>Female</c:v>
                  </c:pt>
                  <c:pt idx="13">
                    <c:v>Male</c:v>
                  </c:pt>
                </c:lvl>
                <c:lvl>
                  <c:pt idx="0">
                    <c:v>JobFunctionDescription</c:v>
                  </c:pt>
                  <c:pt idx="1">
                    <c:v>Accounting</c:v>
                  </c:pt>
                  <c:pt idx="2">
                    <c:v>Labor</c:v>
                  </c:pt>
                  <c:pt idx="3">
                    <c:v>Assistant</c:v>
                  </c:pt>
                  <c:pt idx="4">
                    <c:v>Clerk</c:v>
                  </c:pt>
                  <c:pt idx="5">
                    <c:v>Laborer</c:v>
                  </c:pt>
                  <c:pt idx="6">
                    <c:v>Driver</c:v>
                  </c:pt>
                  <c:pt idx="7">
                    <c:v>Technician</c:v>
                  </c:pt>
                  <c:pt idx="8">
                    <c:v>Engineer</c:v>
                  </c:pt>
                  <c:pt idx="9">
                    <c:v>Executive Assistant</c:v>
                  </c:pt>
                  <c:pt idx="10">
                    <c:v>Engineer</c:v>
                  </c:pt>
                  <c:pt idx="11">
                    <c:v>Technician</c:v>
                  </c:pt>
                  <c:pt idx="12">
                    <c:v>Technician</c:v>
                  </c:pt>
                  <c:pt idx="13">
                    <c:v>Splicer</c:v>
                  </c:pt>
                </c:lvl>
                <c:lvl>
                  <c:pt idx="0">
                    <c:v>State</c:v>
                  </c:pt>
                  <c:pt idx="1">
                    <c:v>MA</c:v>
                  </c:pt>
                  <c:pt idx="2">
                    <c:v>MA</c:v>
                  </c:pt>
                  <c:pt idx="3">
                    <c:v>MA</c:v>
                  </c:pt>
                  <c:pt idx="4">
                    <c:v>ND</c:v>
                  </c:pt>
                  <c:pt idx="5">
                    <c:v>FL</c:v>
                  </c:pt>
                  <c:pt idx="6">
                    <c:v>CT</c:v>
                  </c:pt>
                  <c:pt idx="7">
                    <c:v>CA</c:v>
                  </c:pt>
                  <c:pt idx="8">
                    <c:v>OR</c:v>
                  </c:pt>
                  <c:pt idx="9">
                    <c:v>TX</c:v>
                  </c:pt>
                  <c:pt idx="10">
                    <c:v>TX</c:v>
                  </c:pt>
                  <c:pt idx="11">
                    <c:v>IN</c:v>
                  </c:pt>
                  <c:pt idx="12">
                    <c:v>GA</c:v>
                  </c:pt>
                  <c:pt idx="13">
                    <c:v>CO</c:v>
                  </c:pt>
                </c:lvl>
                <c:lvl>
                  <c:pt idx="0">
                    <c:v>DOB</c:v>
                  </c:pt>
                  <c:pt idx="1">
                    <c:v>07/10/1969</c:v>
                  </c:pt>
                  <c:pt idx="2">
                    <c:v>30/08/1965</c:v>
                  </c:pt>
                  <c:pt idx="3">
                    <c:v>06/10/1991</c:v>
                  </c:pt>
                  <c:pt idx="4">
                    <c:v>04/04/1998</c:v>
                  </c:pt>
                  <c:pt idx="5">
                    <c:v>29/08/1969</c:v>
                  </c:pt>
                  <c:pt idx="6">
                    <c:v>03/04/1949</c:v>
                  </c:pt>
                  <c:pt idx="7">
                    <c:v>01/07/1942</c:v>
                  </c:pt>
                  <c:pt idx="8">
                    <c:v>07/03/1957</c:v>
                  </c:pt>
                  <c:pt idx="9">
                    <c:v>15/05/1974</c:v>
                  </c:pt>
                  <c:pt idx="10">
                    <c:v>11/11/1949</c:v>
                  </c:pt>
                  <c:pt idx="11">
                    <c:v>26/01/1964</c:v>
                  </c:pt>
                  <c:pt idx="12">
                    <c:v>06/04/1948</c:v>
                  </c:pt>
                  <c:pt idx="13">
                    <c:v>24/11/1981</c:v>
                  </c:pt>
                </c:lvl>
                <c:lvl>
                  <c:pt idx="0">
                    <c:v>Division</c:v>
                  </c:pt>
                  <c:pt idx="1">
                    <c:v>Finance &amp; Accounting</c:v>
                  </c:pt>
                  <c:pt idx="2">
                    <c:v>Aerial</c:v>
                  </c:pt>
                  <c:pt idx="3">
                    <c:v>General - Sga</c:v>
                  </c:pt>
                  <c:pt idx="4">
                    <c:v>Finance &amp; Accounting</c:v>
                  </c:pt>
                  <c:pt idx="5">
                    <c:v>General - Con</c:v>
                  </c:pt>
                  <c:pt idx="6">
                    <c:v>Field Operations</c:v>
                  </c:pt>
                  <c:pt idx="7">
                    <c:v>General - Eng</c:v>
                  </c:pt>
                  <c:pt idx="8">
                    <c:v>Engineers</c:v>
                  </c:pt>
                  <c:pt idx="9">
                    <c:v>Executive</c:v>
                  </c:pt>
                  <c:pt idx="10">
                    <c:v>Engineers</c:v>
                  </c:pt>
                  <c:pt idx="11">
                    <c:v>Field Operations</c:v>
                  </c:pt>
                  <c:pt idx="12">
                    <c:v>General - Con</c:v>
                  </c:pt>
                  <c:pt idx="13">
                    <c:v>Splicing</c:v>
                  </c:pt>
                </c:lvl>
                <c:lvl>
                  <c:pt idx="0">
                    <c:v>DepartmentType</c:v>
                  </c:pt>
                  <c:pt idx="1">
                    <c:v>Production       </c:v>
                  </c:pt>
                  <c:pt idx="2">
                    <c:v>Production       </c:v>
                  </c:pt>
                  <c:pt idx="3">
                    <c:v>Sales</c:v>
                  </c:pt>
                  <c:pt idx="4">
                    <c:v>Sales</c:v>
                  </c:pt>
                  <c:pt idx="5">
                    <c:v>Sales</c:v>
                  </c:pt>
                  <c:pt idx="6">
                    <c:v>Sales</c:v>
                  </c:pt>
                  <c:pt idx="7">
                    <c:v>Sales</c:v>
                  </c:pt>
                  <c:pt idx="8">
                    <c:v>Sales</c:v>
                  </c:pt>
                  <c:pt idx="9">
                    <c:v>Sales</c:v>
                  </c:pt>
                  <c:pt idx="10">
                    <c:v>Sales</c:v>
                  </c:pt>
                  <c:pt idx="11">
                    <c:v>Sales</c:v>
                  </c:pt>
                  <c:pt idx="12">
                    <c:v>Sales</c:v>
                  </c:pt>
                  <c:pt idx="13">
                    <c:v>Sales</c:v>
                  </c:pt>
                </c:lvl>
                <c:lvl>
                  <c:pt idx="0">
                    <c:v>TerminationDescription</c:v>
                  </c:pt>
                  <c:pt idx="7">
                    <c:v>Me see picture nature degree benefit.</c:v>
                  </c:pt>
                  <c:pt idx="8">
                    <c:v>Blue community type skill story.</c:v>
                  </c:pt>
                  <c:pt idx="10">
                    <c:v>Summer personal bag.</c:v>
                  </c:pt>
                  <c:pt idx="12">
                    <c:v>Alone once than. More condition pay far.</c:v>
                  </c:pt>
                  <c:pt idx="13">
                    <c:v>Foot in theory minute recognize test.</c:v>
                  </c:pt>
                </c:lvl>
                <c:lvl>
                  <c:pt idx="0">
                    <c:v>TerminationType</c:v>
                  </c:pt>
                  <c:pt idx="1">
                    <c:v>Unk</c:v>
                  </c:pt>
                  <c:pt idx="2">
                    <c:v>Unk</c:v>
                  </c:pt>
                  <c:pt idx="3">
                    <c:v>Unk</c:v>
                  </c:pt>
                  <c:pt idx="4">
                    <c:v>Unk</c:v>
                  </c:pt>
                  <c:pt idx="5">
                    <c:v>Unk</c:v>
                  </c:pt>
                  <c:pt idx="6">
                    <c:v>Unk</c:v>
                  </c:pt>
                  <c:pt idx="7">
                    <c:v>Involuntary</c:v>
                  </c:pt>
                  <c:pt idx="8">
                    <c:v>Involuntary</c:v>
                  </c:pt>
                  <c:pt idx="9">
                    <c:v>Unk</c:v>
                  </c:pt>
                  <c:pt idx="10">
                    <c:v>Resignation</c:v>
                  </c:pt>
                  <c:pt idx="11">
                    <c:v>Unk</c:v>
                  </c:pt>
                  <c:pt idx="12">
                    <c:v>Retirement</c:v>
                  </c:pt>
                  <c:pt idx="13">
                    <c:v>Involuntary</c:v>
                  </c:pt>
                </c:lvl>
                <c:lvl>
                  <c:pt idx="0">
                    <c:v>EmployeeClassificationType</c:v>
                  </c:pt>
                  <c:pt idx="1">
                    <c:v>Temporary</c:v>
                  </c:pt>
                  <c:pt idx="2">
                    <c:v>Part-Time</c:v>
                  </c:pt>
                  <c:pt idx="3">
                    <c:v>Part-Time</c:v>
                  </c:pt>
                  <c:pt idx="4">
                    <c:v>Full-Time</c:v>
                  </c:pt>
                  <c:pt idx="5">
                    <c:v>Temporary</c:v>
                  </c:pt>
                  <c:pt idx="6">
                    <c:v>Full-Time</c:v>
                  </c:pt>
                  <c:pt idx="7">
                    <c:v>Temporary</c:v>
                  </c:pt>
                  <c:pt idx="8">
                    <c:v>Full-Time</c:v>
                  </c:pt>
                  <c:pt idx="9">
                    <c:v>Part-Time</c:v>
                  </c:pt>
                  <c:pt idx="10">
                    <c:v>Temporary</c:v>
                  </c:pt>
                  <c:pt idx="11">
                    <c:v>Temporary</c:v>
                  </c:pt>
                  <c:pt idx="12">
                    <c:v>Temporary</c:v>
                  </c:pt>
                  <c:pt idx="13">
                    <c:v>Temporary</c:v>
                  </c:pt>
                </c:lvl>
                <c:lvl>
                  <c:pt idx="0">
                    <c:v>PayZone</c:v>
                  </c:pt>
                  <c:pt idx="1">
                    <c:v>Zone C</c:v>
                  </c:pt>
                  <c:pt idx="2">
                    <c:v>Zone A</c:v>
                  </c:pt>
                  <c:pt idx="3">
                    <c:v>Zone B</c:v>
                  </c:pt>
                  <c:pt idx="4">
                    <c:v>Zone A</c:v>
                  </c:pt>
                  <c:pt idx="5">
                    <c:v>Zone A</c:v>
                  </c:pt>
                  <c:pt idx="6">
                    <c:v>Zone B</c:v>
                  </c:pt>
                  <c:pt idx="7">
                    <c:v>Zone B</c:v>
                  </c:pt>
                  <c:pt idx="8">
                    <c:v>Zone C</c:v>
                  </c:pt>
                  <c:pt idx="9">
                    <c:v>Zone B</c:v>
                  </c:pt>
                  <c:pt idx="10">
                    <c:v>Zone B</c:v>
                  </c:pt>
                  <c:pt idx="11">
                    <c:v>Zone B</c:v>
                  </c:pt>
                  <c:pt idx="12">
                    <c:v>Zone C</c:v>
                  </c:pt>
                  <c:pt idx="13">
                    <c:v>Zone A</c:v>
                  </c:pt>
                </c:lvl>
                <c:lvl>
                  <c:pt idx="0">
                    <c:v>EmployeeType</c:v>
                  </c:pt>
                  <c:pt idx="1">
                    <c:v>Contract</c:v>
                  </c:pt>
                  <c:pt idx="2">
                    <c:v>Contract</c:v>
                  </c:pt>
                  <c:pt idx="3">
                    <c:v>Full-Time</c:v>
                  </c:pt>
                  <c:pt idx="4">
                    <c:v>Contract</c:v>
                  </c:pt>
                  <c:pt idx="5">
                    <c:v>Contract</c:v>
                  </c:pt>
                  <c:pt idx="6">
                    <c:v>Contract</c:v>
                  </c:pt>
                  <c:pt idx="7">
                    <c:v>Full-Time</c:v>
                  </c:pt>
                  <c:pt idx="8">
                    <c:v>Contract</c:v>
                  </c:pt>
                  <c:pt idx="9">
                    <c:v>Contract</c:v>
                  </c:pt>
                  <c:pt idx="10">
                    <c:v>Part-Time</c:v>
                  </c:pt>
                  <c:pt idx="11">
                    <c:v>Contract</c:v>
                  </c:pt>
                  <c:pt idx="12">
                    <c:v>Full-Time</c:v>
                  </c:pt>
                  <c:pt idx="13">
                    <c:v>Full-Time</c:v>
                  </c:pt>
                </c:lvl>
                <c:lvl>
                  <c:pt idx="0">
                    <c:v>EmployeeStatus</c:v>
                  </c:pt>
                  <c:pt idx="1">
                    <c:v>Active</c:v>
                  </c:pt>
                  <c:pt idx="2">
                    <c:v>Active</c:v>
                  </c:pt>
                  <c:pt idx="3">
                    <c:v>Active</c:v>
                  </c:pt>
                  <c:pt idx="4">
                    <c:v>Active</c:v>
                  </c:pt>
                  <c:pt idx="5">
                    <c:v>Active</c:v>
                  </c:pt>
                  <c:pt idx="6">
                    <c:v>Active</c:v>
                  </c:pt>
                  <c:pt idx="7">
                    <c:v>Active</c:v>
                  </c:pt>
                  <c:pt idx="8">
                    <c:v>Active</c:v>
                  </c:pt>
                  <c:pt idx="9">
                    <c:v>Active</c:v>
                  </c:pt>
                  <c:pt idx="10">
                    <c:v>Active</c:v>
                  </c:pt>
                  <c:pt idx="11">
                    <c:v>Active</c:v>
                  </c:pt>
                  <c:pt idx="12">
                    <c:v>Active</c:v>
                  </c:pt>
                  <c:pt idx="13">
                    <c:v>Active</c:v>
                  </c:pt>
                </c:lvl>
                <c:lvl>
                  <c:pt idx="0">
                    <c:v>BusinessUnit</c:v>
                  </c:pt>
                  <c:pt idx="1">
                    <c:v>CCDR</c:v>
                  </c:pt>
                  <c:pt idx="2">
                    <c:v>EW</c:v>
                  </c:pt>
                  <c:pt idx="3">
                    <c:v>PL</c:v>
                  </c:pt>
                  <c:pt idx="4">
                    <c:v>CCDR</c:v>
                  </c:pt>
                  <c:pt idx="5">
                    <c:v>TNS</c:v>
                  </c:pt>
                  <c:pt idx="6">
                    <c:v>BPC</c:v>
                  </c:pt>
                  <c:pt idx="7">
                    <c:v>WBL</c:v>
                  </c:pt>
                  <c:pt idx="8">
                    <c:v>CCDR</c:v>
                  </c:pt>
                  <c:pt idx="9">
                    <c:v>NEL</c:v>
                  </c:pt>
                  <c:pt idx="10">
                    <c:v>BPC</c:v>
                  </c:pt>
                  <c:pt idx="11">
                    <c:v>SVG</c:v>
                  </c:pt>
                  <c:pt idx="12">
                    <c:v>MSC</c:v>
                  </c:pt>
                  <c:pt idx="13">
                    <c:v>EW</c:v>
                  </c:pt>
                </c:lvl>
                <c:lvl>
                  <c:pt idx="0">
                    <c:v>ADEmail</c:v>
                  </c:pt>
                  <c:pt idx="1">
                    <c:v>uriah.bridges@bilearner.com</c:v>
                  </c:pt>
                  <c:pt idx="2">
                    <c:v>paula.small@bilearner.com</c:v>
                  </c:pt>
                  <c:pt idx="3">
                    <c:v>edward.buck@bilearner.com</c:v>
                  </c:pt>
                  <c:pt idx="4">
                    <c:v>michael.riordan@bilearner.com</c:v>
                  </c:pt>
                  <c:pt idx="5">
                    <c:v>jasmine.onque@bilearner.com</c:v>
                  </c:pt>
                  <c:pt idx="6">
                    <c:v>maruk.fraval@bilearner.com</c:v>
                  </c:pt>
                  <c:pt idx="7">
                    <c:v>latia.costa@bilearner.com</c:v>
                  </c:pt>
                  <c:pt idx="8">
                    <c:v>sharlene.terry@bilearner.com</c:v>
                  </c:pt>
                  <c:pt idx="9">
                    <c:v>jac.mckinzie@bilearner.com</c:v>
                  </c:pt>
                  <c:pt idx="10">
                    <c:v>joseph.martins@bilearner.com</c:v>
                  </c:pt>
                  <c:pt idx="11">
                    <c:v>myriam.givens@bilearner.com</c:v>
                  </c:pt>
                  <c:pt idx="12">
                    <c:v>dheepa.nguyen@bilearner.com</c:v>
                  </c:pt>
                  <c:pt idx="13">
                    <c:v>bartholemew.khemmich@bilearner.com</c:v>
                  </c:pt>
                </c:lvl>
                <c:lvl>
                  <c:pt idx="0">
                    <c:v>Supervisor</c:v>
                  </c:pt>
                  <c:pt idx="1">
                    <c:v>Peter Oneill</c:v>
                  </c:pt>
                  <c:pt idx="2">
                    <c:v>Renee Mccormick</c:v>
                  </c:pt>
                  <c:pt idx="3">
                    <c:v>Crystal Walker</c:v>
                  </c:pt>
                  <c:pt idx="4">
                    <c:v>Rebekah Wright</c:v>
                  </c:pt>
                  <c:pt idx="5">
                    <c:v>Jason Kim</c:v>
                  </c:pt>
                  <c:pt idx="6">
                    <c:v>Sheri Campos</c:v>
                  </c:pt>
                  <c:pt idx="7">
                    <c:v>Jacob Braun</c:v>
                  </c:pt>
                  <c:pt idx="8">
                    <c:v>Tracy Marquez</c:v>
                  </c:pt>
                  <c:pt idx="9">
                    <c:v>Sharon Becker</c:v>
                  </c:pt>
                  <c:pt idx="10">
                    <c:v>George Jenkins</c:v>
                  </c:pt>
                  <c:pt idx="11">
                    <c:v>Troy White</c:v>
                  </c:pt>
                  <c:pt idx="12">
                    <c:v>Brian Miller</c:v>
                  </c:pt>
                  <c:pt idx="13">
                    <c:v>Charles Parks</c:v>
                  </c:pt>
                </c:lvl>
                <c:lvl>
                  <c:pt idx="0">
                    <c:v>Title</c:v>
                  </c:pt>
                  <c:pt idx="1">
                    <c:v>Production Technician I</c:v>
                  </c:pt>
                  <c:pt idx="2">
                    <c:v>Production Technician I</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lvl>
                <c:lvl>
                  <c:pt idx="0">
                    <c:v>ExitDate</c:v>
                  </c:pt>
                  <c:pt idx="7">
                    <c:v>03-Jul-23</c:v>
                  </c:pt>
                  <c:pt idx="8">
                    <c:v>29-Jan-23</c:v>
                  </c:pt>
                  <c:pt idx="10">
                    <c:v>29-Jun-23</c:v>
                  </c:pt>
                  <c:pt idx="12">
                    <c:v>04-Nov-19</c:v>
                  </c:pt>
                  <c:pt idx="13">
                    <c:v>27-Nov-22</c:v>
                  </c:pt>
                </c:lvl>
                <c:lvl>
                  <c:pt idx="0">
                    <c:v>StartDate</c:v>
                  </c:pt>
                  <c:pt idx="1">
                    <c:v>20-Sep-19</c:v>
                  </c:pt>
                  <c:pt idx="2">
                    <c:v>11-Feb-23</c:v>
                  </c:pt>
                  <c:pt idx="3">
                    <c:v>10-Dec-18</c:v>
                  </c:pt>
                  <c:pt idx="4">
                    <c:v>21-Jun-21</c:v>
                  </c:pt>
                  <c:pt idx="5">
                    <c:v>29-Jun-19</c:v>
                  </c:pt>
                  <c:pt idx="6">
                    <c:v>17-Jan-20</c:v>
                  </c:pt>
                  <c:pt idx="7">
                    <c:v>06-Apr-22</c:v>
                  </c:pt>
                  <c:pt idx="8">
                    <c:v>06-Nov-20</c:v>
                  </c:pt>
                  <c:pt idx="9">
                    <c:v>18-Aug-18</c:v>
                  </c:pt>
                  <c:pt idx="10">
                    <c:v>21-Jan-22</c:v>
                  </c:pt>
                  <c:pt idx="11">
                    <c:v>04-Aug-23</c:v>
                  </c:pt>
                  <c:pt idx="12">
                    <c:v>10-Aug-18</c:v>
                  </c:pt>
                  <c:pt idx="13">
                    <c:v>25-May-22</c:v>
                  </c:pt>
                </c:lvl>
                <c:lvl>
                  <c:pt idx="0">
                    <c:v>LastName</c:v>
                  </c:pt>
                  <c:pt idx="1">
                    <c:v>Bridges</c:v>
                  </c:pt>
                  <c:pt idx="2">
                    <c:v>Small</c:v>
                  </c:pt>
                  <c:pt idx="3">
                    <c:v>Buck</c:v>
                  </c:pt>
                  <c:pt idx="4">
                    <c:v>Riordan</c:v>
                  </c:pt>
                  <c:pt idx="5">
                    <c:v>Onque</c:v>
                  </c:pt>
                  <c:pt idx="6">
                    <c:v>Fraval</c:v>
                  </c:pt>
                  <c:pt idx="7">
                    <c:v>Costa</c:v>
                  </c:pt>
                  <c:pt idx="8">
                    <c:v>Terry</c:v>
                  </c:pt>
                  <c:pt idx="9">
                    <c:v>McKinzie</c:v>
                  </c:pt>
                  <c:pt idx="10">
                    <c:v>Martins</c:v>
                  </c:pt>
                  <c:pt idx="11">
                    <c:v>Givens</c:v>
                  </c:pt>
                  <c:pt idx="12">
                    <c:v>Nguyen</c:v>
                  </c:pt>
                  <c:pt idx="13">
                    <c:v>Khemmich</c:v>
                  </c:pt>
                </c:lvl>
                <c:lvl>
                  <c:pt idx="0">
                    <c:v>FirstName</c:v>
                  </c:pt>
                  <c:pt idx="1">
                    <c:v>Uriah</c:v>
                  </c:pt>
                  <c:pt idx="2">
                    <c:v>Paula</c:v>
                  </c:pt>
                  <c:pt idx="3">
                    <c:v>Edward</c:v>
                  </c:pt>
                  <c:pt idx="4">
                    <c:v>Michael</c:v>
                  </c:pt>
                  <c:pt idx="5">
                    <c:v>Jasmine</c:v>
                  </c:pt>
                  <c:pt idx="6">
                    <c:v>Maruk</c:v>
                  </c:pt>
                  <c:pt idx="7">
                    <c:v>Latia</c:v>
                  </c:pt>
                  <c:pt idx="8">
                    <c:v>Sharlene</c:v>
                  </c:pt>
                  <c:pt idx="9">
                    <c:v>Jac</c:v>
                  </c:pt>
                  <c:pt idx="10">
                    <c:v>Joseph</c:v>
                  </c:pt>
                  <c:pt idx="11">
                    <c:v>Myriam</c:v>
                  </c:pt>
                  <c:pt idx="12">
                    <c:v>Dheepa</c:v>
                  </c:pt>
                  <c:pt idx="13">
                    <c:v>Bartholemew</c:v>
                  </c:pt>
                </c:lvl>
                <c:lvl>
                  <c:pt idx="0">
                    <c:v>EmpID</c:v>
                  </c:pt>
                  <c:pt idx="1">
                    <c:v>3427</c:v>
                  </c:pt>
                  <c:pt idx="2">
                    <c:v>3428</c:v>
                  </c:pt>
                  <c:pt idx="3">
                    <c:v>3429</c:v>
                  </c:pt>
                  <c:pt idx="4">
                    <c:v>3430</c:v>
                  </c:pt>
                  <c:pt idx="5">
                    <c:v>3431</c:v>
                  </c:pt>
                  <c:pt idx="6">
                    <c:v>3432</c:v>
                  </c:pt>
                  <c:pt idx="7">
                    <c:v>3433</c:v>
                  </c:pt>
                  <c:pt idx="8">
                    <c:v>3434</c:v>
                  </c:pt>
                  <c:pt idx="9">
                    <c:v>3435</c:v>
                  </c:pt>
                  <c:pt idx="10">
                    <c:v>3436</c:v>
                  </c:pt>
                  <c:pt idx="11">
                    <c:v>3437</c:v>
                  </c:pt>
                  <c:pt idx="12">
                    <c:v>3438</c:v>
                  </c:pt>
                  <c:pt idx="13">
                    <c:v>3439</c:v>
                  </c:pt>
                </c:lvl>
              </c:multiLvlStrCache>
            </c:multiLvlStrRef>
          </c:cat>
          <c:val>
            <c:numRef>
              <c:f>[employee_data.xlsx]in!$AA$1:$AA$14</c:f>
              <c:numCache>
                <c:formatCode>General</c:formatCode>
                <c:ptCount val="14"/>
              </c:numCache>
            </c:numRef>
          </c:val>
          <c:extLst>
            <c:ext xmlns:c16="http://schemas.microsoft.com/office/drawing/2014/chart" uri="{C3380CC4-5D6E-409C-BE32-E72D297353CC}">
              <c16:uniqueId val="{00000001-A532-A147-90F8-CC6EEAC65755}"/>
            </c:ext>
          </c:extLst>
        </c:ser>
        <c:ser>
          <c:idx val="2"/>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cat>
            <c:multiLvlStrRef>
              <c:f>[employee_data.xlsx]in!$A$1:$Y$14</c:f>
              <c:multiLvlStrCache>
                <c:ptCount val="14"/>
                <c:lvl>
                  <c:pt idx="0">
                    <c:v>Performance Score</c:v>
                  </c:pt>
                  <c:pt idx="1">
                    <c:v>Fully Meets</c:v>
                  </c:pt>
                  <c:pt idx="2">
                    <c:v>Fully Meets</c:v>
                  </c:pt>
                  <c:pt idx="3">
                    <c:v>Fully Meets</c:v>
                  </c:pt>
                  <c:pt idx="4">
                    <c:v>Fully Meets</c:v>
                  </c:pt>
                  <c:pt idx="5">
                    <c:v>Fully Meets</c:v>
                  </c:pt>
                  <c:pt idx="6">
                    <c:v>Fully Meets</c:v>
                  </c:pt>
                  <c:pt idx="7">
                    <c:v>Exceeds</c:v>
                  </c:pt>
                  <c:pt idx="8">
                    <c:v>Fully Meets</c:v>
                  </c:pt>
                  <c:pt idx="9">
                    <c:v>Exceeds</c:v>
                  </c:pt>
                  <c:pt idx="10">
                    <c:v>Fully Meets</c:v>
                  </c:pt>
                  <c:pt idx="11">
                    <c:v>Fully Meets</c:v>
                  </c:pt>
                  <c:pt idx="12">
                    <c:v>Fully Meets</c:v>
                  </c:pt>
                  <c:pt idx="13">
                    <c:v>Fully Meets</c:v>
                  </c:pt>
                </c:lvl>
                <c:lvl>
                  <c:pt idx="0">
                    <c:v>MaritalDesc</c:v>
                  </c:pt>
                  <c:pt idx="1">
                    <c:v>Widowed</c:v>
                  </c:pt>
                  <c:pt idx="2">
                    <c:v>Widowed</c:v>
                  </c:pt>
                  <c:pt idx="3">
                    <c:v>Widowed</c:v>
                  </c:pt>
                  <c:pt idx="4">
                    <c:v>Single</c:v>
                  </c:pt>
                  <c:pt idx="5">
                    <c:v>Married</c:v>
                  </c:pt>
                  <c:pt idx="6">
                    <c:v>Married</c:v>
                  </c:pt>
                  <c:pt idx="7">
                    <c:v>Divorced</c:v>
                  </c:pt>
                  <c:pt idx="8">
                    <c:v>Divorced</c:v>
                  </c:pt>
                  <c:pt idx="9">
                    <c:v>Widowed</c:v>
                  </c:pt>
                  <c:pt idx="10">
                    <c:v>Widowed</c:v>
                  </c:pt>
                  <c:pt idx="11">
                    <c:v>Single</c:v>
                  </c:pt>
                  <c:pt idx="12">
                    <c:v>Married</c:v>
                  </c:pt>
                  <c:pt idx="13">
                    <c:v>Single</c:v>
                  </c:pt>
                </c:lvl>
                <c:lvl>
                  <c:pt idx="0">
                    <c:v>RaceDesc</c:v>
                  </c:pt>
                  <c:pt idx="1">
                    <c:v>White</c:v>
                  </c:pt>
                  <c:pt idx="2">
                    <c:v>Hispanic</c:v>
                  </c:pt>
                  <c:pt idx="3">
                    <c:v>Hispanic</c:v>
                  </c:pt>
                  <c:pt idx="4">
                    <c:v>Other</c:v>
                  </c:pt>
                  <c:pt idx="5">
                    <c:v>Other</c:v>
                  </c:pt>
                  <c:pt idx="6">
                    <c:v>Black</c:v>
                  </c:pt>
                  <c:pt idx="7">
                    <c:v>Hispanic</c:v>
                  </c:pt>
                  <c:pt idx="8">
                    <c:v>White</c:v>
                  </c:pt>
                  <c:pt idx="9">
                    <c:v>Black</c:v>
                  </c:pt>
                  <c:pt idx="10">
                    <c:v>Asian</c:v>
                  </c:pt>
                  <c:pt idx="11">
                    <c:v>Other</c:v>
                  </c:pt>
                  <c:pt idx="12">
                    <c:v>Asian</c:v>
                  </c:pt>
                  <c:pt idx="13">
                    <c:v>Other</c:v>
                  </c:pt>
                </c:lvl>
                <c:lvl>
                  <c:pt idx="0">
                    <c:v>LocationCode</c:v>
                  </c:pt>
                  <c:pt idx="1">
                    <c:v>34904</c:v>
                  </c:pt>
                  <c:pt idx="2">
                    <c:v>6593</c:v>
                  </c:pt>
                  <c:pt idx="3">
                    <c:v>2330</c:v>
                  </c:pt>
                  <c:pt idx="4">
                    <c:v>58782</c:v>
                  </c:pt>
                  <c:pt idx="5">
                    <c:v>33174</c:v>
                  </c:pt>
                  <c:pt idx="6">
                    <c:v>6050</c:v>
                  </c:pt>
                  <c:pt idx="7">
                    <c:v>90007</c:v>
                  </c:pt>
                  <c:pt idx="8">
                    <c:v>97756</c:v>
                  </c:pt>
                  <c:pt idx="9">
                    <c:v>78789</c:v>
                  </c:pt>
                  <c:pt idx="10">
                    <c:v>78207</c:v>
                  </c:pt>
                  <c:pt idx="11">
                    <c:v>46204</c:v>
                  </c:pt>
                  <c:pt idx="12">
                    <c:v>30428</c:v>
                  </c:pt>
                  <c:pt idx="13">
                    <c:v>80820</c:v>
                  </c:pt>
                </c:lvl>
                <c:lvl>
                  <c:pt idx="0">
                    <c:v>GenderCode</c:v>
                  </c:pt>
                  <c:pt idx="1">
                    <c:v>Female</c:v>
                  </c:pt>
                  <c:pt idx="2">
                    <c:v>Male</c:v>
                  </c:pt>
                  <c:pt idx="3">
                    <c:v>Male</c:v>
                  </c:pt>
                  <c:pt idx="4">
                    <c:v>Male</c:v>
                  </c:pt>
                  <c:pt idx="5">
                    <c:v>Female</c:v>
                  </c:pt>
                  <c:pt idx="6">
                    <c:v>Male</c:v>
                  </c:pt>
                  <c:pt idx="7">
                    <c:v>Female</c:v>
                  </c:pt>
                  <c:pt idx="8">
                    <c:v>Female</c:v>
                  </c:pt>
                  <c:pt idx="9">
                    <c:v>Male</c:v>
                  </c:pt>
                  <c:pt idx="10">
                    <c:v>Male</c:v>
                  </c:pt>
                  <c:pt idx="11">
                    <c:v>Female</c:v>
                  </c:pt>
                  <c:pt idx="12">
                    <c:v>Female</c:v>
                  </c:pt>
                  <c:pt idx="13">
                    <c:v>Male</c:v>
                  </c:pt>
                </c:lvl>
                <c:lvl>
                  <c:pt idx="0">
                    <c:v>JobFunctionDescription</c:v>
                  </c:pt>
                  <c:pt idx="1">
                    <c:v>Accounting</c:v>
                  </c:pt>
                  <c:pt idx="2">
                    <c:v>Labor</c:v>
                  </c:pt>
                  <c:pt idx="3">
                    <c:v>Assistant</c:v>
                  </c:pt>
                  <c:pt idx="4">
                    <c:v>Clerk</c:v>
                  </c:pt>
                  <c:pt idx="5">
                    <c:v>Laborer</c:v>
                  </c:pt>
                  <c:pt idx="6">
                    <c:v>Driver</c:v>
                  </c:pt>
                  <c:pt idx="7">
                    <c:v>Technician</c:v>
                  </c:pt>
                  <c:pt idx="8">
                    <c:v>Engineer</c:v>
                  </c:pt>
                  <c:pt idx="9">
                    <c:v>Executive Assistant</c:v>
                  </c:pt>
                  <c:pt idx="10">
                    <c:v>Engineer</c:v>
                  </c:pt>
                  <c:pt idx="11">
                    <c:v>Technician</c:v>
                  </c:pt>
                  <c:pt idx="12">
                    <c:v>Technician</c:v>
                  </c:pt>
                  <c:pt idx="13">
                    <c:v>Splicer</c:v>
                  </c:pt>
                </c:lvl>
                <c:lvl>
                  <c:pt idx="0">
                    <c:v>State</c:v>
                  </c:pt>
                  <c:pt idx="1">
                    <c:v>MA</c:v>
                  </c:pt>
                  <c:pt idx="2">
                    <c:v>MA</c:v>
                  </c:pt>
                  <c:pt idx="3">
                    <c:v>MA</c:v>
                  </c:pt>
                  <c:pt idx="4">
                    <c:v>ND</c:v>
                  </c:pt>
                  <c:pt idx="5">
                    <c:v>FL</c:v>
                  </c:pt>
                  <c:pt idx="6">
                    <c:v>CT</c:v>
                  </c:pt>
                  <c:pt idx="7">
                    <c:v>CA</c:v>
                  </c:pt>
                  <c:pt idx="8">
                    <c:v>OR</c:v>
                  </c:pt>
                  <c:pt idx="9">
                    <c:v>TX</c:v>
                  </c:pt>
                  <c:pt idx="10">
                    <c:v>TX</c:v>
                  </c:pt>
                  <c:pt idx="11">
                    <c:v>IN</c:v>
                  </c:pt>
                  <c:pt idx="12">
                    <c:v>GA</c:v>
                  </c:pt>
                  <c:pt idx="13">
                    <c:v>CO</c:v>
                  </c:pt>
                </c:lvl>
                <c:lvl>
                  <c:pt idx="0">
                    <c:v>DOB</c:v>
                  </c:pt>
                  <c:pt idx="1">
                    <c:v>07/10/1969</c:v>
                  </c:pt>
                  <c:pt idx="2">
                    <c:v>30/08/1965</c:v>
                  </c:pt>
                  <c:pt idx="3">
                    <c:v>06/10/1991</c:v>
                  </c:pt>
                  <c:pt idx="4">
                    <c:v>04/04/1998</c:v>
                  </c:pt>
                  <c:pt idx="5">
                    <c:v>29/08/1969</c:v>
                  </c:pt>
                  <c:pt idx="6">
                    <c:v>03/04/1949</c:v>
                  </c:pt>
                  <c:pt idx="7">
                    <c:v>01/07/1942</c:v>
                  </c:pt>
                  <c:pt idx="8">
                    <c:v>07/03/1957</c:v>
                  </c:pt>
                  <c:pt idx="9">
                    <c:v>15/05/1974</c:v>
                  </c:pt>
                  <c:pt idx="10">
                    <c:v>11/11/1949</c:v>
                  </c:pt>
                  <c:pt idx="11">
                    <c:v>26/01/1964</c:v>
                  </c:pt>
                  <c:pt idx="12">
                    <c:v>06/04/1948</c:v>
                  </c:pt>
                  <c:pt idx="13">
                    <c:v>24/11/1981</c:v>
                  </c:pt>
                </c:lvl>
                <c:lvl>
                  <c:pt idx="0">
                    <c:v>Division</c:v>
                  </c:pt>
                  <c:pt idx="1">
                    <c:v>Finance &amp; Accounting</c:v>
                  </c:pt>
                  <c:pt idx="2">
                    <c:v>Aerial</c:v>
                  </c:pt>
                  <c:pt idx="3">
                    <c:v>General - Sga</c:v>
                  </c:pt>
                  <c:pt idx="4">
                    <c:v>Finance &amp; Accounting</c:v>
                  </c:pt>
                  <c:pt idx="5">
                    <c:v>General - Con</c:v>
                  </c:pt>
                  <c:pt idx="6">
                    <c:v>Field Operations</c:v>
                  </c:pt>
                  <c:pt idx="7">
                    <c:v>General - Eng</c:v>
                  </c:pt>
                  <c:pt idx="8">
                    <c:v>Engineers</c:v>
                  </c:pt>
                  <c:pt idx="9">
                    <c:v>Executive</c:v>
                  </c:pt>
                  <c:pt idx="10">
                    <c:v>Engineers</c:v>
                  </c:pt>
                  <c:pt idx="11">
                    <c:v>Field Operations</c:v>
                  </c:pt>
                  <c:pt idx="12">
                    <c:v>General - Con</c:v>
                  </c:pt>
                  <c:pt idx="13">
                    <c:v>Splicing</c:v>
                  </c:pt>
                </c:lvl>
                <c:lvl>
                  <c:pt idx="0">
                    <c:v>DepartmentType</c:v>
                  </c:pt>
                  <c:pt idx="1">
                    <c:v>Production       </c:v>
                  </c:pt>
                  <c:pt idx="2">
                    <c:v>Production       </c:v>
                  </c:pt>
                  <c:pt idx="3">
                    <c:v>Sales</c:v>
                  </c:pt>
                  <c:pt idx="4">
                    <c:v>Sales</c:v>
                  </c:pt>
                  <c:pt idx="5">
                    <c:v>Sales</c:v>
                  </c:pt>
                  <c:pt idx="6">
                    <c:v>Sales</c:v>
                  </c:pt>
                  <c:pt idx="7">
                    <c:v>Sales</c:v>
                  </c:pt>
                  <c:pt idx="8">
                    <c:v>Sales</c:v>
                  </c:pt>
                  <c:pt idx="9">
                    <c:v>Sales</c:v>
                  </c:pt>
                  <c:pt idx="10">
                    <c:v>Sales</c:v>
                  </c:pt>
                  <c:pt idx="11">
                    <c:v>Sales</c:v>
                  </c:pt>
                  <c:pt idx="12">
                    <c:v>Sales</c:v>
                  </c:pt>
                  <c:pt idx="13">
                    <c:v>Sales</c:v>
                  </c:pt>
                </c:lvl>
                <c:lvl>
                  <c:pt idx="0">
                    <c:v>TerminationDescription</c:v>
                  </c:pt>
                  <c:pt idx="7">
                    <c:v>Me see picture nature degree benefit.</c:v>
                  </c:pt>
                  <c:pt idx="8">
                    <c:v>Blue community type skill story.</c:v>
                  </c:pt>
                  <c:pt idx="10">
                    <c:v>Summer personal bag.</c:v>
                  </c:pt>
                  <c:pt idx="12">
                    <c:v>Alone once than. More condition pay far.</c:v>
                  </c:pt>
                  <c:pt idx="13">
                    <c:v>Foot in theory minute recognize test.</c:v>
                  </c:pt>
                </c:lvl>
                <c:lvl>
                  <c:pt idx="0">
                    <c:v>TerminationType</c:v>
                  </c:pt>
                  <c:pt idx="1">
                    <c:v>Unk</c:v>
                  </c:pt>
                  <c:pt idx="2">
                    <c:v>Unk</c:v>
                  </c:pt>
                  <c:pt idx="3">
                    <c:v>Unk</c:v>
                  </c:pt>
                  <c:pt idx="4">
                    <c:v>Unk</c:v>
                  </c:pt>
                  <c:pt idx="5">
                    <c:v>Unk</c:v>
                  </c:pt>
                  <c:pt idx="6">
                    <c:v>Unk</c:v>
                  </c:pt>
                  <c:pt idx="7">
                    <c:v>Involuntary</c:v>
                  </c:pt>
                  <c:pt idx="8">
                    <c:v>Involuntary</c:v>
                  </c:pt>
                  <c:pt idx="9">
                    <c:v>Unk</c:v>
                  </c:pt>
                  <c:pt idx="10">
                    <c:v>Resignation</c:v>
                  </c:pt>
                  <c:pt idx="11">
                    <c:v>Unk</c:v>
                  </c:pt>
                  <c:pt idx="12">
                    <c:v>Retirement</c:v>
                  </c:pt>
                  <c:pt idx="13">
                    <c:v>Involuntary</c:v>
                  </c:pt>
                </c:lvl>
                <c:lvl>
                  <c:pt idx="0">
                    <c:v>EmployeeClassificationType</c:v>
                  </c:pt>
                  <c:pt idx="1">
                    <c:v>Temporary</c:v>
                  </c:pt>
                  <c:pt idx="2">
                    <c:v>Part-Time</c:v>
                  </c:pt>
                  <c:pt idx="3">
                    <c:v>Part-Time</c:v>
                  </c:pt>
                  <c:pt idx="4">
                    <c:v>Full-Time</c:v>
                  </c:pt>
                  <c:pt idx="5">
                    <c:v>Temporary</c:v>
                  </c:pt>
                  <c:pt idx="6">
                    <c:v>Full-Time</c:v>
                  </c:pt>
                  <c:pt idx="7">
                    <c:v>Temporary</c:v>
                  </c:pt>
                  <c:pt idx="8">
                    <c:v>Full-Time</c:v>
                  </c:pt>
                  <c:pt idx="9">
                    <c:v>Part-Time</c:v>
                  </c:pt>
                  <c:pt idx="10">
                    <c:v>Temporary</c:v>
                  </c:pt>
                  <c:pt idx="11">
                    <c:v>Temporary</c:v>
                  </c:pt>
                  <c:pt idx="12">
                    <c:v>Temporary</c:v>
                  </c:pt>
                  <c:pt idx="13">
                    <c:v>Temporary</c:v>
                  </c:pt>
                </c:lvl>
                <c:lvl>
                  <c:pt idx="0">
                    <c:v>PayZone</c:v>
                  </c:pt>
                  <c:pt idx="1">
                    <c:v>Zone C</c:v>
                  </c:pt>
                  <c:pt idx="2">
                    <c:v>Zone A</c:v>
                  </c:pt>
                  <c:pt idx="3">
                    <c:v>Zone B</c:v>
                  </c:pt>
                  <c:pt idx="4">
                    <c:v>Zone A</c:v>
                  </c:pt>
                  <c:pt idx="5">
                    <c:v>Zone A</c:v>
                  </c:pt>
                  <c:pt idx="6">
                    <c:v>Zone B</c:v>
                  </c:pt>
                  <c:pt idx="7">
                    <c:v>Zone B</c:v>
                  </c:pt>
                  <c:pt idx="8">
                    <c:v>Zone C</c:v>
                  </c:pt>
                  <c:pt idx="9">
                    <c:v>Zone B</c:v>
                  </c:pt>
                  <c:pt idx="10">
                    <c:v>Zone B</c:v>
                  </c:pt>
                  <c:pt idx="11">
                    <c:v>Zone B</c:v>
                  </c:pt>
                  <c:pt idx="12">
                    <c:v>Zone C</c:v>
                  </c:pt>
                  <c:pt idx="13">
                    <c:v>Zone A</c:v>
                  </c:pt>
                </c:lvl>
                <c:lvl>
                  <c:pt idx="0">
                    <c:v>EmployeeType</c:v>
                  </c:pt>
                  <c:pt idx="1">
                    <c:v>Contract</c:v>
                  </c:pt>
                  <c:pt idx="2">
                    <c:v>Contract</c:v>
                  </c:pt>
                  <c:pt idx="3">
                    <c:v>Full-Time</c:v>
                  </c:pt>
                  <c:pt idx="4">
                    <c:v>Contract</c:v>
                  </c:pt>
                  <c:pt idx="5">
                    <c:v>Contract</c:v>
                  </c:pt>
                  <c:pt idx="6">
                    <c:v>Contract</c:v>
                  </c:pt>
                  <c:pt idx="7">
                    <c:v>Full-Time</c:v>
                  </c:pt>
                  <c:pt idx="8">
                    <c:v>Contract</c:v>
                  </c:pt>
                  <c:pt idx="9">
                    <c:v>Contract</c:v>
                  </c:pt>
                  <c:pt idx="10">
                    <c:v>Part-Time</c:v>
                  </c:pt>
                  <c:pt idx="11">
                    <c:v>Contract</c:v>
                  </c:pt>
                  <c:pt idx="12">
                    <c:v>Full-Time</c:v>
                  </c:pt>
                  <c:pt idx="13">
                    <c:v>Full-Time</c:v>
                  </c:pt>
                </c:lvl>
                <c:lvl>
                  <c:pt idx="0">
                    <c:v>EmployeeStatus</c:v>
                  </c:pt>
                  <c:pt idx="1">
                    <c:v>Active</c:v>
                  </c:pt>
                  <c:pt idx="2">
                    <c:v>Active</c:v>
                  </c:pt>
                  <c:pt idx="3">
                    <c:v>Active</c:v>
                  </c:pt>
                  <c:pt idx="4">
                    <c:v>Active</c:v>
                  </c:pt>
                  <c:pt idx="5">
                    <c:v>Active</c:v>
                  </c:pt>
                  <c:pt idx="6">
                    <c:v>Active</c:v>
                  </c:pt>
                  <c:pt idx="7">
                    <c:v>Active</c:v>
                  </c:pt>
                  <c:pt idx="8">
                    <c:v>Active</c:v>
                  </c:pt>
                  <c:pt idx="9">
                    <c:v>Active</c:v>
                  </c:pt>
                  <c:pt idx="10">
                    <c:v>Active</c:v>
                  </c:pt>
                  <c:pt idx="11">
                    <c:v>Active</c:v>
                  </c:pt>
                  <c:pt idx="12">
                    <c:v>Active</c:v>
                  </c:pt>
                  <c:pt idx="13">
                    <c:v>Active</c:v>
                  </c:pt>
                </c:lvl>
                <c:lvl>
                  <c:pt idx="0">
                    <c:v>BusinessUnit</c:v>
                  </c:pt>
                  <c:pt idx="1">
                    <c:v>CCDR</c:v>
                  </c:pt>
                  <c:pt idx="2">
                    <c:v>EW</c:v>
                  </c:pt>
                  <c:pt idx="3">
                    <c:v>PL</c:v>
                  </c:pt>
                  <c:pt idx="4">
                    <c:v>CCDR</c:v>
                  </c:pt>
                  <c:pt idx="5">
                    <c:v>TNS</c:v>
                  </c:pt>
                  <c:pt idx="6">
                    <c:v>BPC</c:v>
                  </c:pt>
                  <c:pt idx="7">
                    <c:v>WBL</c:v>
                  </c:pt>
                  <c:pt idx="8">
                    <c:v>CCDR</c:v>
                  </c:pt>
                  <c:pt idx="9">
                    <c:v>NEL</c:v>
                  </c:pt>
                  <c:pt idx="10">
                    <c:v>BPC</c:v>
                  </c:pt>
                  <c:pt idx="11">
                    <c:v>SVG</c:v>
                  </c:pt>
                  <c:pt idx="12">
                    <c:v>MSC</c:v>
                  </c:pt>
                  <c:pt idx="13">
                    <c:v>EW</c:v>
                  </c:pt>
                </c:lvl>
                <c:lvl>
                  <c:pt idx="0">
                    <c:v>ADEmail</c:v>
                  </c:pt>
                  <c:pt idx="1">
                    <c:v>uriah.bridges@bilearner.com</c:v>
                  </c:pt>
                  <c:pt idx="2">
                    <c:v>paula.small@bilearner.com</c:v>
                  </c:pt>
                  <c:pt idx="3">
                    <c:v>edward.buck@bilearner.com</c:v>
                  </c:pt>
                  <c:pt idx="4">
                    <c:v>michael.riordan@bilearner.com</c:v>
                  </c:pt>
                  <c:pt idx="5">
                    <c:v>jasmine.onque@bilearner.com</c:v>
                  </c:pt>
                  <c:pt idx="6">
                    <c:v>maruk.fraval@bilearner.com</c:v>
                  </c:pt>
                  <c:pt idx="7">
                    <c:v>latia.costa@bilearner.com</c:v>
                  </c:pt>
                  <c:pt idx="8">
                    <c:v>sharlene.terry@bilearner.com</c:v>
                  </c:pt>
                  <c:pt idx="9">
                    <c:v>jac.mckinzie@bilearner.com</c:v>
                  </c:pt>
                  <c:pt idx="10">
                    <c:v>joseph.martins@bilearner.com</c:v>
                  </c:pt>
                  <c:pt idx="11">
                    <c:v>myriam.givens@bilearner.com</c:v>
                  </c:pt>
                  <c:pt idx="12">
                    <c:v>dheepa.nguyen@bilearner.com</c:v>
                  </c:pt>
                  <c:pt idx="13">
                    <c:v>bartholemew.khemmich@bilearner.com</c:v>
                  </c:pt>
                </c:lvl>
                <c:lvl>
                  <c:pt idx="0">
                    <c:v>Supervisor</c:v>
                  </c:pt>
                  <c:pt idx="1">
                    <c:v>Peter Oneill</c:v>
                  </c:pt>
                  <c:pt idx="2">
                    <c:v>Renee Mccormick</c:v>
                  </c:pt>
                  <c:pt idx="3">
                    <c:v>Crystal Walker</c:v>
                  </c:pt>
                  <c:pt idx="4">
                    <c:v>Rebekah Wright</c:v>
                  </c:pt>
                  <c:pt idx="5">
                    <c:v>Jason Kim</c:v>
                  </c:pt>
                  <c:pt idx="6">
                    <c:v>Sheri Campos</c:v>
                  </c:pt>
                  <c:pt idx="7">
                    <c:v>Jacob Braun</c:v>
                  </c:pt>
                  <c:pt idx="8">
                    <c:v>Tracy Marquez</c:v>
                  </c:pt>
                  <c:pt idx="9">
                    <c:v>Sharon Becker</c:v>
                  </c:pt>
                  <c:pt idx="10">
                    <c:v>George Jenkins</c:v>
                  </c:pt>
                  <c:pt idx="11">
                    <c:v>Troy White</c:v>
                  </c:pt>
                  <c:pt idx="12">
                    <c:v>Brian Miller</c:v>
                  </c:pt>
                  <c:pt idx="13">
                    <c:v>Charles Parks</c:v>
                  </c:pt>
                </c:lvl>
                <c:lvl>
                  <c:pt idx="0">
                    <c:v>Title</c:v>
                  </c:pt>
                  <c:pt idx="1">
                    <c:v>Production Technician I</c:v>
                  </c:pt>
                  <c:pt idx="2">
                    <c:v>Production Technician I</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lvl>
                <c:lvl>
                  <c:pt idx="0">
                    <c:v>ExitDate</c:v>
                  </c:pt>
                  <c:pt idx="7">
                    <c:v>03-Jul-23</c:v>
                  </c:pt>
                  <c:pt idx="8">
                    <c:v>29-Jan-23</c:v>
                  </c:pt>
                  <c:pt idx="10">
                    <c:v>29-Jun-23</c:v>
                  </c:pt>
                  <c:pt idx="12">
                    <c:v>04-Nov-19</c:v>
                  </c:pt>
                  <c:pt idx="13">
                    <c:v>27-Nov-22</c:v>
                  </c:pt>
                </c:lvl>
                <c:lvl>
                  <c:pt idx="0">
                    <c:v>StartDate</c:v>
                  </c:pt>
                  <c:pt idx="1">
                    <c:v>20-Sep-19</c:v>
                  </c:pt>
                  <c:pt idx="2">
                    <c:v>11-Feb-23</c:v>
                  </c:pt>
                  <c:pt idx="3">
                    <c:v>10-Dec-18</c:v>
                  </c:pt>
                  <c:pt idx="4">
                    <c:v>21-Jun-21</c:v>
                  </c:pt>
                  <c:pt idx="5">
                    <c:v>29-Jun-19</c:v>
                  </c:pt>
                  <c:pt idx="6">
                    <c:v>17-Jan-20</c:v>
                  </c:pt>
                  <c:pt idx="7">
                    <c:v>06-Apr-22</c:v>
                  </c:pt>
                  <c:pt idx="8">
                    <c:v>06-Nov-20</c:v>
                  </c:pt>
                  <c:pt idx="9">
                    <c:v>18-Aug-18</c:v>
                  </c:pt>
                  <c:pt idx="10">
                    <c:v>21-Jan-22</c:v>
                  </c:pt>
                  <c:pt idx="11">
                    <c:v>04-Aug-23</c:v>
                  </c:pt>
                  <c:pt idx="12">
                    <c:v>10-Aug-18</c:v>
                  </c:pt>
                  <c:pt idx="13">
                    <c:v>25-May-22</c:v>
                  </c:pt>
                </c:lvl>
                <c:lvl>
                  <c:pt idx="0">
                    <c:v>LastName</c:v>
                  </c:pt>
                  <c:pt idx="1">
                    <c:v>Bridges</c:v>
                  </c:pt>
                  <c:pt idx="2">
                    <c:v>Small</c:v>
                  </c:pt>
                  <c:pt idx="3">
                    <c:v>Buck</c:v>
                  </c:pt>
                  <c:pt idx="4">
                    <c:v>Riordan</c:v>
                  </c:pt>
                  <c:pt idx="5">
                    <c:v>Onque</c:v>
                  </c:pt>
                  <c:pt idx="6">
                    <c:v>Fraval</c:v>
                  </c:pt>
                  <c:pt idx="7">
                    <c:v>Costa</c:v>
                  </c:pt>
                  <c:pt idx="8">
                    <c:v>Terry</c:v>
                  </c:pt>
                  <c:pt idx="9">
                    <c:v>McKinzie</c:v>
                  </c:pt>
                  <c:pt idx="10">
                    <c:v>Martins</c:v>
                  </c:pt>
                  <c:pt idx="11">
                    <c:v>Givens</c:v>
                  </c:pt>
                  <c:pt idx="12">
                    <c:v>Nguyen</c:v>
                  </c:pt>
                  <c:pt idx="13">
                    <c:v>Khemmich</c:v>
                  </c:pt>
                </c:lvl>
                <c:lvl>
                  <c:pt idx="0">
                    <c:v>FirstName</c:v>
                  </c:pt>
                  <c:pt idx="1">
                    <c:v>Uriah</c:v>
                  </c:pt>
                  <c:pt idx="2">
                    <c:v>Paula</c:v>
                  </c:pt>
                  <c:pt idx="3">
                    <c:v>Edward</c:v>
                  </c:pt>
                  <c:pt idx="4">
                    <c:v>Michael</c:v>
                  </c:pt>
                  <c:pt idx="5">
                    <c:v>Jasmine</c:v>
                  </c:pt>
                  <c:pt idx="6">
                    <c:v>Maruk</c:v>
                  </c:pt>
                  <c:pt idx="7">
                    <c:v>Latia</c:v>
                  </c:pt>
                  <c:pt idx="8">
                    <c:v>Sharlene</c:v>
                  </c:pt>
                  <c:pt idx="9">
                    <c:v>Jac</c:v>
                  </c:pt>
                  <c:pt idx="10">
                    <c:v>Joseph</c:v>
                  </c:pt>
                  <c:pt idx="11">
                    <c:v>Myriam</c:v>
                  </c:pt>
                  <c:pt idx="12">
                    <c:v>Dheepa</c:v>
                  </c:pt>
                  <c:pt idx="13">
                    <c:v>Bartholemew</c:v>
                  </c:pt>
                </c:lvl>
                <c:lvl>
                  <c:pt idx="0">
                    <c:v>EmpID</c:v>
                  </c:pt>
                  <c:pt idx="1">
                    <c:v>3427</c:v>
                  </c:pt>
                  <c:pt idx="2">
                    <c:v>3428</c:v>
                  </c:pt>
                  <c:pt idx="3">
                    <c:v>3429</c:v>
                  </c:pt>
                  <c:pt idx="4">
                    <c:v>3430</c:v>
                  </c:pt>
                  <c:pt idx="5">
                    <c:v>3431</c:v>
                  </c:pt>
                  <c:pt idx="6">
                    <c:v>3432</c:v>
                  </c:pt>
                  <c:pt idx="7">
                    <c:v>3433</c:v>
                  </c:pt>
                  <c:pt idx="8">
                    <c:v>3434</c:v>
                  </c:pt>
                  <c:pt idx="9">
                    <c:v>3435</c:v>
                  </c:pt>
                  <c:pt idx="10">
                    <c:v>3436</c:v>
                  </c:pt>
                  <c:pt idx="11">
                    <c:v>3437</c:v>
                  </c:pt>
                  <c:pt idx="12">
                    <c:v>3438</c:v>
                  </c:pt>
                  <c:pt idx="13">
                    <c:v>3439</c:v>
                  </c:pt>
                </c:lvl>
              </c:multiLvlStrCache>
            </c:multiLvlStrRef>
          </c:cat>
          <c:val>
            <c:numRef>
              <c:f>[employee_data.xlsx]in!$AB$1:$AB$14</c:f>
              <c:numCache>
                <c:formatCode>General</c:formatCode>
                <c:ptCount val="14"/>
              </c:numCache>
            </c:numRef>
          </c:val>
          <c:extLst>
            <c:ext xmlns:c16="http://schemas.microsoft.com/office/drawing/2014/chart" uri="{C3380CC4-5D6E-409C-BE32-E72D297353CC}">
              <c16:uniqueId val="{00000002-A532-A147-90F8-CC6EEAC657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S.Sharmila</a:t>
            </a:r>
            <a:endParaRPr lang="en-US" sz="2400" dirty="0"/>
          </a:p>
          <a:p>
            <a:r>
              <a:rPr lang="en-US" sz="2400" dirty="0"/>
              <a:t>REGISTER NO: 312209007</a:t>
            </a:r>
          </a:p>
          <a:p>
            <a:r>
              <a:rPr lang="en-US" sz="2400" dirty="0"/>
              <a:t>DEPARTMENT: Bachelor of Commerce </a:t>
            </a:r>
          </a:p>
          <a:p>
            <a:r>
              <a:rPr lang="en-US" sz="2400" dirty="0"/>
              <a:t>COLLEGE</a:t>
            </a:r>
          </a:p>
          <a:p>
            <a:r>
              <a:rPr lang="en-US" sz="2400" dirty="0"/>
              <a:t>           Chevalier </a:t>
            </a:r>
            <a:r>
              <a:rPr lang="en-US" sz="2400" dirty="0" err="1"/>
              <a:t>T.Thomas</a:t>
            </a:r>
            <a:r>
              <a:rPr lang="en-US" sz="2400" dirty="0"/>
              <a:t> Elizabeth College for Women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1EC073E-12DF-C4FC-3808-6D5F28FCCD98}"/>
              </a:ext>
            </a:extLst>
          </p:cNvPr>
          <p:cNvSpPr txBox="1"/>
          <p:nvPr/>
        </p:nvSpPr>
        <p:spPr>
          <a:xfrm>
            <a:off x="764837" y="1452749"/>
            <a:ext cx="6557683" cy="2585323"/>
          </a:xfrm>
          <a:prstGeom prst="rect">
            <a:avLst/>
          </a:prstGeom>
          <a:noFill/>
        </p:spPr>
        <p:txBody>
          <a:bodyPr wrap="square">
            <a:spAutoFit/>
          </a:bodyPr>
          <a:lstStyle/>
          <a:p>
            <a:r>
              <a:rPr lang="en-US" dirty="0"/>
              <a:t>Data </a:t>
            </a:r>
            <a:r>
              <a:rPr lang="en-US" dirty="0" err="1"/>
              <a:t>Preparation:Data</a:t>
            </a:r>
            <a:r>
              <a:rPr lang="en-US" dirty="0"/>
              <a:t> Cleaning: Address missing values, remove duplicates, and correct inconsistencies to ensure data accuracy</a:t>
            </a:r>
          </a:p>
          <a:p>
            <a:endParaRPr lang="en-US" dirty="0"/>
          </a:p>
          <a:p>
            <a:r>
              <a:rPr lang="en-US" dirty="0"/>
              <a:t>Normalization: Standardize data formats and scales for consistency across different metrics</a:t>
            </a:r>
          </a:p>
          <a:p>
            <a:endParaRPr lang="en-US" dirty="0"/>
          </a:p>
          <a:p>
            <a:r>
              <a:rPr lang="en-US" dirty="0"/>
              <a:t>.Exploratory Data Analysis (EDA):Descriptive Statistics: Calculate mean, median, standard deviation, and other summary statistics to understand data</a:t>
            </a:r>
          </a:p>
        </p:txBody>
      </p:sp>
      <p:sp>
        <p:nvSpPr>
          <p:cNvPr id="4" name="TextBox 3">
            <a:extLst>
              <a:ext uri="{FF2B5EF4-FFF2-40B4-BE49-F238E27FC236}">
                <a16:creationId xmlns:a16="http://schemas.microsoft.com/office/drawing/2014/main" id="{D96ED99F-A103-DACF-8D8F-E8B5F01DAABB}"/>
              </a:ext>
            </a:extLst>
          </p:cNvPr>
          <p:cNvSpPr txBox="1"/>
          <p:nvPr/>
        </p:nvSpPr>
        <p:spPr>
          <a:xfrm>
            <a:off x="993437" y="4333546"/>
            <a:ext cx="6100482" cy="1200329"/>
          </a:xfrm>
          <a:prstGeom prst="rect">
            <a:avLst/>
          </a:prstGeom>
          <a:noFill/>
        </p:spPr>
        <p:txBody>
          <a:bodyPr wrap="square">
            <a:spAutoFit/>
          </a:bodyPr>
          <a:lstStyle/>
          <a:p>
            <a:pPr marL="285750" indent="-285750">
              <a:buFont typeface="Arial" panose="020B0604020202020204" pitchFamily="34" charset="0"/>
              <a:buChar char="•"/>
            </a:pPr>
            <a:r>
              <a:rPr lang="en-US" dirty="0"/>
              <a:t>Data cleaning and preprocessing </a:t>
            </a:r>
          </a:p>
          <a:p>
            <a:pPr marL="285750" indent="-285750">
              <a:buFont typeface="Arial" panose="020B0604020202020204" pitchFamily="34" charset="0"/>
              <a:buChar char="•"/>
            </a:pPr>
            <a:r>
              <a:rPr lang="en-US" dirty="0"/>
              <a:t>Descriptive analytics </a:t>
            </a:r>
          </a:p>
          <a:p>
            <a:pPr marL="285750" indent="-285750">
              <a:buFont typeface="Arial" panose="020B0604020202020204" pitchFamily="34" charset="0"/>
              <a:buChar char="•"/>
            </a:pPr>
            <a:r>
              <a:rPr lang="en-US" dirty="0"/>
              <a:t>Inferential analytics </a:t>
            </a:r>
          </a:p>
          <a:p>
            <a:pPr marL="285750" indent="-285750">
              <a:buFont typeface="Arial" panose="020B0604020202020204" pitchFamily="34" charset="0"/>
              <a:buChar char="•"/>
            </a:pPr>
            <a:r>
              <a:rPr lang="en-US" dirty="0"/>
              <a:t>Data visualization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8E24493-62C3-8E4E-65AB-C10538554025}"/>
              </a:ext>
            </a:extLst>
          </p:cNvPr>
          <p:cNvSpPr txBox="1"/>
          <p:nvPr/>
        </p:nvSpPr>
        <p:spPr>
          <a:xfrm>
            <a:off x="591111" y="1589562"/>
            <a:ext cx="6104964" cy="1754326"/>
          </a:xfrm>
          <a:prstGeom prst="rect">
            <a:avLst/>
          </a:prstGeom>
          <a:noFill/>
        </p:spPr>
        <p:txBody>
          <a:bodyPr wrap="square">
            <a:spAutoFit/>
          </a:bodyPr>
          <a:lstStyle/>
          <a:p>
            <a:r>
              <a:rPr lang="en-US" dirty="0"/>
              <a:t>Top Performers: Identified employees who consistently exceed performance targets</a:t>
            </a:r>
          </a:p>
          <a:p>
            <a:r>
              <a:rPr lang="en-US" dirty="0"/>
              <a:t>Areas for Improvement: Noted departments or individuals with performance challenges</a:t>
            </a:r>
          </a:p>
          <a:p>
            <a:r>
              <a:rPr lang="en-US" dirty="0"/>
              <a:t>Strengths: Highlighted successful practices or high-performing teams.</a:t>
            </a:r>
          </a:p>
        </p:txBody>
      </p:sp>
      <p:sp>
        <p:nvSpPr>
          <p:cNvPr id="11" name="TextBox 10">
            <a:extLst>
              <a:ext uri="{FF2B5EF4-FFF2-40B4-BE49-F238E27FC236}">
                <a16:creationId xmlns:a16="http://schemas.microsoft.com/office/drawing/2014/main" id="{EF18B2D9-A94F-BF91-A346-D744E3AD85C6}"/>
              </a:ext>
            </a:extLst>
          </p:cNvPr>
          <p:cNvSpPr txBox="1"/>
          <p:nvPr/>
        </p:nvSpPr>
        <p:spPr>
          <a:xfrm>
            <a:off x="591111" y="3395422"/>
            <a:ext cx="7363057" cy="923330"/>
          </a:xfrm>
          <a:prstGeom prst="rect">
            <a:avLst/>
          </a:prstGeom>
          <a:noFill/>
        </p:spPr>
        <p:txBody>
          <a:bodyPr wrap="square">
            <a:spAutoFit/>
          </a:bodyPr>
          <a:lstStyle/>
          <a:p>
            <a:r>
              <a:rPr lang="en-US" dirty="0"/>
              <a:t>Weaknesses: Pinpointed areas needing additional support or training</a:t>
            </a:r>
          </a:p>
          <a:p>
            <a:r>
              <a:rPr lang="en-US"/>
              <a:t>Recommendations:Action</a:t>
            </a:r>
            <a:r>
              <a:rPr lang="en-US" dirty="0"/>
              <a:t> Steps: Suggested specific actions, such as focused training for underperformers or best practice sharing from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7F5A-7153-4081-C415-A93D074C3760}"/>
              </a:ext>
            </a:extLst>
          </p:cNvPr>
          <p:cNvSpPr>
            <a:spLocks noGrp="1"/>
          </p:cNvSpPr>
          <p:nvPr>
            <p:ph type="title"/>
          </p:nvPr>
        </p:nvSpPr>
        <p:spPr/>
        <p:txBody>
          <a:bodyPr/>
          <a:lstStyle/>
          <a:p>
            <a:r>
              <a:rPr lang="en-US" dirty="0"/>
              <a:t>Results </a:t>
            </a:r>
          </a:p>
        </p:txBody>
      </p:sp>
      <p:graphicFrame>
        <p:nvGraphicFramePr>
          <p:cNvPr id="5" name="Chart 4">
            <a:extLst>
              <a:ext uri="{FF2B5EF4-FFF2-40B4-BE49-F238E27FC236}">
                <a16:creationId xmlns:a16="http://schemas.microsoft.com/office/drawing/2014/main" id="{2BD04F89-008E-19DC-D84A-CA7CDB774EBE}"/>
              </a:ext>
            </a:extLst>
          </p:cNvPr>
          <p:cNvGraphicFramePr>
            <a:graphicFrameLocks/>
          </p:cNvGraphicFramePr>
          <p:nvPr>
            <p:extLst>
              <p:ext uri="{D42A27DB-BD31-4B8C-83A1-F6EECF244321}">
                <p14:modId xmlns:p14="http://schemas.microsoft.com/office/powerpoint/2010/main" val="3377893622"/>
              </p:ext>
            </p:extLst>
          </p:nvPr>
        </p:nvGraphicFramePr>
        <p:xfrm>
          <a:off x="2160493" y="1649506"/>
          <a:ext cx="5853953" cy="41416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290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940A92-617F-A60B-AC51-B8B62795B91E}"/>
              </a:ext>
            </a:extLst>
          </p:cNvPr>
          <p:cNvSpPr txBox="1"/>
          <p:nvPr/>
        </p:nvSpPr>
        <p:spPr>
          <a:xfrm>
            <a:off x="755332" y="2030741"/>
            <a:ext cx="7507942" cy="2031325"/>
          </a:xfrm>
          <a:prstGeom prst="rect">
            <a:avLst/>
          </a:prstGeom>
          <a:noFill/>
        </p:spPr>
        <p:txBody>
          <a:bodyPr wrap="square">
            <a:spAutoFit/>
          </a:bodyPr>
          <a:lstStyle/>
          <a:p>
            <a:r>
              <a:rPr lang="en-US" dirty="0"/>
              <a:t> the performance analysis provided a clear picture of employee strengths and areas for improvement. Key findings include identifying high performers and areas where performance falls short. The main recommendations are to implement targeted training, leverage successful practices from top performers, and adjust performance metrics to ensure fairness. Moving forward, it is crucial to monitor the impact of these recommendations and regularly update performance measures to maintain their effectiveness.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EEDE9FB-5FB0-0587-9A40-E9096B6C4A07}"/>
              </a:ext>
            </a:extLst>
          </p:cNvPr>
          <p:cNvSpPr txBox="1"/>
          <p:nvPr/>
        </p:nvSpPr>
        <p:spPr>
          <a:xfrm>
            <a:off x="1032522" y="1869266"/>
            <a:ext cx="6160370" cy="4247317"/>
          </a:xfrm>
          <a:prstGeom prst="rect">
            <a:avLst/>
          </a:prstGeom>
          <a:noFill/>
        </p:spPr>
        <p:txBody>
          <a:bodyPr wrap="square">
            <a:spAutoFit/>
          </a:bodyPr>
          <a:lstStyle/>
          <a:p>
            <a:r>
              <a:rPr lang="en-US" dirty="0"/>
              <a:t>Organizations frequently struggle with assessing employee</a:t>
            </a:r>
          </a:p>
          <a:p>
            <a:endParaRPr lang="en-US" dirty="0"/>
          </a:p>
          <a:p>
            <a:r>
              <a:rPr lang="en-US" dirty="0"/>
              <a:t> performance due to scattered data, varying evaluation criteria, </a:t>
            </a:r>
          </a:p>
          <a:p>
            <a:endParaRPr lang="en-US" dirty="0"/>
          </a:p>
          <a:p>
            <a:r>
              <a:rPr lang="en-US" dirty="0"/>
              <a:t>and subjective assessments. These issues can result in </a:t>
            </a:r>
          </a:p>
          <a:p>
            <a:endParaRPr lang="en-US" dirty="0"/>
          </a:p>
          <a:p>
            <a:r>
              <a:rPr lang="en-US" dirty="0"/>
              <a:t>inaccurate performance evaluations, poor decision-making, and </a:t>
            </a:r>
          </a:p>
          <a:p>
            <a:endParaRPr lang="en-US" dirty="0"/>
          </a:p>
          <a:p>
            <a:r>
              <a:rPr lang="en-US" dirty="0"/>
              <a:t>lower employee satisfaction. This analysis aims to address these </a:t>
            </a:r>
          </a:p>
          <a:p>
            <a:endParaRPr lang="en-US" dirty="0"/>
          </a:p>
          <a:p>
            <a:r>
              <a:rPr lang="en-US" dirty="0"/>
              <a:t>challenges by utilizing Excel to integrate performance data, </a:t>
            </a:r>
          </a:p>
          <a:p>
            <a:endParaRPr lang="en-US" dirty="0"/>
          </a:p>
          <a:p>
            <a:r>
              <a:rPr lang="en-US" dirty="0"/>
              <a:t>standardize metrics, and provide clear, actionable insights for </a:t>
            </a:r>
          </a:p>
          <a:p>
            <a:endParaRPr lang="en-US" dirty="0"/>
          </a:p>
          <a:p>
            <a:r>
              <a:rPr lang="en-US" dirty="0"/>
              <a:t>more effective performance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C35678D-F840-F9D5-A676-B1B6B3A3D9CD}"/>
              </a:ext>
            </a:extLst>
          </p:cNvPr>
          <p:cNvSpPr txBox="1"/>
          <p:nvPr/>
        </p:nvSpPr>
        <p:spPr>
          <a:xfrm>
            <a:off x="798138" y="2549098"/>
            <a:ext cx="7180450" cy="2031325"/>
          </a:xfrm>
          <a:prstGeom prst="rect">
            <a:avLst/>
          </a:prstGeom>
          <a:noFill/>
        </p:spPr>
        <p:txBody>
          <a:bodyPr wrap="square">
            <a:spAutoFit/>
          </a:bodyPr>
          <a:lstStyle/>
          <a:p>
            <a:r>
              <a:rPr lang="en-US" dirty="0"/>
              <a:t>Organizations often face difficulties in accurately assessing employee performance due to fragmented data sources, inconsistent evaluation criteria, and subjective reviews. These challenges can lead to ineffective decision-making, reduced employee morale, and diminished operational efficiency. This analysis seeks to address these issues by using Excel to consolidate performance data, apply consistent metrics, and provide actionable insights for improved performance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7292AE13-9DB1-F393-D8C5-48BBFB83DC8C}"/>
              </a:ext>
            </a:extLst>
          </p:cNvPr>
          <p:cNvSpPr txBox="1"/>
          <p:nvPr/>
        </p:nvSpPr>
        <p:spPr>
          <a:xfrm>
            <a:off x="699452" y="2228671"/>
            <a:ext cx="6100482" cy="2031325"/>
          </a:xfrm>
          <a:prstGeom prst="rect">
            <a:avLst/>
          </a:prstGeom>
          <a:noFill/>
        </p:spPr>
        <p:txBody>
          <a:bodyPr wrap="square">
            <a:spAutoFit/>
          </a:bodyPr>
          <a:lstStyle/>
          <a:p>
            <a:pPr marL="285750" indent="-285750">
              <a:buFont typeface="Arial" panose="020B0604020202020204" pitchFamily="34" charset="0"/>
              <a:buChar char="•"/>
            </a:pPr>
            <a:r>
              <a:rPr lang="en-US" dirty="0"/>
              <a:t>HR manager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Line managers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Team leads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Business leaders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2BD7533-FA42-3429-753E-0231CF915EB3}"/>
              </a:ext>
            </a:extLst>
          </p:cNvPr>
          <p:cNvSpPr txBox="1"/>
          <p:nvPr/>
        </p:nvSpPr>
        <p:spPr>
          <a:xfrm>
            <a:off x="3052482" y="2565284"/>
            <a:ext cx="6104964" cy="2308324"/>
          </a:xfrm>
          <a:prstGeom prst="rect">
            <a:avLst/>
          </a:prstGeom>
          <a:noFill/>
        </p:spPr>
        <p:txBody>
          <a:bodyPr wrap="square">
            <a:spAutoFit/>
          </a:bodyPr>
          <a:lstStyle/>
          <a:p>
            <a:pPr marL="285750" indent="-285750">
              <a:buFont typeface="Arial" panose="020B0604020202020204" pitchFamily="34" charset="0"/>
              <a:buChar char="•"/>
            </a:pPr>
            <a:r>
              <a:rPr lang="en-US" dirty="0"/>
              <a:t>Integrated Data System: Centralize performance data in Excel for a comprehensive view</a:t>
            </a:r>
          </a:p>
          <a:p>
            <a:pPr marL="285750" indent="-285750">
              <a:buFont typeface="Arial" panose="020B0604020202020204" pitchFamily="34" charset="0"/>
              <a:buChar char="•"/>
            </a:pPr>
            <a:r>
              <a:rPr lang="en-US" dirty="0"/>
              <a:t>Standardized Metrics: Apply consistent KPIs for objective evaluations</a:t>
            </a:r>
          </a:p>
          <a:p>
            <a:pPr marL="285750" indent="-285750">
              <a:buFont typeface="Arial" panose="020B0604020202020204" pitchFamily="34" charset="0"/>
              <a:buChar char="•"/>
            </a:pPr>
            <a:r>
              <a:rPr lang="en-US" dirty="0"/>
              <a:t>.Advanced Analysis: Utilize Excel tools to uncover trends and insights</a:t>
            </a:r>
          </a:p>
          <a:p>
            <a:pPr marL="285750" indent="-285750">
              <a:buFont typeface="Arial" panose="020B0604020202020204" pitchFamily="34" charset="0"/>
              <a:buChar char="•"/>
            </a:pPr>
            <a:r>
              <a:rPr lang="en-US" dirty="0"/>
              <a:t>Actionable Insights: Offer recommendations to improve decision-making and performance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E455E4F-BB7B-3E14-833F-5733D43732F7}"/>
              </a:ext>
            </a:extLst>
          </p:cNvPr>
          <p:cNvSpPr txBox="1"/>
          <p:nvPr/>
        </p:nvSpPr>
        <p:spPr>
          <a:xfrm>
            <a:off x="1026458" y="1529006"/>
            <a:ext cx="6104964" cy="3416320"/>
          </a:xfrm>
          <a:prstGeom prst="rect">
            <a:avLst/>
          </a:prstGeom>
          <a:noFill/>
        </p:spPr>
        <p:txBody>
          <a:bodyPr wrap="square">
            <a:spAutoFit/>
          </a:bodyPr>
          <a:lstStyle/>
          <a:p>
            <a:r>
              <a:rPr lang="en-US" dirty="0"/>
              <a:t>Data Sources: The dataset includes performance data from various sources such as employee evaluations, productivity metrics, and attendance records.</a:t>
            </a:r>
          </a:p>
          <a:p>
            <a:r>
              <a:rPr lang="en-US" dirty="0"/>
              <a:t>Data </a:t>
            </a:r>
            <a:r>
              <a:rPr lang="en-US" dirty="0" err="1"/>
              <a:t>Components:Employee</a:t>
            </a:r>
            <a:r>
              <a:rPr lang="en-US" dirty="0"/>
              <a:t> Details: ID, Name, Department, Position.</a:t>
            </a:r>
          </a:p>
          <a:p>
            <a:r>
              <a:rPr lang="en-US" dirty="0"/>
              <a:t>Performance Metrics: Sales figures, project completion rates, quality scores, feedback ratings</a:t>
            </a:r>
          </a:p>
          <a:p>
            <a:r>
              <a:rPr lang="en-US" dirty="0"/>
              <a:t>Time Period: Data collected over the past [ from January 2023 to December 2023 ]</a:t>
            </a:r>
          </a:p>
          <a:p>
            <a:r>
              <a:rPr lang="en-US" dirty="0"/>
              <a:t>Data Format: Structured in an Excel spreadsheet with separate sheets for different metrics and departments</a:t>
            </a:r>
          </a:p>
          <a:p>
            <a:r>
              <a:rPr lang="en-US" dirty="0"/>
              <a:t>Data Volume: Covers 500 employees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00162" y="1565491"/>
            <a:ext cx="7592826"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By applying advanced excel techniques we can uncover hidden patterns and correlation in employee performance data</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1DEBC8D-2544-04F9-05EC-DEBDF42CCC27}"/>
              </a:ext>
            </a:extLst>
          </p:cNvPr>
          <p:cNvSpPr txBox="1"/>
          <p:nvPr/>
        </p:nvSpPr>
        <p:spPr>
          <a:xfrm>
            <a:off x="4836458" y="-2878921"/>
            <a:ext cx="6104964" cy="369332"/>
          </a:xfrm>
          <a:prstGeom prst="rect">
            <a:avLst/>
          </a:prstGeom>
          <a:noFill/>
        </p:spPr>
        <p:txBody>
          <a:bodyPr wrap="square">
            <a:spAutoFit/>
          </a:bodyPr>
          <a:lstStyle/>
          <a:p>
            <a:r>
              <a:rPr lang="en-US" dirty="0"/>
              <a:t>|</a:t>
            </a:r>
          </a:p>
        </p:txBody>
      </p:sp>
      <p:sp>
        <p:nvSpPr>
          <p:cNvPr id="13" name="TextBox 12">
            <a:extLst>
              <a:ext uri="{FF2B5EF4-FFF2-40B4-BE49-F238E27FC236}">
                <a16:creationId xmlns:a16="http://schemas.microsoft.com/office/drawing/2014/main" id="{A41331F8-7E73-6407-D9FD-420C769B5F0B}"/>
              </a:ext>
            </a:extLst>
          </p:cNvPr>
          <p:cNvSpPr txBox="1"/>
          <p:nvPr/>
        </p:nvSpPr>
        <p:spPr>
          <a:xfrm>
            <a:off x="4182035" y="-1076381"/>
            <a:ext cx="6104964" cy="369332"/>
          </a:xfrm>
          <a:prstGeom prst="rect">
            <a:avLst/>
          </a:prstGeom>
          <a:noFill/>
        </p:spPr>
        <p:txBody>
          <a:bodyPr wrap="square">
            <a:spAutoFit/>
          </a:bodyPr>
          <a:lstStyle/>
          <a:p>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919940267438</cp:lastModifiedBy>
  <cp:revision>17</cp:revision>
  <dcterms:created xsi:type="dcterms:W3CDTF">2024-03-29T15:07:22Z</dcterms:created>
  <dcterms:modified xsi:type="dcterms:W3CDTF">2024-08-30T10:22:08Z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