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01'!$B$1:$B$15</c:f>
              <c:numCache>
                <c:formatCode>General</c:formatCode>
                <c:ptCount val="15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18</c:v>
                </c:pt>
                <c:pt idx="6">
                  <c:v>21</c:v>
                </c:pt>
                <c:pt idx="7">
                  <c:v>17</c:v>
                </c:pt>
                <c:pt idx="8">
                  <c:v>21</c:v>
                </c:pt>
                <c:pt idx="9">
                  <c:v>29</c:v>
                </c:pt>
                <c:pt idx="10">
                  <c:v>26</c:v>
                </c:pt>
                <c:pt idx="11">
                  <c:v>26</c:v>
                </c:pt>
                <c:pt idx="12">
                  <c:v>21</c:v>
                </c:pt>
                <c:pt idx="13">
                  <c:v>25</c:v>
                </c:pt>
                <c:pt idx="14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0-449E-8598-F8B994E72F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01'!$C$1:$C$15</c:f>
              <c:numCache>
                <c:formatCode>General</c:formatCode>
                <c:ptCount val="15"/>
                <c:pt idx="3">
                  <c:v>0</c:v>
                </c:pt>
                <c:pt idx="4">
                  <c:v>34</c:v>
                </c:pt>
                <c:pt idx="5">
                  <c:v>47</c:v>
                </c:pt>
                <c:pt idx="6">
                  <c:v>41</c:v>
                </c:pt>
                <c:pt idx="7">
                  <c:v>39</c:v>
                </c:pt>
                <c:pt idx="8">
                  <c:v>41</c:v>
                </c:pt>
                <c:pt idx="9">
                  <c:v>33</c:v>
                </c:pt>
                <c:pt idx="10">
                  <c:v>41</c:v>
                </c:pt>
                <c:pt idx="11">
                  <c:v>43</c:v>
                </c:pt>
                <c:pt idx="12">
                  <c:v>45</c:v>
                </c:pt>
                <c:pt idx="13">
                  <c:v>34</c:v>
                </c:pt>
                <c:pt idx="14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C0-449E-8598-F8B994E72F9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01'!$D$1:$D$15</c:f>
              <c:numCache>
                <c:formatCode>General</c:formatCode>
                <c:ptCount val="15"/>
                <c:pt idx="3">
                  <c:v>0</c:v>
                </c:pt>
                <c:pt idx="4">
                  <c:v>85</c:v>
                </c:pt>
                <c:pt idx="5">
                  <c:v>65</c:v>
                </c:pt>
                <c:pt idx="6">
                  <c:v>78</c:v>
                </c:pt>
                <c:pt idx="7">
                  <c:v>92</c:v>
                </c:pt>
                <c:pt idx="8">
                  <c:v>77</c:v>
                </c:pt>
                <c:pt idx="9">
                  <c:v>69</c:v>
                </c:pt>
                <c:pt idx="10">
                  <c:v>75</c:v>
                </c:pt>
                <c:pt idx="11">
                  <c:v>82</c:v>
                </c:pt>
                <c:pt idx="12">
                  <c:v>71</c:v>
                </c:pt>
                <c:pt idx="13">
                  <c:v>84</c:v>
                </c:pt>
                <c:pt idx="14">
                  <c:v>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C0-449E-8598-F8B994E72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997744"/>
        <c:axId val="502997040"/>
      </c:barChart>
      <c:lineChart>
        <c:grouping val="standard"/>
        <c:varyColors val="0"/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01'!$E$1:$E$15</c:f>
              <c:numCache>
                <c:formatCode>General</c:formatCode>
                <c:ptCount val="15"/>
                <c:pt idx="3">
                  <c:v>0</c:v>
                </c:pt>
                <c:pt idx="4">
                  <c:v>15</c:v>
                </c:pt>
                <c:pt idx="5">
                  <c:v>15</c:v>
                </c:pt>
                <c:pt idx="6">
                  <c:v>14</c:v>
                </c:pt>
                <c:pt idx="7">
                  <c:v>9</c:v>
                </c:pt>
                <c:pt idx="8">
                  <c:v>15</c:v>
                </c:pt>
                <c:pt idx="9">
                  <c:v>12</c:v>
                </c:pt>
                <c:pt idx="10">
                  <c:v>15</c:v>
                </c:pt>
                <c:pt idx="11">
                  <c:v>16</c:v>
                </c:pt>
                <c:pt idx="12">
                  <c:v>13</c:v>
                </c:pt>
                <c:pt idx="13">
                  <c:v>13</c:v>
                </c:pt>
                <c:pt idx="14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C0-449E-8598-F8B994E72F98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01'!$F$1:$F$15</c:f>
              <c:numCache>
                <c:formatCode>General</c:formatCode>
                <c:ptCount val="15"/>
                <c:pt idx="3">
                  <c:v>0</c:v>
                </c:pt>
                <c:pt idx="4">
                  <c:v>150</c:v>
                </c:pt>
                <c:pt idx="5">
                  <c:v>145</c:v>
                </c:pt>
                <c:pt idx="6">
                  <c:v>154</c:v>
                </c:pt>
                <c:pt idx="7">
                  <c:v>157</c:v>
                </c:pt>
                <c:pt idx="8">
                  <c:v>154</c:v>
                </c:pt>
                <c:pt idx="9">
                  <c:v>143</c:v>
                </c:pt>
                <c:pt idx="10">
                  <c:v>157</c:v>
                </c:pt>
                <c:pt idx="11">
                  <c:v>167</c:v>
                </c:pt>
                <c:pt idx="12">
                  <c:v>150</c:v>
                </c:pt>
                <c:pt idx="13">
                  <c:v>156</c:v>
                </c:pt>
                <c:pt idx="14">
                  <c:v>1533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C0-449E-8598-F8B994E72F98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'sharmila 01'!$A$1:$A$15</c:f>
              <c:strCache>
                <c:ptCount val="15"/>
                <c:pt idx="0">
                  <c:v>GenderCode</c:v>
                </c:pt>
                <c:pt idx="2">
                  <c:v>Count of FirstName</c:v>
                </c:pt>
                <c:pt idx="3">
                  <c:v>Row Labels</c:v>
                </c:pt>
                <c:pt idx="4">
                  <c:v>BPC</c:v>
                </c:pt>
                <c:pt idx="5">
                  <c:v>CCDR</c:v>
                </c:pt>
                <c:pt idx="6">
                  <c:v>EW</c:v>
                </c:pt>
                <c:pt idx="7">
                  <c:v>MSC</c:v>
                </c:pt>
                <c:pt idx="8">
                  <c:v>NEL</c:v>
                </c:pt>
                <c:pt idx="9">
                  <c:v>PL</c:v>
                </c:pt>
                <c:pt idx="10">
                  <c:v>PYZ</c:v>
                </c:pt>
                <c:pt idx="11">
                  <c:v>SVG</c:v>
                </c:pt>
                <c:pt idx="12">
                  <c:v>TNS</c:v>
                </c:pt>
                <c:pt idx="13">
                  <c:v>WBL</c:v>
                </c:pt>
                <c:pt idx="14">
                  <c:v>Grand Total</c:v>
                </c:pt>
              </c:strCache>
            </c:strRef>
          </c:cat>
          <c:val>
            <c:numRef>
              <c:f>'sharmila 01'!$G$1:$G$15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4C0-449E-8598-F8B994E72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000560"/>
        <c:axId val="502998800"/>
      </c:lineChart>
      <c:catAx>
        <c:axId val="50299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97040"/>
        <c:crosses val="autoZero"/>
        <c:auto val="1"/>
        <c:lblAlgn val="ctr"/>
        <c:lblOffset val="100"/>
        <c:noMultiLvlLbl val="0"/>
      </c:catAx>
      <c:valAx>
        <c:axId val="50299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97744"/>
        <c:crosses val="autoZero"/>
        <c:crossBetween val="between"/>
      </c:valAx>
      <c:valAx>
        <c:axId val="5029988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000560"/>
        <c:crosses val="max"/>
        <c:crossBetween val="between"/>
      </c:valAx>
      <c:catAx>
        <c:axId val="503000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2998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NAME:M .Sharmila </a:t>
            </a:r>
            <a:endParaRPr lang="en-US" sz="2400" dirty="0"/>
          </a:p>
          <a:p>
            <a:r>
              <a:rPr lang="en-US" sz="2400" dirty="0"/>
              <a:t>REGISTER NO: 5CACE6577B748C9A7E1477F1232386E1</a:t>
            </a:r>
            <a:endParaRPr lang="zh-CN" altLang="en-US"/>
          </a:p>
          <a:p>
            <a:r>
              <a:rPr lang="en-US" sz="2400" dirty="0"/>
              <a:t>DEPARTMENT: B com Bank management </a:t>
            </a:r>
            <a:endParaRPr lang="zh-CN" altLang="en-US"/>
          </a:p>
          <a:p>
            <a:r>
              <a:rPr lang="en-US" sz="2400" dirty="0"/>
              <a:t>COLLEGE Tagore college of arts and science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1048682"/>
          <p:cNvSpPr txBox="1"/>
          <p:nvPr/>
        </p:nvSpPr>
        <p:spPr>
          <a:xfrm>
            <a:off x="377755" y="1454220"/>
            <a:ext cx="7891187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Predict employee performance ratings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key drivers of high and low performances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Detect early warning sign Of turnover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Recommended personalised Development plan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AF15C-591D-7896-A58D-8E9AB231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3A891C-EF1E-E929-5C78-83E662F1E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156023"/>
              </p:ext>
            </p:extLst>
          </p:nvPr>
        </p:nvGraphicFramePr>
        <p:xfrm>
          <a:off x="3429000" y="2019300"/>
          <a:ext cx="5105399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1048690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92" name="TextBox 1048691"/>
          <p:cNvSpPr txBox="1"/>
          <p:nvPr/>
        </p:nvSpPr>
        <p:spPr>
          <a:xfrm>
            <a:off x="755332" y="1451609"/>
            <a:ext cx="7381613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structured approach ensures a comprehensive conclusion that provides clarity on the model’s utility and areas for future development.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775520" y="3219450"/>
            <a:ext cx="7320480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comprehensive problem statement model sets the stage for a Thorough Employee performances analysis,driving Business success through data - driven Insights and strategic Talent management decisions.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42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Develop a data driven framework to measure , analyse and improve employee performance </a:t>
            </a:r>
            <a:endParaRPr lang="zh-CN" altLang="en-US"/>
          </a:p>
          <a:p>
            <a:pPr marL="0" indent="0" algn="l">
              <a:buNone/>
            </a:pPr>
            <a:r>
              <a:rPr lang="en-US" altLang="en-US"/>
              <a:t>Identify key drivers of success And inform strategic Talent management decisions </a:t>
            </a:r>
            <a:endParaRPr lang="zh-CN" altLang="en-US"/>
          </a:p>
          <a:p>
            <a:pPr marL="0" indent="0" algn="l">
              <a:buNone/>
            </a:pPr>
            <a:r>
              <a:rPr lang="en-US" altLang="en-US"/>
              <a:t>Enhance business Outcomes through Optimzed Employee performance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1048660"/>
          <p:cNvSpPr txBox="1"/>
          <p:nvPr/>
        </p:nvSpPr>
        <p:spPr>
          <a:xfrm>
            <a:off x="699451" y="2019299"/>
            <a:ext cx="7614481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1.HR managers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2.Talent management teams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Line managers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Leadership team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5.Employment Development Specialist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6. Recruiters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7. Compensation and Benefits Analysts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8.Data analyst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62" name="TextBox 1048661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1048667"/>
          <p:cNvSpPr txBox="1"/>
          <p:nvPr/>
        </p:nvSpPr>
        <p:spPr>
          <a:xfrm>
            <a:off x="2661490" y="2310129"/>
            <a:ext cx="5556475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Empower HR is comprehensive solution that that combines advance anaLystics, machine learning , And data visualisation to Help Organisation Optimize employees Performances and drive business success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1048669"/>
          <p:cNvSpPr txBox="1"/>
          <p:nvPr/>
        </p:nvSpPr>
        <p:spPr>
          <a:xfrm>
            <a:off x="395046" y="1592672"/>
            <a:ext cx="7597187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Dataset provides a comprehensive view of employee performances Demographic And job related variables Enable analysis and modeling To drive talent management decisions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48677"/>
          <p:cNvSpPr txBox="1"/>
          <p:nvPr/>
        </p:nvSpPr>
        <p:spPr>
          <a:xfrm>
            <a:off x="752475" y="1483014"/>
            <a:ext cx="7548003" cy="1348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IF(Z8&gt;=5,"VERYHIGH",IF(Z8&gt;=4,"HIGH"IF(Z8&gt;=3,"MED",IF("TRUE","LOW",)))))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</cp:revision>
  <dcterms:created xsi:type="dcterms:W3CDTF">2024-03-27T19:07:22Z</dcterms:created>
  <dcterms:modified xsi:type="dcterms:W3CDTF">2024-09-10T14:28:16Z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b4e1a57ddf6f4e1993ee099589dba28b</vt:lpwstr>
  </property>
</Properties>
</file>