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300" y="-5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AppData\Local\Temp\a9bdbfc9-19e6-44b7-896f-51da9701c31c_archive.zip.31c\ED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AppData\Local\Temp\a9bdbfc9-19e6-44b7-896f-51da9701c31c_archive.zip.31c\ED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[EDA.csv]EDA!PivotTable4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EMPLOYEE</a:t>
            </a:r>
            <a:r>
              <a:rPr lang="en-SG" baseline="0"/>
              <a:t> PERFORMANCE ANALYSIS</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70603674540682"/>
          <c:y val="0.34180118110236218"/>
          <c:w val="0.59385870516185479"/>
          <c:h val="0.51846347331583553"/>
        </c:manualLayout>
      </c:layout>
      <c:barChart>
        <c:barDir val="col"/>
        <c:grouping val="clustered"/>
        <c:varyColors val="0"/>
        <c:ser>
          <c:idx val="0"/>
          <c:order val="0"/>
          <c:tx>
            <c:strRef>
              <c:f>EDA!$B$3:$B$4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EDA!$B$5:$B$15</c:f>
              <c:numCache>
                <c:formatCode>General</c:formatCode>
                <c:ptCount val="10"/>
                <c:pt idx="0">
                  <c:v>9</c:v>
                </c:pt>
                <c:pt idx="1">
                  <c:v>14</c:v>
                </c:pt>
                <c:pt idx="2">
                  <c:v>15</c:v>
                </c:pt>
                <c:pt idx="3">
                  <c:v>14</c:v>
                </c:pt>
                <c:pt idx="4">
                  <c:v>12</c:v>
                </c:pt>
                <c:pt idx="5">
                  <c:v>11</c:v>
                </c:pt>
                <c:pt idx="6">
                  <c:v>11</c:v>
                </c:pt>
                <c:pt idx="7">
                  <c:v>16</c:v>
                </c:pt>
                <c:pt idx="8">
                  <c:v>14</c:v>
                </c:pt>
                <c:pt idx="9">
                  <c:v>9</c:v>
                </c:pt>
              </c:numCache>
            </c:numRef>
          </c:val>
          <c:extLst>
            <c:ext xmlns:c16="http://schemas.microsoft.com/office/drawing/2014/chart" uri="{C3380CC4-5D6E-409C-BE32-E72D297353CC}">
              <c16:uniqueId val="{00000001-9765-4559-897F-2218352EDE8B}"/>
            </c:ext>
          </c:extLst>
        </c:ser>
        <c:ser>
          <c:idx val="1"/>
          <c:order val="1"/>
          <c:tx>
            <c:strRef>
              <c:f>EDA!$C$3:$C$4</c:f>
              <c:strCache>
                <c:ptCount val="1"/>
                <c:pt idx="0">
                  <c:v>Fully Meets</c:v>
                </c:pt>
              </c:strCache>
            </c:strRef>
          </c:tx>
          <c:spPr>
            <a:solidFill>
              <a:schemeClr val="accent2"/>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EDA!$C$5:$C$15</c:f>
              <c:numCache>
                <c:formatCode>General</c:formatCode>
                <c:ptCount val="10"/>
                <c:pt idx="0">
                  <c:v>69</c:v>
                </c:pt>
                <c:pt idx="1">
                  <c:v>75</c:v>
                </c:pt>
                <c:pt idx="2">
                  <c:v>75</c:v>
                </c:pt>
                <c:pt idx="3">
                  <c:v>76</c:v>
                </c:pt>
                <c:pt idx="4">
                  <c:v>107</c:v>
                </c:pt>
                <c:pt idx="5">
                  <c:v>74</c:v>
                </c:pt>
                <c:pt idx="6">
                  <c:v>75</c:v>
                </c:pt>
                <c:pt idx="7">
                  <c:v>80</c:v>
                </c:pt>
                <c:pt idx="8">
                  <c:v>79</c:v>
                </c:pt>
                <c:pt idx="9">
                  <c:v>96</c:v>
                </c:pt>
              </c:numCache>
            </c:numRef>
          </c:val>
          <c:extLst>
            <c:ext xmlns:c16="http://schemas.microsoft.com/office/drawing/2014/chart" uri="{C3380CC4-5D6E-409C-BE32-E72D297353CC}">
              <c16:uniqueId val="{00000002-9765-4559-897F-2218352EDE8B}"/>
            </c:ext>
          </c:extLst>
        </c:ser>
        <c:ser>
          <c:idx val="2"/>
          <c:order val="2"/>
          <c:tx>
            <c:strRef>
              <c:f>EDA!$D$3:$D$4</c:f>
              <c:strCache>
                <c:ptCount val="1"/>
                <c:pt idx="0">
                  <c:v>Needs Improvement</c:v>
                </c:pt>
              </c:strCache>
            </c:strRef>
          </c:tx>
          <c:spPr>
            <a:solidFill>
              <a:schemeClr val="accent3"/>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EDA!$D$5:$D$15</c:f>
              <c:numCache>
                <c:formatCode>General</c:formatCode>
                <c:ptCount val="10"/>
                <c:pt idx="0">
                  <c:v>9</c:v>
                </c:pt>
                <c:pt idx="1">
                  <c:v>2</c:v>
                </c:pt>
                <c:pt idx="2">
                  <c:v>9</c:v>
                </c:pt>
                <c:pt idx="3">
                  <c:v>5</c:v>
                </c:pt>
                <c:pt idx="4">
                  <c:v>2</c:v>
                </c:pt>
                <c:pt idx="5">
                  <c:v>4</c:v>
                </c:pt>
                <c:pt idx="6">
                  <c:v>3</c:v>
                </c:pt>
                <c:pt idx="7">
                  <c:v>7</c:v>
                </c:pt>
                <c:pt idx="8">
                  <c:v>2</c:v>
                </c:pt>
              </c:numCache>
            </c:numRef>
          </c:val>
          <c:extLst>
            <c:ext xmlns:c16="http://schemas.microsoft.com/office/drawing/2014/chart" uri="{C3380CC4-5D6E-409C-BE32-E72D297353CC}">
              <c16:uniqueId val="{00000003-9765-4559-897F-2218352EDE8B}"/>
            </c:ext>
          </c:extLst>
        </c:ser>
        <c:ser>
          <c:idx val="3"/>
          <c:order val="3"/>
          <c:tx>
            <c:strRef>
              <c:f>EDA!$E$3:$E$4</c:f>
              <c:strCache>
                <c:ptCount val="1"/>
                <c:pt idx="0">
                  <c:v>PIP</c:v>
                </c:pt>
              </c:strCache>
            </c:strRef>
          </c:tx>
          <c:spPr>
            <a:solidFill>
              <a:schemeClr val="accent4"/>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EDA!$E$5:$E$15</c:f>
              <c:numCache>
                <c:formatCode>General</c:formatCode>
                <c:ptCount val="10"/>
                <c:pt idx="0">
                  <c:v>1</c:v>
                </c:pt>
                <c:pt idx="1">
                  <c:v>4</c:v>
                </c:pt>
                <c:pt idx="2">
                  <c:v>1</c:v>
                </c:pt>
                <c:pt idx="3">
                  <c:v>3</c:v>
                </c:pt>
                <c:pt idx="4">
                  <c:v>5</c:v>
                </c:pt>
                <c:pt idx="5">
                  <c:v>1</c:v>
                </c:pt>
                <c:pt idx="6">
                  <c:v>6</c:v>
                </c:pt>
                <c:pt idx="7">
                  <c:v>3</c:v>
                </c:pt>
                <c:pt idx="8">
                  <c:v>3</c:v>
                </c:pt>
                <c:pt idx="9">
                  <c:v>7</c:v>
                </c:pt>
              </c:numCache>
            </c:numRef>
          </c:val>
          <c:extLst>
            <c:ext xmlns:c16="http://schemas.microsoft.com/office/drawing/2014/chart" uri="{C3380CC4-5D6E-409C-BE32-E72D297353CC}">
              <c16:uniqueId val="{00000004-9765-4559-897F-2218352EDE8B}"/>
            </c:ext>
          </c:extLst>
        </c:ser>
        <c:dLbls>
          <c:showLegendKey val="0"/>
          <c:showVal val="0"/>
          <c:showCatName val="0"/>
          <c:showSerName val="0"/>
          <c:showPercent val="0"/>
          <c:showBubbleSize val="0"/>
        </c:dLbls>
        <c:gapWidth val="219"/>
        <c:overlap val="-27"/>
        <c:axId val="19377695"/>
        <c:axId val="19375615"/>
      </c:barChart>
      <c:catAx>
        <c:axId val="19377695"/>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5615"/>
        <c:crosses val="autoZero"/>
        <c:auto val="1"/>
        <c:lblAlgn val="ctr"/>
        <c:lblOffset val="100"/>
        <c:noMultiLvlLbl val="0"/>
      </c:catAx>
      <c:valAx>
        <c:axId val="19375615"/>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7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[EDA.csv]EDA!PivotTable4</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SG"/>
              <a:t>EMPLOYEE</a:t>
            </a:r>
            <a:r>
              <a:rPr lang="en-SG" baseline="0"/>
              <a:t> PERFORMANCE ANALYSIS</a:t>
            </a:r>
            <a:endParaRPr lang="en-SG"/>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870603674540682"/>
          <c:y val="0.34180118110236218"/>
          <c:w val="0.59385870516185479"/>
          <c:h val="0.51846347331583553"/>
        </c:manualLayout>
      </c:layout>
      <c:barChart>
        <c:barDir val="col"/>
        <c:grouping val="clustered"/>
        <c:varyColors val="0"/>
        <c:ser>
          <c:idx val="0"/>
          <c:order val="0"/>
          <c:tx>
            <c:strRef>
              <c:f>EDA!$B$3:$B$4</c:f>
              <c:strCache>
                <c:ptCount val="1"/>
                <c:pt idx="0">
                  <c:v>Exceeds</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EDA!$B$5:$B$15</c:f>
              <c:numCache>
                <c:formatCode>General</c:formatCode>
                <c:ptCount val="10"/>
                <c:pt idx="0">
                  <c:v>9</c:v>
                </c:pt>
                <c:pt idx="1">
                  <c:v>14</c:v>
                </c:pt>
                <c:pt idx="2">
                  <c:v>15</c:v>
                </c:pt>
                <c:pt idx="3">
                  <c:v>14</c:v>
                </c:pt>
                <c:pt idx="4">
                  <c:v>12</c:v>
                </c:pt>
                <c:pt idx="5">
                  <c:v>11</c:v>
                </c:pt>
                <c:pt idx="6">
                  <c:v>11</c:v>
                </c:pt>
                <c:pt idx="7">
                  <c:v>16</c:v>
                </c:pt>
                <c:pt idx="8">
                  <c:v>14</c:v>
                </c:pt>
                <c:pt idx="9">
                  <c:v>9</c:v>
                </c:pt>
              </c:numCache>
            </c:numRef>
          </c:val>
          <c:extLst>
            <c:ext xmlns:c16="http://schemas.microsoft.com/office/drawing/2014/chart" uri="{C3380CC4-5D6E-409C-BE32-E72D297353CC}">
              <c16:uniqueId val="{00000001-F5E5-40EC-84DC-2390D726FA9F}"/>
            </c:ext>
          </c:extLst>
        </c:ser>
        <c:ser>
          <c:idx val="1"/>
          <c:order val="1"/>
          <c:tx>
            <c:strRef>
              <c:f>EDA!$C$3:$C$4</c:f>
              <c:strCache>
                <c:ptCount val="1"/>
                <c:pt idx="0">
                  <c:v>Fully Meets</c:v>
                </c:pt>
              </c:strCache>
            </c:strRef>
          </c:tx>
          <c:spPr>
            <a:solidFill>
              <a:schemeClr val="accent2"/>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EDA!$C$5:$C$15</c:f>
              <c:numCache>
                <c:formatCode>General</c:formatCode>
                <c:ptCount val="10"/>
                <c:pt idx="0">
                  <c:v>69</c:v>
                </c:pt>
                <c:pt idx="1">
                  <c:v>75</c:v>
                </c:pt>
                <c:pt idx="2">
                  <c:v>75</c:v>
                </c:pt>
                <c:pt idx="3">
                  <c:v>76</c:v>
                </c:pt>
                <c:pt idx="4">
                  <c:v>107</c:v>
                </c:pt>
                <c:pt idx="5">
                  <c:v>74</c:v>
                </c:pt>
                <c:pt idx="6">
                  <c:v>75</c:v>
                </c:pt>
                <c:pt idx="7">
                  <c:v>80</c:v>
                </c:pt>
                <c:pt idx="8">
                  <c:v>79</c:v>
                </c:pt>
                <c:pt idx="9">
                  <c:v>96</c:v>
                </c:pt>
              </c:numCache>
            </c:numRef>
          </c:val>
          <c:extLst>
            <c:ext xmlns:c16="http://schemas.microsoft.com/office/drawing/2014/chart" uri="{C3380CC4-5D6E-409C-BE32-E72D297353CC}">
              <c16:uniqueId val="{00000002-F5E5-40EC-84DC-2390D726FA9F}"/>
            </c:ext>
          </c:extLst>
        </c:ser>
        <c:ser>
          <c:idx val="2"/>
          <c:order val="2"/>
          <c:tx>
            <c:strRef>
              <c:f>EDA!$D$3:$D$4</c:f>
              <c:strCache>
                <c:ptCount val="1"/>
                <c:pt idx="0">
                  <c:v>Needs Improvement</c:v>
                </c:pt>
              </c:strCache>
            </c:strRef>
          </c:tx>
          <c:spPr>
            <a:solidFill>
              <a:schemeClr val="accent3"/>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EDA!$D$5:$D$15</c:f>
              <c:numCache>
                <c:formatCode>General</c:formatCode>
                <c:ptCount val="10"/>
                <c:pt idx="0">
                  <c:v>9</c:v>
                </c:pt>
                <c:pt idx="1">
                  <c:v>2</c:v>
                </c:pt>
                <c:pt idx="2">
                  <c:v>9</c:v>
                </c:pt>
                <c:pt idx="3">
                  <c:v>5</c:v>
                </c:pt>
                <c:pt idx="4">
                  <c:v>2</c:v>
                </c:pt>
                <c:pt idx="5">
                  <c:v>4</c:v>
                </c:pt>
                <c:pt idx="6">
                  <c:v>3</c:v>
                </c:pt>
                <c:pt idx="7">
                  <c:v>7</c:v>
                </c:pt>
                <c:pt idx="8">
                  <c:v>2</c:v>
                </c:pt>
              </c:numCache>
            </c:numRef>
          </c:val>
          <c:extLst>
            <c:ext xmlns:c16="http://schemas.microsoft.com/office/drawing/2014/chart" uri="{C3380CC4-5D6E-409C-BE32-E72D297353CC}">
              <c16:uniqueId val="{00000003-F5E5-40EC-84DC-2390D726FA9F}"/>
            </c:ext>
          </c:extLst>
        </c:ser>
        <c:ser>
          <c:idx val="3"/>
          <c:order val="3"/>
          <c:tx>
            <c:strRef>
              <c:f>EDA!$E$3:$E$4</c:f>
              <c:strCache>
                <c:ptCount val="1"/>
                <c:pt idx="0">
                  <c:v>PIP</c:v>
                </c:pt>
              </c:strCache>
            </c:strRef>
          </c:tx>
          <c:spPr>
            <a:solidFill>
              <a:schemeClr val="accent4"/>
            </a:solidFill>
            <a:ln>
              <a:noFill/>
            </a:ln>
            <a:effectLst/>
          </c:spPr>
          <c:invertIfNegative val="0"/>
          <c:cat>
            <c:strRef>
              <c:f>EDA!$A$5:$A$15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EDA!$E$5:$E$15</c:f>
              <c:numCache>
                <c:formatCode>General</c:formatCode>
                <c:ptCount val="10"/>
                <c:pt idx="0">
                  <c:v>1</c:v>
                </c:pt>
                <c:pt idx="1">
                  <c:v>4</c:v>
                </c:pt>
                <c:pt idx="2">
                  <c:v>1</c:v>
                </c:pt>
                <c:pt idx="3">
                  <c:v>3</c:v>
                </c:pt>
                <c:pt idx="4">
                  <c:v>5</c:v>
                </c:pt>
                <c:pt idx="5">
                  <c:v>1</c:v>
                </c:pt>
                <c:pt idx="6">
                  <c:v>6</c:v>
                </c:pt>
                <c:pt idx="7">
                  <c:v>3</c:v>
                </c:pt>
                <c:pt idx="8">
                  <c:v>3</c:v>
                </c:pt>
                <c:pt idx="9">
                  <c:v>7</c:v>
                </c:pt>
              </c:numCache>
            </c:numRef>
          </c:val>
          <c:extLst>
            <c:ext xmlns:c16="http://schemas.microsoft.com/office/drawing/2014/chart" uri="{C3380CC4-5D6E-409C-BE32-E72D297353CC}">
              <c16:uniqueId val="{00000004-F5E5-40EC-84DC-2390D726FA9F}"/>
            </c:ext>
          </c:extLst>
        </c:ser>
        <c:dLbls>
          <c:showLegendKey val="0"/>
          <c:showVal val="0"/>
          <c:showCatName val="0"/>
          <c:showSerName val="0"/>
          <c:showPercent val="0"/>
          <c:showBubbleSize val="0"/>
        </c:dLbls>
        <c:gapWidth val="219"/>
        <c:overlap val="-27"/>
        <c:axId val="19377695"/>
        <c:axId val="19375615"/>
      </c:barChart>
      <c:catAx>
        <c:axId val="19377695"/>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5615"/>
        <c:crosses val="autoZero"/>
        <c:auto val="1"/>
        <c:lblAlgn val="ctr"/>
        <c:lblOffset val="100"/>
        <c:noMultiLvlLbl val="0"/>
      </c:catAx>
      <c:valAx>
        <c:axId val="19375615"/>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3776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487518" y="2856272"/>
            <a:ext cx="8610600" cy="2308324"/>
          </a:xfrm>
          <a:prstGeom prst="rect">
            <a:avLst/>
          </a:prstGeom>
          <a:noFill/>
        </p:spPr>
        <p:txBody>
          <a:bodyPr wrap="square" rtlCol="0">
            <a:spAutoFit/>
          </a:bodyPr>
          <a:lstStyle/>
          <a:p>
            <a:r>
              <a:rPr lang="en-US" sz="2400" dirty="0"/>
              <a:t>STUDENT NAME: </a:t>
            </a:r>
            <a:r>
              <a:rPr lang="en-IN" sz="2400" dirty="0"/>
              <a:t>P. </a:t>
            </a:r>
            <a:r>
              <a:rPr lang="en-IN" sz="2400" dirty="0" err="1"/>
              <a:t>Sharmila</a:t>
            </a:r>
            <a:r>
              <a:rPr lang="en-IN" sz="2400" dirty="0"/>
              <a:t> </a:t>
            </a:r>
            <a:endParaRPr lang="en-US" sz="2400" dirty="0"/>
          </a:p>
          <a:p>
            <a:r>
              <a:rPr lang="en-US" sz="2400" dirty="0"/>
              <a:t>REGISTER NO: 3122083</a:t>
            </a:r>
            <a:r>
              <a:rPr lang="en-IN" sz="2400" dirty="0"/>
              <a:t>51 </a:t>
            </a:r>
            <a:r>
              <a:rPr lang="en-US" sz="2400" dirty="0"/>
              <a:t>;</a:t>
            </a:r>
            <a:r>
              <a:rPr lang="en-IN" sz="2400" dirty="0"/>
              <a:t>NM ID: </a:t>
            </a:r>
            <a:r>
              <a:rPr lang="en-US" sz="2400" dirty="0"/>
              <a:t>B0A9ED69FA0D587A4C4489101A678B91 </a:t>
            </a:r>
            <a:r>
              <a:rPr lang="en-IN" sz="2400" dirty="0"/>
              <a:t>                         </a:t>
            </a:r>
            <a:r>
              <a:rPr lang="en-US" sz="2400" dirty="0"/>
              <a:t>DEPARTMENT: COMMERCE</a:t>
            </a:r>
          </a:p>
          <a:p>
            <a:r>
              <a:rPr lang="en-US" sz="2400" dirty="0"/>
              <a:t>COLLEGE: CHELLAMMAL WOMEN’S COLLEGE</a:t>
            </a:r>
          </a:p>
          <a:p>
            <a:r>
              <a:rPr lang="en-US" sz="2400" dirty="0"/>
              <a:t>           </a:t>
            </a:r>
            <a:endParaRPr lang="en-IN" sz="2400" dirty="0"/>
          </a:p>
        </p:txBody>
      </p:sp>
      <p:sp>
        <p:nvSpPr>
          <p:cNvPr id="8" name="TextBox 7">
            <a:extLst>
              <a:ext uri="{FF2B5EF4-FFF2-40B4-BE49-F238E27FC236}">
                <a16:creationId xmlns:a16="http://schemas.microsoft.com/office/drawing/2014/main" id="{7859908B-B03D-DBF5-038B-50B3A8D77668}"/>
              </a:ext>
            </a:extLst>
          </p:cNvPr>
          <p:cNvSpPr txBox="1"/>
          <p:nvPr/>
        </p:nvSpPr>
        <p:spPr>
          <a:xfrm flipH="1" flipV="1">
            <a:off x="3430494" y="2014071"/>
            <a:ext cx="1344706" cy="460187"/>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11" name="Chart 10">
            <a:extLst>
              <a:ext uri="{FF2B5EF4-FFF2-40B4-BE49-F238E27FC236}">
                <a16:creationId xmlns:a16="http://schemas.microsoft.com/office/drawing/2014/main" id="{A333D635-7427-4C3C-8855-814C098F72B5}"/>
              </a:ext>
            </a:extLst>
          </p:cNvPr>
          <p:cNvGraphicFramePr>
            <a:graphicFrameLocks/>
          </p:cNvGraphicFramePr>
          <p:nvPr>
            <p:extLst>
              <p:ext uri="{D42A27DB-BD31-4B8C-83A1-F6EECF244321}">
                <p14:modId xmlns:p14="http://schemas.microsoft.com/office/powerpoint/2010/main" val="1553055816"/>
              </p:ext>
            </p:extLst>
          </p:nvPr>
        </p:nvGraphicFramePr>
        <p:xfrm flipH="1">
          <a:off x="9229724" y="4581525"/>
          <a:ext cx="828675" cy="600074"/>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05A2537A-3A92-4479-85AC-3728FCB94391}"/>
              </a:ext>
            </a:extLst>
          </p:cNvPr>
          <p:cNvSpPr txBox="1"/>
          <p:nvPr/>
        </p:nvSpPr>
        <p:spPr>
          <a:xfrm>
            <a:off x="914400" y="1600200"/>
            <a:ext cx="6102416" cy="3139321"/>
          </a:xfrm>
          <a:prstGeom prst="rect">
            <a:avLst/>
          </a:prstGeom>
          <a:noFill/>
        </p:spPr>
        <p:txBody>
          <a:bodyPr wrap="square">
            <a:spAutoFit/>
          </a:bodyPr>
          <a:lstStyle/>
          <a:p>
            <a:r>
              <a:rPr lang="en-US" b="1" i="0" dirty="0">
                <a:solidFill>
                  <a:srgbClr val="474747"/>
                </a:solidFill>
                <a:effectLst/>
                <a:latin typeface="Google Sans"/>
              </a:rPr>
              <a:t>Employee=Kaggle</a:t>
            </a:r>
          </a:p>
          <a:p>
            <a:r>
              <a:rPr lang="en-US" b="1" dirty="0">
                <a:solidFill>
                  <a:srgbClr val="474747"/>
                </a:solidFill>
                <a:latin typeface="Google Sans"/>
              </a:rPr>
              <a:t>26-features</a:t>
            </a:r>
          </a:p>
          <a:p>
            <a:r>
              <a:rPr lang="en-US" b="1" i="0" dirty="0">
                <a:solidFill>
                  <a:srgbClr val="474747"/>
                </a:solidFill>
                <a:effectLst/>
                <a:latin typeface="Google Sans"/>
              </a:rPr>
              <a:t>9-fea</a:t>
            </a:r>
            <a:r>
              <a:rPr lang="en-US" b="1" dirty="0">
                <a:solidFill>
                  <a:srgbClr val="474747"/>
                </a:solidFill>
                <a:latin typeface="Google Sans"/>
              </a:rPr>
              <a:t>tures</a:t>
            </a:r>
          </a:p>
          <a:p>
            <a:r>
              <a:rPr lang="en-US" b="1" i="0" dirty="0">
                <a:solidFill>
                  <a:srgbClr val="474747"/>
                </a:solidFill>
                <a:effectLst/>
                <a:latin typeface="Google Sans"/>
              </a:rPr>
              <a:t>Emp id-num</a:t>
            </a:r>
          </a:p>
          <a:p>
            <a:r>
              <a:rPr lang="en-US" b="1" dirty="0">
                <a:solidFill>
                  <a:srgbClr val="474747"/>
                </a:solidFill>
                <a:latin typeface="Google Sans"/>
              </a:rPr>
              <a:t>Name-text</a:t>
            </a:r>
          </a:p>
          <a:p>
            <a:r>
              <a:rPr lang="en-US" b="1" i="0" dirty="0">
                <a:solidFill>
                  <a:srgbClr val="474747"/>
                </a:solidFill>
                <a:effectLst/>
                <a:latin typeface="Google Sans"/>
              </a:rPr>
              <a:t>Emp type</a:t>
            </a:r>
          </a:p>
          <a:p>
            <a:r>
              <a:rPr lang="en-US" b="1" dirty="0">
                <a:solidFill>
                  <a:srgbClr val="474747"/>
                </a:solidFill>
                <a:latin typeface="Google Sans"/>
              </a:rPr>
              <a:t>Performance level</a:t>
            </a:r>
          </a:p>
          <a:p>
            <a:r>
              <a:rPr lang="en-US" b="1" i="0" dirty="0">
                <a:solidFill>
                  <a:srgbClr val="474747"/>
                </a:solidFill>
                <a:effectLst/>
                <a:latin typeface="Google Sans"/>
              </a:rPr>
              <a:t>Gender-</a:t>
            </a:r>
            <a:r>
              <a:rPr lang="en-US" b="1" i="0" dirty="0" err="1">
                <a:solidFill>
                  <a:srgbClr val="474747"/>
                </a:solidFill>
                <a:effectLst/>
                <a:latin typeface="Google Sans"/>
              </a:rPr>
              <a:t>male,female</a:t>
            </a:r>
            <a:endParaRPr lang="en-US" b="1" i="0" dirty="0">
              <a:solidFill>
                <a:srgbClr val="474747"/>
              </a:solidFill>
              <a:effectLst/>
              <a:latin typeface="Google Sans"/>
            </a:endParaRPr>
          </a:p>
          <a:p>
            <a:r>
              <a:rPr lang="en-US" b="1" dirty="0">
                <a:solidFill>
                  <a:srgbClr val="474747"/>
                </a:solidFill>
                <a:latin typeface="Google Sans"/>
              </a:rPr>
              <a:t>Emp rating –num</a:t>
            </a:r>
          </a:p>
          <a:p>
            <a:r>
              <a:rPr lang="en-US" b="1" dirty="0">
                <a:solidFill>
                  <a:srgbClr val="474747"/>
                </a:solidFill>
                <a:latin typeface="Google Sans"/>
              </a:rPr>
              <a:t>PIVOT TABLE</a:t>
            </a:r>
          </a:p>
          <a:p>
            <a:r>
              <a:rPr lang="en-US" b="1" dirty="0">
                <a:solidFill>
                  <a:srgbClr val="474747"/>
                </a:solidFill>
                <a:latin typeface="Google Sans"/>
              </a:rPr>
              <a:t>PIVOT CHART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A333D635-7427-4C3C-8855-814C098F72B5}"/>
              </a:ext>
            </a:extLst>
          </p:cNvPr>
          <p:cNvGraphicFramePr>
            <a:graphicFrameLocks/>
          </p:cNvGraphicFramePr>
          <p:nvPr/>
        </p:nvGraphicFramePr>
        <p:xfrm>
          <a:off x="2962275" y="1787525"/>
          <a:ext cx="6267450" cy="32829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ADF717-5C3A-4779-9DCF-C48FECA04F79}"/>
              </a:ext>
            </a:extLst>
          </p:cNvPr>
          <p:cNvSpPr txBox="1"/>
          <p:nvPr/>
        </p:nvSpPr>
        <p:spPr>
          <a:xfrm>
            <a:off x="717232" y="1676400"/>
            <a:ext cx="6102416" cy="2031325"/>
          </a:xfrm>
          <a:prstGeom prst="rect">
            <a:avLst/>
          </a:prstGeom>
          <a:noFill/>
        </p:spPr>
        <p:txBody>
          <a:bodyPr wrap="square">
            <a:spAutoFit/>
          </a:bodyPr>
          <a:lstStyle/>
          <a:p>
            <a:r>
              <a:rPr lang="en-US" b="0" i="0" dirty="0">
                <a:solidFill>
                  <a:srgbClr val="001E2E"/>
                </a:solidFill>
                <a:effectLst/>
                <a:latin typeface="Google Sans"/>
              </a:rPr>
              <a:t>The conclusion of an employee performance review should summarize the employee's performance during the review period and highlight their strengths and areas for improvement. For example, you might say that an employee consistently exceeds expectations and has great strengths in their work ethic and communication skills, but could be more proactive and seek feedback</a:t>
            </a:r>
            <a:endParaRPr lang="en-SG"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7303CA8E-30BD-4387-BA05-2D654A1B7F8E}"/>
              </a:ext>
            </a:extLst>
          </p:cNvPr>
          <p:cNvSpPr txBox="1"/>
          <p:nvPr/>
        </p:nvSpPr>
        <p:spPr>
          <a:xfrm>
            <a:off x="525517" y="2095500"/>
            <a:ext cx="8839200" cy="923330"/>
          </a:xfrm>
          <a:prstGeom prst="rect">
            <a:avLst/>
          </a:prstGeom>
          <a:noFill/>
        </p:spPr>
        <p:txBody>
          <a:bodyPr wrap="square">
            <a:spAutoFit/>
          </a:bodyPr>
          <a:lstStyle/>
          <a:p>
            <a:r>
              <a:rPr lang="en-US" b="0" i="0" dirty="0">
                <a:solidFill>
                  <a:srgbClr val="474747"/>
                </a:solidFill>
                <a:effectLst/>
                <a:latin typeface="Google Sans"/>
              </a:rPr>
              <a:t>Employee performance problems may manifest in the form of </a:t>
            </a:r>
            <a:r>
              <a:rPr lang="en-US" b="0" i="0" dirty="0">
                <a:solidFill>
                  <a:srgbClr val="040C28"/>
                </a:solidFill>
                <a:effectLst/>
                <a:latin typeface="Google Sans"/>
              </a:rPr>
              <a:t>decreased productivity, difficulty prioritizing tasks, committing errors in projects, or missing deadlines</a:t>
            </a:r>
            <a:r>
              <a:rPr lang="en-US" b="0" i="0" dirty="0">
                <a:solidFill>
                  <a:srgbClr val="474747"/>
                </a:solidFill>
                <a:effectLst/>
                <a:latin typeface="Google Sans"/>
              </a:rPr>
              <a:t>. The obstacles involved in these performance problems are as varied as the employees you have.</a:t>
            </a:r>
            <a:endParaRPr lang="en-S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5C7E1B44-698E-4F8F-AFD8-D76BB792CF1D}"/>
              </a:ext>
            </a:extLst>
          </p:cNvPr>
          <p:cNvSpPr txBox="1"/>
          <p:nvPr/>
        </p:nvSpPr>
        <p:spPr>
          <a:xfrm>
            <a:off x="751983" y="2056537"/>
            <a:ext cx="6101254" cy="1754326"/>
          </a:xfrm>
          <a:prstGeom prst="rect">
            <a:avLst/>
          </a:prstGeom>
          <a:noFill/>
        </p:spPr>
        <p:txBody>
          <a:bodyPr wrap="square">
            <a:spAutoFit/>
          </a:bodyPr>
          <a:lstStyle/>
          <a:p>
            <a:pPr algn="l"/>
            <a:r>
              <a:rPr lang="en-US" b="1" i="0" dirty="0">
                <a:solidFill>
                  <a:srgbClr val="1F1F1F"/>
                </a:solidFill>
                <a:effectLst/>
                <a:latin typeface="Google Sans"/>
              </a:rPr>
              <a:t>These reports often include:</a:t>
            </a:r>
            <a:endParaRPr lang="en-US" b="0" i="0" dirty="0">
              <a:solidFill>
                <a:srgbClr val="1F1F1F"/>
              </a:solidFill>
              <a:effectLst/>
              <a:latin typeface="Google Sans"/>
            </a:endParaRPr>
          </a:p>
          <a:p>
            <a:pPr algn="l">
              <a:buFont typeface="+mj-lt"/>
              <a:buAutoNum type="arabicPeriod"/>
            </a:pPr>
            <a:r>
              <a:rPr lang="en-US" b="0" i="0" dirty="0">
                <a:solidFill>
                  <a:srgbClr val="1F1F1F"/>
                </a:solidFill>
                <a:effectLst/>
                <a:latin typeface="Google Sans"/>
              </a:rPr>
              <a:t>Executive summary of the project's overall status.</a:t>
            </a:r>
          </a:p>
          <a:p>
            <a:pPr algn="l">
              <a:buFont typeface="+mj-lt"/>
              <a:buAutoNum type="arabicPeriod"/>
            </a:pPr>
            <a:r>
              <a:rPr lang="en-US" b="0" i="0" dirty="0">
                <a:solidFill>
                  <a:srgbClr val="1F1F1F"/>
                </a:solidFill>
                <a:effectLst/>
                <a:latin typeface="Google Sans"/>
              </a:rPr>
              <a:t>Progress against key milestones and the project timeline.</a:t>
            </a:r>
          </a:p>
          <a:p>
            <a:pPr algn="l">
              <a:buFont typeface="+mj-lt"/>
              <a:buAutoNum type="arabicPeriod"/>
            </a:pPr>
            <a:r>
              <a:rPr lang="en-US" b="0" i="0" dirty="0">
                <a:solidFill>
                  <a:srgbClr val="1F1F1F"/>
                </a:solidFill>
                <a:effectLst/>
                <a:latin typeface="Google Sans"/>
              </a:rPr>
              <a:t>Budget updates and financial metrics.</a:t>
            </a:r>
          </a:p>
          <a:p>
            <a:pPr algn="l">
              <a:buFont typeface="+mj-lt"/>
              <a:buAutoNum type="arabicPeriod"/>
            </a:pPr>
            <a:r>
              <a:rPr lang="en-US" b="0" i="0" dirty="0">
                <a:solidFill>
                  <a:srgbClr val="1F1F1F"/>
                </a:solidFill>
                <a:effectLst/>
                <a:latin typeface="Google Sans"/>
              </a:rPr>
              <a:t>Significant achievements and challenges.</a:t>
            </a:r>
          </a:p>
          <a:p>
            <a:pPr algn="l">
              <a:buFont typeface="+mj-lt"/>
              <a:buAutoNum type="arabicPeriod"/>
            </a:pPr>
            <a:r>
              <a:rPr lang="en-US" b="0" i="0" dirty="0">
                <a:solidFill>
                  <a:srgbClr val="1F1F1F"/>
                </a:solidFill>
                <a:effectLst/>
                <a:latin typeface="Google Sans"/>
              </a:rPr>
              <a:t>Long-term risks and their management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7C78E112-A6BC-4FC5-ADF9-CB8B8F46DACF}"/>
              </a:ext>
            </a:extLst>
          </p:cNvPr>
          <p:cNvSpPr txBox="1"/>
          <p:nvPr/>
        </p:nvSpPr>
        <p:spPr>
          <a:xfrm>
            <a:off x="563290" y="1816647"/>
            <a:ext cx="6101254" cy="2585323"/>
          </a:xfrm>
          <a:prstGeom prst="rect">
            <a:avLst/>
          </a:prstGeom>
          <a:noFill/>
        </p:spPr>
        <p:txBody>
          <a:bodyPr wrap="square">
            <a:spAutoFit/>
          </a:bodyPr>
          <a:lstStyle/>
          <a:p>
            <a:pPr algn="l">
              <a:buFont typeface="Arial" panose="020B0604020202020204" pitchFamily="34" charset="0"/>
              <a:buChar char="•"/>
            </a:pPr>
            <a:r>
              <a:rPr lang="en-US" b="0" i="0" dirty="0">
                <a:solidFill>
                  <a:srgbClr val="111111"/>
                </a:solidFill>
                <a:effectLst/>
                <a:latin typeface="SourceSansPro"/>
              </a:rPr>
              <a:t>Performance management is intended to help people perform to the best of their abilities in alignment with the organization's goals.</a:t>
            </a:r>
          </a:p>
          <a:p>
            <a:pPr algn="l">
              <a:buFont typeface="Arial" panose="020B0604020202020204" pitchFamily="34" charset="0"/>
              <a:buChar char="•"/>
            </a:pPr>
            <a:r>
              <a:rPr lang="en-US" b="0" i="0" dirty="0">
                <a:solidFill>
                  <a:srgbClr val="111111"/>
                </a:solidFill>
                <a:effectLst/>
                <a:latin typeface="SourceSansPro"/>
              </a:rPr>
              <a:t>It views individuals in the context of the broader workplace system and encourages their input in goal-setting.</a:t>
            </a:r>
          </a:p>
          <a:p>
            <a:pPr algn="l">
              <a:buFont typeface="Arial" panose="020B0604020202020204" pitchFamily="34" charset="0"/>
              <a:buChar char="•"/>
            </a:pPr>
            <a:r>
              <a:rPr lang="en-US" b="0" i="0" dirty="0">
                <a:solidFill>
                  <a:srgbClr val="111111"/>
                </a:solidFill>
                <a:effectLst/>
                <a:latin typeface="SourceSansPro"/>
              </a:rPr>
              <a:t>Performance management focuses on accountability and transparency and fosters a clear understanding of expectations.</a:t>
            </a:r>
          </a:p>
          <a:p>
            <a:pPr algn="l">
              <a:buFont typeface="Arial" panose="020B0604020202020204" pitchFamily="34" charset="0"/>
              <a:buChar char="•"/>
            </a:pPr>
            <a:r>
              <a:rPr lang="en-US" b="0" i="0" dirty="0">
                <a:solidFill>
                  <a:srgbClr val="111111"/>
                </a:solidFill>
                <a:effectLst/>
                <a:latin typeface="SourceSansPro"/>
              </a:rPr>
              <a:t>Rather than just annual performance reviews, performance management provides ongoing feedback to employees.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6B4246-99F4-4687-815F-D9745E027C10}"/>
              </a:ext>
            </a:extLst>
          </p:cNvPr>
          <p:cNvSpPr txBox="1"/>
          <p:nvPr/>
        </p:nvSpPr>
        <p:spPr>
          <a:xfrm>
            <a:off x="3045373" y="3074719"/>
            <a:ext cx="6101254" cy="646331"/>
          </a:xfrm>
          <a:prstGeom prst="rect">
            <a:avLst/>
          </a:prstGeom>
          <a:noFill/>
        </p:spPr>
        <p:txBody>
          <a:bodyPr wrap="square">
            <a:spAutoFit/>
          </a:bodyPr>
          <a:lstStyle/>
          <a:p>
            <a:r>
              <a:rPr lang="en-US" b="0" i="0" dirty="0">
                <a:solidFill>
                  <a:srgbClr val="474747"/>
                </a:solidFill>
                <a:effectLst/>
                <a:latin typeface="Google Sans"/>
              </a:rPr>
              <a:t> </a:t>
            </a:r>
            <a:r>
              <a:rPr lang="en-US" b="1" i="0" dirty="0">
                <a:solidFill>
                  <a:srgbClr val="040C28"/>
                </a:solidFill>
                <a:effectLst/>
                <a:latin typeface="Google Sans"/>
              </a:rPr>
              <a:t>Compensation, career development, work-life balance, company culture, and purpose and mission</a:t>
            </a:r>
            <a:endParaRPr lang="en-SG"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0A843351-24AB-4570-A174-D9E992F866EC}"/>
              </a:ext>
            </a:extLst>
          </p:cNvPr>
          <p:cNvSpPr txBox="1"/>
          <p:nvPr/>
        </p:nvSpPr>
        <p:spPr>
          <a:xfrm>
            <a:off x="914400" y="1447800"/>
            <a:ext cx="6102416" cy="3139321"/>
          </a:xfrm>
          <a:prstGeom prst="rect">
            <a:avLst/>
          </a:prstGeom>
          <a:noFill/>
        </p:spPr>
        <p:txBody>
          <a:bodyPr wrap="square">
            <a:spAutoFit/>
          </a:bodyPr>
          <a:lstStyle/>
          <a:p>
            <a:endParaRPr lang="en-US" dirty="0">
              <a:solidFill>
                <a:srgbClr val="474747"/>
              </a:solidFill>
              <a:latin typeface="Google Sans"/>
            </a:endParaRPr>
          </a:p>
          <a:p>
            <a:r>
              <a:rPr lang="en-US" b="1" i="0" dirty="0">
                <a:solidFill>
                  <a:srgbClr val="474747"/>
                </a:solidFill>
                <a:effectLst/>
                <a:latin typeface="Google Sans"/>
              </a:rPr>
              <a:t>Employee=Kaggle</a:t>
            </a:r>
          </a:p>
          <a:p>
            <a:r>
              <a:rPr lang="en-US" b="1" dirty="0">
                <a:solidFill>
                  <a:srgbClr val="474747"/>
                </a:solidFill>
                <a:latin typeface="Google Sans"/>
              </a:rPr>
              <a:t>26-features</a:t>
            </a:r>
          </a:p>
          <a:p>
            <a:r>
              <a:rPr lang="en-US" b="1" i="0" dirty="0">
                <a:solidFill>
                  <a:srgbClr val="474747"/>
                </a:solidFill>
                <a:effectLst/>
                <a:latin typeface="Google Sans"/>
              </a:rPr>
              <a:t>9-fea</a:t>
            </a:r>
            <a:r>
              <a:rPr lang="en-US" b="1" dirty="0">
                <a:solidFill>
                  <a:srgbClr val="474747"/>
                </a:solidFill>
                <a:latin typeface="Google Sans"/>
              </a:rPr>
              <a:t>tures</a:t>
            </a:r>
          </a:p>
          <a:p>
            <a:r>
              <a:rPr lang="en-US" b="1" i="0" dirty="0">
                <a:solidFill>
                  <a:srgbClr val="474747"/>
                </a:solidFill>
                <a:effectLst/>
                <a:latin typeface="Google Sans"/>
              </a:rPr>
              <a:t>Emp id-num</a:t>
            </a:r>
          </a:p>
          <a:p>
            <a:r>
              <a:rPr lang="en-US" b="1" dirty="0">
                <a:solidFill>
                  <a:srgbClr val="474747"/>
                </a:solidFill>
                <a:latin typeface="Google Sans"/>
              </a:rPr>
              <a:t>Name-text</a:t>
            </a:r>
          </a:p>
          <a:p>
            <a:r>
              <a:rPr lang="en-US" b="1" i="0" dirty="0">
                <a:solidFill>
                  <a:srgbClr val="474747"/>
                </a:solidFill>
                <a:effectLst/>
                <a:latin typeface="Google Sans"/>
              </a:rPr>
              <a:t>Emp type</a:t>
            </a:r>
          </a:p>
          <a:p>
            <a:r>
              <a:rPr lang="en-US" b="1" dirty="0">
                <a:solidFill>
                  <a:srgbClr val="474747"/>
                </a:solidFill>
                <a:latin typeface="Google Sans"/>
              </a:rPr>
              <a:t>Performance level</a:t>
            </a:r>
          </a:p>
          <a:p>
            <a:r>
              <a:rPr lang="en-US" b="1" i="0" dirty="0">
                <a:solidFill>
                  <a:srgbClr val="474747"/>
                </a:solidFill>
                <a:effectLst/>
                <a:latin typeface="Google Sans"/>
              </a:rPr>
              <a:t>Gender-</a:t>
            </a:r>
            <a:r>
              <a:rPr lang="en-US" b="1" i="0" dirty="0" err="1">
                <a:solidFill>
                  <a:srgbClr val="474747"/>
                </a:solidFill>
                <a:effectLst/>
                <a:latin typeface="Google Sans"/>
              </a:rPr>
              <a:t>male,female</a:t>
            </a:r>
            <a:endParaRPr lang="en-US" b="1" i="0" dirty="0">
              <a:solidFill>
                <a:srgbClr val="474747"/>
              </a:solidFill>
              <a:effectLst/>
              <a:latin typeface="Google Sans"/>
            </a:endParaRPr>
          </a:p>
          <a:p>
            <a:r>
              <a:rPr lang="en-US" b="1" dirty="0">
                <a:solidFill>
                  <a:srgbClr val="474747"/>
                </a:solidFill>
                <a:latin typeface="Google Sans"/>
              </a:rPr>
              <a:t>Emp rating –num</a:t>
            </a:r>
          </a:p>
          <a:p>
            <a:endParaRPr lang="en-US" b="0" i="0" dirty="0">
              <a:solidFill>
                <a:srgbClr val="474747"/>
              </a:solidFill>
              <a:effectLst/>
              <a:latin typeface="Google Sans"/>
            </a:endParaRPr>
          </a:p>
        </p:txBody>
      </p:sp>
      <p:sp>
        <p:nvSpPr>
          <p:cNvPr id="5" name="TextBox 4">
            <a:extLst>
              <a:ext uri="{FF2B5EF4-FFF2-40B4-BE49-F238E27FC236}">
                <a16:creationId xmlns:a16="http://schemas.microsoft.com/office/drawing/2014/main" id="{9F31F33B-52A4-4D67-AAEF-46ACDF7AA676}"/>
              </a:ext>
            </a:extLst>
          </p:cNvPr>
          <p:cNvSpPr txBox="1"/>
          <p:nvPr/>
        </p:nvSpPr>
        <p:spPr>
          <a:xfrm>
            <a:off x="3429000" y="2819400"/>
            <a:ext cx="6102416" cy="923330"/>
          </a:xfrm>
          <a:prstGeom prst="rect">
            <a:avLst/>
          </a:prstGeom>
          <a:noFill/>
        </p:spPr>
        <p:txBody>
          <a:bodyPr wrap="square">
            <a:spAutoFit/>
          </a:bodyPr>
          <a:lstStyle/>
          <a:p>
            <a:endParaRPr lang="en-US" dirty="0">
              <a:solidFill>
                <a:srgbClr val="474747"/>
              </a:solidFill>
              <a:latin typeface="Google Sans"/>
            </a:endParaRPr>
          </a:p>
          <a:p>
            <a:r>
              <a:rPr lang="en-US" b="1" i="0" dirty="0">
                <a:solidFill>
                  <a:srgbClr val="474747"/>
                </a:solidFill>
                <a:effectLst/>
                <a:latin typeface="Google Sans"/>
              </a:rPr>
              <a:t>\</a:t>
            </a:r>
            <a:endParaRPr lang="en-US" b="1" dirty="0">
              <a:solidFill>
                <a:srgbClr val="474747"/>
              </a:solidFill>
              <a:latin typeface="Google Sans"/>
            </a:endParaRPr>
          </a:p>
          <a:p>
            <a:endParaRPr lang="en-US" b="0" i="0" dirty="0">
              <a:solidFill>
                <a:srgbClr val="474747"/>
              </a:solidFill>
              <a:effectLst/>
              <a:latin typeface="Google Sans"/>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0AD5EA2-8347-4F30-B57A-1B2D32796F80}"/>
              </a:ext>
            </a:extLst>
          </p:cNvPr>
          <p:cNvSpPr txBox="1"/>
          <p:nvPr/>
        </p:nvSpPr>
        <p:spPr>
          <a:xfrm>
            <a:off x="1981200" y="1883096"/>
            <a:ext cx="6102416" cy="646331"/>
          </a:xfrm>
          <a:prstGeom prst="rect">
            <a:avLst/>
          </a:prstGeom>
          <a:noFill/>
        </p:spPr>
        <p:txBody>
          <a:bodyPr wrap="square">
            <a:spAutoFit/>
          </a:bodyPr>
          <a:lstStyle/>
          <a:p>
            <a:r>
              <a:rPr lang="en-US" b="1" dirty="0">
                <a:solidFill>
                  <a:srgbClr val="474747"/>
                </a:solidFill>
                <a:latin typeface="Google Sans"/>
              </a:rPr>
              <a:t>Performance level=IFS(Z2&gt;=5,”VERY HIGH”,Z2&gt;=4,”HIGH”,Z2&gt;=3,”MED”,TRUE,”LOW”)</a:t>
            </a:r>
            <a:endParaRPr lang="en-SG"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TotalTime>
  <Words>410</Words>
  <Application>Microsoft Office PowerPoint</Application>
  <PresentationFormat>Widescreen</PresentationFormat>
  <Paragraphs>83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mkrithika712@gmail.com</cp:lastModifiedBy>
  <cp:revision>20</cp:revision>
  <dcterms:created xsi:type="dcterms:W3CDTF">2024-03-29T15:07:22Z</dcterms:created>
  <dcterms:modified xsi:type="dcterms:W3CDTF">2024-09-01T14:16:22Z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