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Bold" charset="1" panose="00000800000000000000"/>
      <p:regular r:id="rId21"/>
    </p:embeddedFont>
    <p:embeddedFont>
      <p:font typeface="Trebuchet MS" charset="1" panose="020B0603020202020204"/>
      <p:regular r:id="rId22"/>
    </p:embeddedFont>
    <p:embeddedFont>
      <p:font typeface="DM Sans Bold" charset="1" panose="00000000000000000000"/>
      <p:regular r:id="rId23"/>
    </p:embeddedFont>
    <p:embeddedFont>
      <p:font typeface="Trebuchet MS Bold" charset="1" panose="020B0703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9222" r="0" b="-9222"/>
            </a:stretch>
          </a:blipFill>
        </p:spPr>
      </p:sp>
      <p:sp>
        <p:nvSpPr>
          <p:cNvPr name="TextBox 3" id="3"/>
          <p:cNvSpPr txBox="true"/>
          <p:nvPr/>
        </p:nvSpPr>
        <p:spPr>
          <a:xfrm rot="0">
            <a:off x="1028700" y="950734"/>
            <a:ext cx="14973300" cy="1438193"/>
          </a:xfrm>
          <a:prstGeom prst="rect">
            <a:avLst/>
          </a:prstGeom>
        </p:spPr>
        <p:txBody>
          <a:bodyPr anchor="t" rtlCol="false" tIns="0" lIns="0" bIns="0" rIns="0">
            <a:spAutoFit/>
          </a:bodyPr>
          <a:lstStyle/>
          <a:p>
            <a:pPr algn="l">
              <a:lnSpc>
                <a:spcPts val="5759"/>
              </a:lnSpc>
            </a:pPr>
            <a:r>
              <a:rPr lang="en-US" sz="4800" b="true">
                <a:solidFill>
                  <a:srgbClr val="004AAD"/>
                </a:solidFill>
                <a:latin typeface="Montserrat Bold"/>
                <a:ea typeface="Montserrat Bold"/>
                <a:cs typeface="Montserrat Bold"/>
                <a:sym typeface="Montserrat Bold"/>
              </a:rPr>
              <a:t>Employee Data Analysis using Excel </a:t>
            </a:r>
          </a:p>
          <a:p>
            <a:pPr algn="l">
              <a:lnSpc>
                <a:spcPts val="5759"/>
              </a:lnSpc>
            </a:pPr>
          </a:p>
        </p:txBody>
      </p:sp>
      <p:sp>
        <p:nvSpPr>
          <p:cNvPr name="TextBox 4" id="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5" id="5"/>
          <p:cNvSpPr txBox="true"/>
          <p:nvPr/>
        </p:nvSpPr>
        <p:spPr>
          <a:xfrm rot="0">
            <a:off x="3179861" y="3141402"/>
            <a:ext cx="14079439" cy="4800437"/>
          </a:xfrm>
          <a:prstGeom prst="rect">
            <a:avLst/>
          </a:prstGeom>
        </p:spPr>
        <p:txBody>
          <a:bodyPr anchor="t" rtlCol="false" tIns="0" lIns="0" bIns="0" rIns="0">
            <a:spAutoFit/>
          </a:bodyPr>
          <a:lstStyle/>
          <a:p>
            <a:pPr algn="l">
              <a:lnSpc>
                <a:spcPts val="4776"/>
              </a:lnSpc>
            </a:pPr>
            <a:r>
              <a:rPr lang="en-US" b="true" sz="3980" spc="35">
                <a:solidFill>
                  <a:srgbClr val="000000"/>
                </a:solidFill>
                <a:latin typeface="DM Sans Bold"/>
                <a:ea typeface="DM Sans Bold"/>
                <a:cs typeface="DM Sans Bold"/>
                <a:sym typeface="DM Sans Bold"/>
              </a:rPr>
              <a:t>STUDENT NAME  :</a:t>
            </a:r>
          </a:p>
          <a:p>
            <a:pPr algn="l">
              <a:lnSpc>
                <a:spcPts val="4776"/>
              </a:lnSpc>
            </a:pPr>
          </a:p>
          <a:p>
            <a:pPr algn="l">
              <a:lnSpc>
                <a:spcPts val="4776"/>
              </a:lnSpc>
            </a:pPr>
            <a:r>
              <a:rPr lang="en-US" b="true" sz="3980" spc="35">
                <a:solidFill>
                  <a:srgbClr val="000000"/>
                </a:solidFill>
                <a:latin typeface="DM Sans Bold"/>
                <a:ea typeface="DM Sans Bold"/>
                <a:cs typeface="DM Sans Bold"/>
                <a:sym typeface="DM Sans Bold"/>
              </a:rPr>
              <a:t>REGISTER NO      :</a:t>
            </a:r>
          </a:p>
          <a:p>
            <a:pPr algn="l">
              <a:lnSpc>
                <a:spcPts val="4776"/>
              </a:lnSpc>
            </a:pPr>
          </a:p>
          <a:p>
            <a:pPr algn="l">
              <a:lnSpc>
                <a:spcPts val="4776"/>
              </a:lnSpc>
            </a:pPr>
            <a:r>
              <a:rPr lang="en-US" b="true" sz="3980" spc="35">
                <a:solidFill>
                  <a:srgbClr val="000000"/>
                </a:solidFill>
                <a:latin typeface="DM Sans Bold"/>
                <a:ea typeface="DM Sans Bold"/>
                <a:cs typeface="DM Sans Bold"/>
                <a:sym typeface="DM Sans Bold"/>
              </a:rPr>
              <a:t>DEPARTMENT     :</a:t>
            </a:r>
          </a:p>
          <a:p>
            <a:pPr algn="l">
              <a:lnSpc>
                <a:spcPts val="4776"/>
              </a:lnSpc>
            </a:pPr>
          </a:p>
          <a:p>
            <a:pPr algn="l">
              <a:lnSpc>
                <a:spcPts val="4776"/>
              </a:lnSpc>
            </a:pPr>
            <a:r>
              <a:rPr lang="en-US" b="true" sz="3980" spc="37">
                <a:solidFill>
                  <a:srgbClr val="000000"/>
                </a:solidFill>
                <a:latin typeface="DM Sans Bold"/>
                <a:ea typeface="DM Sans Bold"/>
                <a:cs typeface="DM Sans Bold"/>
                <a:sym typeface="DM Sans Bold"/>
              </a:rPr>
              <a:t>COLLEGE            :</a:t>
            </a:r>
          </a:p>
          <a:p>
            <a:pPr algn="l">
              <a:lnSpc>
                <a:spcPts val="4776"/>
              </a:lnSpc>
            </a:pPr>
            <a:r>
              <a:rPr lang="en-US" b="true" sz="3980" spc="37">
                <a:solidFill>
                  <a:srgbClr val="000000"/>
                </a:solidFill>
                <a:latin typeface="DM Sans Bold"/>
                <a:ea typeface="DM Sans Bold"/>
                <a:cs typeface="DM Sans Bold"/>
                <a:sym typeface="DM Sans Bold"/>
              </a:rPr>
              <a:t>           </a:t>
            </a:r>
          </a:p>
        </p:txBody>
      </p:sp>
      <p:sp>
        <p:nvSpPr>
          <p:cNvPr name="TextBox 6" id="6"/>
          <p:cNvSpPr txBox="true"/>
          <p:nvPr/>
        </p:nvSpPr>
        <p:spPr>
          <a:xfrm rot="0">
            <a:off x="7614264" y="3150927"/>
            <a:ext cx="3059473" cy="580994"/>
          </a:xfrm>
          <a:prstGeom prst="rect">
            <a:avLst/>
          </a:prstGeom>
        </p:spPr>
        <p:txBody>
          <a:bodyPr anchor="t" rtlCol="false" tIns="0" lIns="0" bIns="0" rIns="0">
            <a:spAutoFit/>
          </a:bodyPr>
          <a:lstStyle/>
          <a:p>
            <a:pPr algn="ctr">
              <a:lnSpc>
                <a:spcPts val="4662"/>
              </a:lnSpc>
              <a:spcBef>
                <a:spcPct val="0"/>
              </a:spcBef>
            </a:pPr>
            <a:r>
              <a:rPr lang="en-US" b="true" sz="3885" spc="35">
                <a:solidFill>
                  <a:srgbClr val="000000"/>
                </a:solidFill>
                <a:latin typeface="DM Sans Bold"/>
                <a:ea typeface="DM Sans Bold"/>
                <a:cs typeface="DM Sans Bold"/>
                <a:sym typeface="DM Sans Bold"/>
              </a:rPr>
              <a:t>SHARMILA. S</a:t>
            </a:r>
          </a:p>
        </p:txBody>
      </p:sp>
      <p:sp>
        <p:nvSpPr>
          <p:cNvPr name="TextBox 7" id="7"/>
          <p:cNvSpPr txBox="true"/>
          <p:nvPr/>
        </p:nvSpPr>
        <p:spPr>
          <a:xfrm rot="0">
            <a:off x="7555227" y="4250245"/>
            <a:ext cx="7434395" cy="542905"/>
          </a:xfrm>
          <a:prstGeom prst="rect">
            <a:avLst/>
          </a:prstGeom>
        </p:spPr>
        <p:txBody>
          <a:bodyPr anchor="t" rtlCol="false" tIns="0" lIns="0" bIns="0" rIns="0">
            <a:spAutoFit/>
          </a:bodyPr>
          <a:lstStyle/>
          <a:p>
            <a:pPr algn="ctr">
              <a:lnSpc>
                <a:spcPts val="4397"/>
              </a:lnSpc>
              <a:spcBef>
                <a:spcPct val="0"/>
              </a:spcBef>
            </a:pPr>
            <a:r>
              <a:rPr lang="en-US" b="true" sz="3664" spc="33">
                <a:solidFill>
                  <a:srgbClr val="000000"/>
                </a:solidFill>
                <a:latin typeface="DM Sans Bold"/>
                <a:ea typeface="DM Sans Bold"/>
                <a:cs typeface="DM Sans Bold"/>
                <a:sym typeface="DM Sans Bold"/>
              </a:rPr>
              <a:t>122203182/asunm1455122203182</a:t>
            </a:r>
          </a:p>
        </p:txBody>
      </p:sp>
      <p:sp>
        <p:nvSpPr>
          <p:cNvPr name="TextBox 8" id="8"/>
          <p:cNvSpPr txBox="true"/>
          <p:nvPr/>
        </p:nvSpPr>
        <p:spPr>
          <a:xfrm rot="0">
            <a:off x="7614264" y="5551145"/>
            <a:ext cx="9713817" cy="542905"/>
          </a:xfrm>
          <a:prstGeom prst="rect">
            <a:avLst/>
          </a:prstGeom>
        </p:spPr>
        <p:txBody>
          <a:bodyPr anchor="t" rtlCol="false" tIns="0" lIns="0" bIns="0" rIns="0">
            <a:spAutoFit/>
          </a:bodyPr>
          <a:lstStyle/>
          <a:p>
            <a:pPr algn="ctr">
              <a:lnSpc>
                <a:spcPts val="4397"/>
              </a:lnSpc>
              <a:spcBef>
                <a:spcPct val="0"/>
              </a:spcBef>
            </a:pPr>
            <a:r>
              <a:rPr lang="en-US" b="true" sz="3664" spc="33">
                <a:solidFill>
                  <a:srgbClr val="000000"/>
                </a:solidFill>
                <a:latin typeface="DM Sans Bold"/>
                <a:ea typeface="DM Sans Bold"/>
                <a:cs typeface="DM Sans Bold"/>
                <a:sym typeface="DM Sans Bold"/>
              </a:rPr>
              <a:t>3rd B.COM (CORPORATE SECRETARYSHIP) </a:t>
            </a:r>
          </a:p>
        </p:txBody>
      </p:sp>
      <p:sp>
        <p:nvSpPr>
          <p:cNvPr name="TextBox 9" id="9"/>
          <p:cNvSpPr txBox="true"/>
          <p:nvPr/>
        </p:nvSpPr>
        <p:spPr>
          <a:xfrm rot="0">
            <a:off x="7504573" y="6589350"/>
            <a:ext cx="9068687" cy="542884"/>
          </a:xfrm>
          <a:prstGeom prst="rect">
            <a:avLst/>
          </a:prstGeom>
        </p:spPr>
        <p:txBody>
          <a:bodyPr anchor="t" rtlCol="false" tIns="0" lIns="0" bIns="0" rIns="0">
            <a:spAutoFit/>
          </a:bodyPr>
          <a:lstStyle/>
          <a:p>
            <a:pPr algn="ctr">
              <a:lnSpc>
                <a:spcPts val="4218"/>
              </a:lnSpc>
              <a:spcBef>
                <a:spcPct val="0"/>
              </a:spcBef>
            </a:pPr>
            <a:r>
              <a:rPr lang="en-US" b="true" sz="3515" spc="31">
                <a:solidFill>
                  <a:srgbClr val="000000"/>
                </a:solidFill>
                <a:latin typeface="DM Sans Bold"/>
                <a:ea typeface="DM Sans Bold"/>
                <a:cs typeface="DM Sans Bold"/>
                <a:sym typeface="DM Sans Bold"/>
              </a:rPr>
              <a:t>TAGORE COLLEGE OF ARTS AND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TextBox 4" id="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5" id="5"/>
          <p:cNvSpPr txBox="true"/>
          <p:nvPr/>
        </p:nvSpPr>
        <p:spPr>
          <a:xfrm rot="0">
            <a:off x="1109662" y="431005"/>
            <a:ext cx="4955856" cy="1143000"/>
          </a:xfrm>
          <a:prstGeom prst="rect">
            <a:avLst/>
          </a:prstGeom>
        </p:spPr>
        <p:txBody>
          <a:bodyPr anchor="t" rtlCol="false" tIns="0" lIns="0" bIns="0" rIns="0">
            <a:spAutoFit/>
          </a:bodyPr>
          <a:lstStyle/>
          <a:p>
            <a:pPr algn="l">
              <a:lnSpc>
                <a:spcPts val="8640"/>
              </a:lnSpc>
            </a:pPr>
            <a:r>
              <a:rPr lang="en-US" b="true" sz="7200" spc="-44">
                <a:solidFill>
                  <a:srgbClr val="004AAD"/>
                </a:solidFill>
                <a:latin typeface="Trebuchet MS Bold"/>
                <a:ea typeface="Trebuchet MS Bold"/>
                <a:cs typeface="Trebuchet MS Bold"/>
                <a:sym typeface="Trebuchet MS Bold"/>
              </a:rPr>
              <a:t>MODELLING</a:t>
            </a:r>
          </a:p>
        </p:txBody>
      </p:sp>
      <p:sp>
        <p:nvSpPr>
          <p:cNvPr name="TextBox 6" id="6"/>
          <p:cNvSpPr txBox="true"/>
          <p:nvPr/>
        </p:nvSpPr>
        <p:spPr>
          <a:xfrm rot="0">
            <a:off x="1109662" y="2158687"/>
            <a:ext cx="5665382" cy="2400132"/>
          </a:xfrm>
          <a:prstGeom prst="rect">
            <a:avLst/>
          </a:prstGeom>
        </p:spPr>
        <p:txBody>
          <a:bodyPr anchor="t" rtlCol="false" tIns="0" lIns="0" bIns="0" rIns="0">
            <a:spAutoFit/>
          </a:bodyPr>
          <a:lstStyle/>
          <a:p>
            <a:pPr algn="ctr">
              <a:lnSpc>
                <a:spcPts val="4776"/>
              </a:lnSpc>
            </a:pPr>
          </a:p>
          <a:p>
            <a:pPr algn="ctr">
              <a:lnSpc>
                <a:spcPts val="4776"/>
              </a:lnSpc>
            </a:pPr>
          </a:p>
          <a:p>
            <a:pPr algn="ctr" marL="859427" indent="-429713" lvl="1">
              <a:lnSpc>
                <a:spcPts val="4776"/>
              </a:lnSpc>
              <a:buFont typeface="Arial"/>
              <a:buChar char="•"/>
            </a:pPr>
            <a:r>
              <a:rPr lang="en-US" b="true" sz="3980" spc="35">
                <a:solidFill>
                  <a:srgbClr val="FF3131"/>
                </a:solidFill>
                <a:latin typeface="DM Sans Bold"/>
                <a:ea typeface="DM Sans Bold"/>
                <a:cs typeface="DM Sans Bold"/>
                <a:sym typeface="DM Sans Bold"/>
              </a:rPr>
              <a:t>Features collection</a:t>
            </a:r>
          </a:p>
          <a:p>
            <a:pPr algn="ctr">
              <a:lnSpc>
                <a:spcPts val="4776"/>
              </a:lnSpc>
              <a:spcBef>
                <a:spcPct val="0"/>
              </a:spcBef>
            </a:pPr>
          </a:p>
        </p:txBody>
      </p:sp>
      <p:sp>
        <p:nvSpPr>
          <p:cNvPr name="TextBox 7" id="7"/>
          <p:cNvSpPr txBox="true"/>
          <p:nvPr/>
        </p:nvSpPr>
        <p:spPr>
          <a:xfrm rot="0">
            <a:off x="2125077" y="3949261"/>
            <a:ext cx="3381270"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1.Employee id</a:t>
            </a:r>
          </a:p>
        </p:txBody>
      </p:sp>
      <p:sp>
        <p:nvSpPr>
          <p:cNvPr name="TextBox 8" id="8"/>
          <p:cNvSpPr txBox="true"/>
          <p:nvPr/>
        </p:nvSpPr>
        <p:spPr>
          <a:xfrm rot="0">
            <a:off x="2125077" y="4558819"/>
            <a:ext cx="1995582"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2. Name</a:t>
            </a:r>
          </a:p>
        </p:txBody>
      </p:sp>
      <p:sp>
        <p:nvSpPr>
          <p:cNvPr name="TextBox 9" id="9"/>
          <p:cNvSpPr txBox="true"/>
          <p:nvPr/>
        </p:nvSpPr>
        <p:spPr>
          <a:xfrm rot="0">
            <a:off x="2125077" y="5139844"/>
            <a:ext cx="3909918"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3. Performance </a:t>
            </a:r>
          </a:p>
        </p:txBody>
      </p:sp>
      <p:sp>
        <p:nvSpPr>
          <p:cNvPr name="TextBox 10" id="10"/>
          <p:cNvSpPr txBox="true"/>
          <p:nvPr/>
        </p:nvSpPr>
        <p:spPr>
          <a:xfrm rot="0">
            <a:off x="2125077" y="5616052"/>
            <a:ext cx="3449193"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4. Punctuality</a:t>
            </a:r>
          </a:p>
        </p:txBody>
      </p:sp>
      <p:sp>
        <p:nvSpPr>
          <p:cNvPr name="TextBox 11" id="11"/>
          <p:cNvSpPr txBox="true"/>
          <p:nvPr/>
        </p:nvSpPr>
        <p:spPr>
          <a:xfrm rot="0">
            <a:off x="1109662" y="2032564"/>
            <a:ext cx="4644906" cy="600033"/>
          </a:xfrm>
          <a:prstGeom prst="rect">
            <a:avLst/>
          </a:prstGeom>
        </p:spPr>
        <p:txBody>
          <a:bodyPr anchor="t" rtlCol="false" tIns="0" lIns="0" bIns="0" rIns="0">
            <a:spAutoFit/>
          </a:bodyPr>
          <a:lstStyle/>
          <a:p>
            <a:pPr algn="ctr" marL="859427" indent="-429713" lvl="1">
              <a:lnSpc>
                <a:spcPts val="4776"/>
              </a:lnSpc>
              <a:buFont typeface="Arial"/>
              <a:buChar char="•"/>
            </a:pPr>
            <a:r>
              <a:rPr lang="en-US" b="true" sz="3980" spc="37">
                <a:solidFill>
                  <a:srgbClr val="FF3131"/>
                </a:solidFill>
                <a:latin typeface="DM Sans Bold"/>
                <a:ea typeface="DM Sans Bold"/>
                <a:cs typeface="DM Sans Bold"/>
                <a:sym typeface="DM Sans Bold"/>
              </a:rPr>
              <a:t>Data collection</a:t>
            </a:r>
          </a:p>
        </p:txBody>
      </p:sp>
      <p:sp>
        <p:nvSpPr>
          <p:cNvPr name="TextBox 12" id="12"/>
          <p:cNvSpPr txBox="true"/>
          <p:nvPr/>
        </p:nvSpPr>
        <p:spPr>
          <a:xfrm rot="0">
            <a:off x="2125077" y="2632597"/>
            <a:ext cx="2210261"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1. Edunet</a:t>
            </a:r>
          </a:p>
        </p:txBody>
      </p:sp>
      <p:sp>
        <p:nvSpPr>
          <p:cNvPr name="TextBox 13" id="13"/>
          <p:cNvSpPr txBox="true"/>
          <p:nvPr/>
        </p:nvSpPr>
        <p:spPr>
          <a:xfrm rot="0">
            <a:off x="1109662" y="6584177"/>
            <a:ext cx="6869014" cy="1200066"/>
          </a:xfrm>
          <a:prstGeom prst="rect">
            <a:avLst/>
          </a:prstGeom>
        </p:spPr>
        <p:txBody>
          <a:bodyPr anchor="t" rtlCol="false" tIns="0" lIns="0" bIns="0" rIns="0">
            <a:spAutoFit/>
          </a:bodyPr>
          <a:lstStyle/>
          <a:p>
            <a:pPr algn="ctr" marL="859427" indent="-429713" lvl="1">
              <a:lnSpc>
                <a:spcPts val="4776"/>
              </a:lnSpc>
              <a:buFont typeface="Arial"/>
              <a:buChar char="•"/>
            </a:pPr>
            <a:r>
              <a:rPr lang="en-US" b="true" sz="3980" spc="35">
                <a:solidFill>
                  <a:srgbClr val="FF3131"/>
                </a:solidFill>
                <a:latin typeface="DM Sans Bold"/>
                <a:ea typeface="DM Sans Bold"/>
                <a:cs typeface="DM Sans Bold"/>
                <a:sym typeface="DM Sans Bold"/>
              </a:rPr>
              <a:t>Data cleaning collection</a:t>
            </a:r>
          </a:p>
          <a:p>
            <a:pPr algn="ctr">
              <a:lnSpc>
                <a:spcPts val="4776"/>
              </a:lnSpc>
              <a:spcBef>
                <a:spcPct val="0"/>
              </a:spcBef>
            </a:pPr>
          </a:p>
        </p:txBody>
      </p:sp>
      <p:sp>
        <p:nvSpPr>
          <p:cNvPr name="TextBox 14" id="14"/>
          <p:cNvSpPr txBox="true"/>
          <p:nvPr/>
        </p:nvSpPr>
        <p:spPr>
          <a:xfrm rot="0">
            <a:off x="1910616" y="7273360"/>
            <a:ext cx="6068061" cy="1800099"/>
          </a:xfrm>
          <a:prstGeom prst="rect">
            <a:avLst/>
          </a:prstGeom>
        </p:spPr>
        <p:txBody>
          <a:bodyPr anchor="t" rtlCol="false" tIns="0" lIns="0" bIns="0" rIns="0">
            <a:spAutoFit/>
          </a:bodyPr>
          <a:lstStyle/>
          <a:p>
            <a:pPr algn="ctr">
              <a:lnSpc>
                <a:spcPts val="4776"/>
              </a:lnSpc>
            </a:pPr>
            <a:r>
              <a:rPr lang="en-US" b="true" sz="3980" spc="35">
                <a:solidFill>
                  <a:srgbClr val="000000"/>
                </a:solidFill>
                <a:latin typeface="DM Sans Bold"/>
                <a:ea typeface="DM Sans Bold"/>
                <a:cs typeface="DM Sans Bold"/>
                <a:sym typeface="DM Sans Bold"/>
              </a:rPr>
              <a:t>1.Remove unnecessary columns/rows</a:t>
            </a:r>
          </a:p>
          <a:p>
            <a:pPr algn="ctr">
              <a:lnSpc>
                <a:spcPts val="4776"/>
              </a:lnSpc>
              <a:spcBef>
                <a:spcPct val="0"/>
              </a:spcBef>
            </a:pPr>
          </a:p>
        </p:txBody>
      </p:sp>
      <p:sp>
        <p:nvSpPr>
          <p:cNvPr name="TextBox 15" id="15"/>
          <p:cNvSpPr txBox="true"/>
          <p:nvPr/>
        </p:nvSpPr>
        <p:spPr>
          <a:xfrm rot="0">
            <a:off x="907341" y="8703109"/>
            <a:ext cx="9198013" cy="555191"/>
          </a:xfrm>
          <a:prstGeom prst="rect">
            <a:avLst/>
          </a:prstGeom>
        </p:spPr>
        <p:txBody>
          <a:bodyPr anchor="t" rtlCol="false" tIns="0" lIns="0" bIns="0" rIns="0">
            <a:spAutoFit/>
          </a:bodyPr>
          <a:lstStyle/>
          <a:p>
            <a:pPr algn="ctr">
              <a:lnSpc>
                <a:spcPts val="4419"/>
              </a:lnSpc>
              <a:spcBef>
                <a:spcPct val="0"/>
              </a:spcBef>
            </a:pPr>
            <a:r>
              <a:rPr lang="en-US" b="true" sz="3683" spc="34">
                <a:solidFill>
                  <a:srgbClr val="000000"/>
                </a:solidFill>
                <a:latin typeface="DM Sans Bold"/>
                <a:ea typeface="DM Sans Bold"/>
                <a:cs typeface="DM Sans Bold"/>
                <a:sym typeface="DM Sans Bold"/>
              </a:rPr>
              <a:t>2. Validate data consistency</a:t>
            </a:r>
          </a:p>
        </p:txBody>
      </p:sp>
      <p:sp>
        <p:nvSpPr>
          <p:cNvPr name="TextBox 16" id="16"/>
          <p:cNvSpPr txBox="true"/>
          <p:nvPr/>
        </p:nvSpPr>
        <p:spPr>
          <a:xfrm rot="0">
            <a:off x="8923010" y="2032564"/>
            <a:ext cx="7992817" cy="600033"/>
          </a:xfrm>
          <a:prstGeom prst="rect">
            <a:avLst/>
          </a:prstGeom>
        </p:spPr>
        <p:txBody>
          <a:bodyPr anchor="t" rtlCol="false" tIns="0" lIns="0" bIns="0" rIns="0">
            <a:spAutoFit/>
          </a:bodyPr>
          <a:lstStyle/>
          <a:p>
            <a:pPr algn="ctr" marL="859427" indent="-429713" lvl="1">
              <a:lnSpc>
                <a:spcPts val="4776"/>
              </a:lnSpc>
              <a:buFont typeface="Arial"/>
              <a:buChar char="•"/>
            </a:pPr>
            <a:r>
              <a:rPr lang="en-US" b="true" sz="3980" spc="37">
                <a:solidFill>
                  <a:srgbClr val="FF3131"/>
                </a:solidFill>
                <a:latin typeface="DM Sans Bold"/>
                <a:ea typeface="DM Sans Bold"/>
                <a:cs typeface="DM Sans Bold"/>
                <a:sym typeface="DM Sans Bold"/>
              </a:rPr>
              <a:t>Performance level collection</a:t>
            </a:r>
          </a:p>
        </p:txBody>
      </p:sp>
      <p:sp>
        <p:nvSpPr>
          <p:cNvPr name="TextBox 17" id="17"/>
          <p:cNvSpPr txBox="true"/>
          <p:nvPr/>
        </p:nvSpPr>
        <p:spPr>
          <a:xfrm rot="0">
            <a:off x="10878598" y="2758720"/>
            <a:ext cx="4081641"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1.Quality of work</a:t>
            </a:r>
          </a:p>
        </p:txBody>
      </p:sp>
      <p:sp>
        <p:nvSpPr>
          <p:cNvPr name="TextBox 18" id="18"/>
          <p:cNvSpPr txBox="true"/>
          <p:nvPr/>
        </p:nvSpPr>
        <p:spPr>
          <a:xfrm rot="0">
            <a:off x="10878598" y="3482578"/>
            <a:ext cx="4589833"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2.Quantity of work</a:t>
            </a:r>
          </a:p>
        </p:txBody>
      </p:sp>
      <p:sp>
        <p:nvSpPr>
          <p:cNvPr name="TextBox 19" id="19"/>
          <p:cNvSpPr txBox="true"/>
          <p:nvPr/>
        </p:nvSpPr>
        <p:spPr>
          <a:xfrm rot="0">
            <a:off x="10941119" y="4206436"/>
            <a:ext cx="5519674" cy="600033"/>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3.Needs improvement</a:t>
            </a:r>
          </a:p>
        </p:txBody>
      </p:sp>
      <p:sp>
        <p:nvSpPr>
          <p:cNvPr name="TextBox 20" id="20"/>
          <p:cNvSpPr txBox="true"/>
          <p:nvPr/>
        </p:nvSpPr>
        <p:spPr>
          <a:xfrm rot="0">
            <a:off x="9317830" y="5439860"/>
            <a:ext cx="6150601" cy="600033"/>
          </a:xfrm>
          <a:prstGeom prst="rect">
            <a:avLst/>
          </a:prstGeom>
        </p:spPr>
        <p:txBody>
          <a:bodyPr anchor="t" rtlCol="false" tIns="0" lIns="0" bIns="0" rIns="0">
            <a:spAutoFit/>
          </a:bodyPr>
          <a:lstStyle/>
          <a:p>
            <a:pPr algn="ctr" marL="859427" indent="-429713" lvl="1">
              <a:lnSpc>
                <a:spcPts val="4776"/>
              </a:lnSpc>
              <a:buFont typeface="Arial"/>
              <a:buChar char="•"/>
            </a:pPr>
            <a:r>
              <a:rPr lang="en-US" b="true" sz="3980" spc="37">
                <a:solidFill>
                  <a:srgbClr val="FF3131"/>
                </a:solidFill>
                <a:latin typeface="DM Sans Bold"/>
                <a:ea typeface="DM Sans Bold"/>
                <a:cs typeface="DM Sans Bold"/>
                <a:sym typeface="DM Sans Bold"/>
              </a:rPr>
              <a:t>Pivot table collection</a:t>
            </a:r>
          </a:p>
        </p:txBody>
      </p:sp>
      <p:sp>
        <p:nvSpPr>
          <p:cNvPr name="TextBox 21" id="21"/>
          <p:cNvSpPr txBox="true"/>
          <p:nvPr/>
        </p:nvSpPr>
        <p:spPr>
          <a:xfrm rot="0">
            <a:off x="10105353" y="6211343"/>
            <a:ext cx="6699599" cy="1374613"/>
          </a:xfrm>
          <a:prstGeom prst="rect">
            <a:avLst/>
          </a:prstGeom>
        </p:spPr>
        <p:txBody>
          <a:bodyPr anchor="t" rtlCol="false" tIns="0" lIns="0" bIns="0" rIns="0">
            <a:spAutoFit/>
          </a:bodyPr>
          <a:lstStyle/>
          <a:p>
            <a:pPr algn="ctr">
              <a:lnSpc>
                <a:spcPts val="3647"/>
              </a:lnSpc>
            </a:pPr>
            <a:r>
              <a:rPr lang="en-US" b="true" sz="3039" spc="27">
                <a:solidFill>
                  <a:srgbClr val="000000"/>
                </a:solidFill>
                <a:latin typeface="DM Sans Bold"/>
                <a:ea typeface="DM Sans Bold"/>
                <a:cs typeface="DM Sans Bold"/>
                <a:sym typeface="DM Sans Bold"/>
              </a:rPr>
              <a:t>   1. Summarize large datasets</a:t>
            </a:r>
          </a:p>
          <a:p>
            <a:pPr algn="ctr">
              <a:lnSpc>
                <a:spcPts val="3647"/>
              </a:lnSpc>
            </a:pPr>
            <a:r>
              <a:rPr lang="en-US" b="true" sz="3039" spc="27">
                <a:solidFill>
                  <a:srgbClr val="000000"/>
                </a:solidFill>
                <a:latin typeface="DM Sans Bold"/>
                <a:ea typeface="DM Sans Bold"/>
                <a:cs typeface="DM Sans Bold"/>
                <a:sym typeface="DM Sans Bold"/>
              </a:rPr>
              <a:t>         </a:t>
            </a:r>
            <a:r>
              <a:rPr lang="en-US" b="true" sz="3039" spc="27">
                <a:solidFill>
                  <a:srgbClr val="000000"/>
                </a:solidFill>
                <a:latin typeface="DM Sans Bold"/>
                <a:ea typeface="DM Sans Bold"/>
                <a:cs typeface="DM Sans Bold"/>
                <a:sym typeface="DM Sans Bold"/>
              </a:rPr>
              <a:t>2. Analyze performance trends</a:t>
            </a:r>
          </a:p>
          <a:p>
            <a:pPr algn="ctr">
              <a:lnSpc>
                <a:spcPts val="3647"/>
              </a:lnSpc>
              <a:spcBef>
                <a:spcPct val="0"/>
              </a:spcBef>
            </a:pPr>
            <a:r>
              <a:rPr lang="en-US" b="true" sz="3039" spc="28">
                <a:solidFill>
                  <a:srgbClr val="000000"/>
                </a:solidFill>
                <a:latin typeface="DM Sans Bold"/>
                <a:ea typeface="DM Sans Bold"/>
                <a:cs typeface="DM Sans Bold"/>
                <a:sym typeface="DM Sans Bold"/>
              </a:rPr>
              <a:t>3. Identify top performers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3"/>
            <a:stretch>
              <a:fillRect l="-66666" t="0" r="-66666" b="0"/>
            </a:stretch>
          </a:blipFill>
        </p:spPr>
      </p:sp>
      <p:sp>
        <p:nvSpPr>
          <p:cNvPr name="Freeform 4" id="4"/>
          <p:cNvSpPr/>
          <p:nvPr/>
        </p:nvSpPr>
        <p:spPr>
          <a:xfrm flipH="false" flipV="false" rot="0">
            <a:off x="3454826" y="2274082"/>
            <a:ext cx="11378347" cy="6984218"/>
          </a:xfrm>
          <a:custGeom>
            <a:avLst/>
            <a:gdLst/>
            <a:ahLst/>
            <a:cxnLst/>
            <a:rect r="r" b="b" t="t" l="l"/>
            <a:pathLst>
              <a:path h="6984218" w="11378347">
                <a:moveTo>
                  <a:pt x="0" y="0"/>
                </a:moveTo>
                <a:lnTo>
                  <a:pt x="11378348" y="0"/>
                </a:lnTo>
                <a:lnTo>
                  <a:pt x="11378348" y="6984218"/>
                </a:lnTo>
                <a:lnTo>
                  <a:pt x="0" y="6984218"/>
                </a:lnTo>
                <a:lnTo>
                  <a:pt x="0" y="0"/>
                </a:lnTo>
                <a:close/>
              </a:path>
            </a:pathLst>
          </a:custGeom>
          <a:blipFill>
            <a:blip r:embed="rId4"/>
            <a:stretch>
              <a:fillRect l="0" t="0" r="0" b="0"/>
            </a:stretch>
          </a:blipFill>
        </p:spPr>
      </p:sp>
      <p:sp>
        <p:nvSpPr>
          <p:cNvPr name="TextBox 5" id="5"/>
          <p:cNvSpPr txBox="true"/>
          <p:nvPr/>
        </p:nvSpPr>
        <p:spPr>
          <a:xfrm rot="0">
            <a:off x="1132998" y="572451"/>
            <a:ext cx="3655695" cy="1114425"/>
          </a:xfrm>
          <a:prstGeom prst="rect">
            <a:avLst/>
          </a:prstGeom>
        </p:spPr>
        <p:txBody>
          <a:bodyPr anchor="t" rtlCol="false" tIns="0" lIns="0" bIns="0" rIns="0">
            <a:spAutoFit/>
          </a:bodyPr>
          <a:lstStyle/>
          <a:p>
            <a:pPr algn="l">
              <a:lnSpc>
                <a:spcPts val="8640"/>
              </a:lnSpc>
            </a:pPr>
            <a:r>
              <a:rPr lang="en-US" sz="7200" b="true">
                <a:solidFill>
                  <a:srgbClr val="004AAD"/>
                </a:solidFill>
                <a:latin typeface="Trebuchet MS Bold"/>
                <a:ea typeface="Trebuchet MS Bold"/>
                <a:cs typeface="Trebuchet MS Bold"/>
                <a:sym typeface="Trebuchet MS Bold"/>
              </a:rPr>
              <a:t>RESULT</a:t>
            </a:r>
          </a:p>
        </p:txBody>
      </p:sp>
      <p:sp>
        <p:nvSpPr>
          <p:cNvPr name="TextBox 6" id="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896965" y="2056090"/>
            <a:ext cx="11446326" cy="7570409"/>
          </a:xfrm>
          <a:custGeom>
            <a:avLst/>
            <a:gdLst/>
            <a:ahLst/>
            <a:cxnLst/>
            <a:rect r="r" b="b" t="t" l="l"/>
            <a:pathLst>
              <a:path h="7570409" w="11446326">
                <a:moveTo>
                  <a:pt x="0" y="0"/>
                </a:moveTo>
                <a:lnTo>
                  <a:pt x="11446326" y="0"/>
                </a:lnTo>
                <a:lnTo>
                  <a:pt x="11446326" y="7570408"/>
                </a:lnTo>
                <a:lnTo>
                  <a:pt x="0" y="7570408"/>
                </a:lnTo>
                <a:lnTo>
                  <a:pt x="0" y="0"/>
                </a:lnTo>
                <a:close/>
              </a:path>
            </a:pathLst>
          </a:custGeom>
          <a:blipFill>
            <a:blip r:embed="rId3"/>
            <a:stretch>
              <a:fillRect l="0" t="0" r="0" b="0"/>
            </a:stretch>
          </a:blipFill>
        </p:spPr>
      </p:sp>
      <p:sp>
        <p:nvSpPr>
          <p:cNvPr name="TextBox 4" id="4"/>
          <p:cNvSpPr txBox="true"/>
          <p:nvPr/>
        </p:nvSpPr>
        <p:spPr>
          <a:xfrm rot="0">
            <a:off x="1132998" y="578166"/>
            <a:ext cx="16022002" cy="1095375"/>
          </a:xfrm>
          <a:prstGeom prst="rect">
            <a:avLst/>
          </a:prstGeom>
        </p:spPr>
        <p:txBody>
          <a:bodyPr anchor="t" rtlCol="false" tIns="0" lIns="0" bIns="0" rIns="0">
            <a:spAutoFit/>
          </a:bodyPr>
          <a:lstStyle/>
          <a:p>
            <a:pPr algn="l">
              <a:lnSpc>
                <a:spcPts val="8640"/>
              </a:lnSpc>
            </a:pPr>
            <a:r>
              <a:rPr lang="en-US" sz="7200" b="true">
                <a:solidFill>
                  <a:srgbClr val="004AAD"/>
                </a:solidFill>
                <a:latin typeface="DM Sans Bold"/>
                <a:ea typeface="DM Sans Bold"/>
                <a:cs typeface="DM Sans Bold"/>
                <a:sym typeface="DM Sans Bold"/>
              </a:rPr>
              <a:t>CONCLUSION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4AAD"/>
                </a:solidFill>
                <a:latin typeface="Trebuchet MS Bold"/>
                <a:ea typeface="Trebuchet MS Bold"/>
                <a:cs typeface="Trebuchet MS Bold"/>
                <a:sym typeface="Trebuchet MS Bold"/>
              </a:rPr>
              <a:t>PROJECT TITLE</a:t>
            </a:r>
          </a:p>
        </p:txBody>
      </p:sp>
      <p:sp>
        <p:nvSpPr>
          <p:cNvPr name="Freeform 4" id="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Freeform 5" id="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4"/>
            <a:stretch>
              <a:fillRect l="0" t="-124" r="0" b="-124"/>
            </a:stretch>
          </a:blipFill>
        </p:spPr>
      </p:sp>
      <p:sp>
        <p:nvSpPr>
          <p:cNvPr name="TextBox 6" id="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7" id="7"/>
          <p:cNvSpPr txBox="true"/>
          <p:nvPr/>
        </p:nvSpPr>
        <p:spPr>
          <a:xfrm rot="0">
            <a:off x="2790519" y="3492518"/>
            <a:ext cx="12706962" cy="2000250"/>
          </a:xfrm>
          <a:prstGeom prst="rect">
            <a:avLst/>
          </a:prstGeom>
        </p:spPr>
        <p:txBody>
          <a:bodyPr anchor="t" rtlCol="false" tIns="0" lIns="0" bIns="0" rIns="0">
            <a:spAutoFit/>
          </a:bodyPr>
          <a:lstStyle/>
          <a:p>
            <a:pPr algn="l">
              <a:lnSpc>
                <a:spcPts val="7920"/>
              </a:lnSpc>
            </a:pPr>
            <a:r>
              <a:rPr lang="en-US" sz="6600" b="true">
                <a:solidFill>
                  <a:srgbClr val="0F0F0F"/>
                </a:solidFill>
                <a:latin typeface="DM Sans Bold"/>
                <a:ea typeface="DM Sans Bold"/>
                <a:cs typeface="DM Sans Bold"/>
                <a:sym typeface="DM Sans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Freeform 4" id="4"/>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3"/>
            <a:stretch>
              <a:fillRect l="0" t="-124" r="0" b="-124"/>
            </a:stretch>
          </a:blipFill>
        </p:spPr>
      </p:sp>
      <p:sp>
        <p:nvSpPr>
          <p:cNvPr name="TextBox 5" id="5"/>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4AAD"/>
                </a:solidFill>
                <a:latin typeface="Trebuchet MS Bold"/>
                <a:ea typeface="Trebuchet MS Bold"/>
                <a:cs typeface="Trebuchet MS Bold"/>
                <a:sym typeface="Trebuchet MS Bold"/>
              </a:rPr>
              <a:t>AGENDA</a:t>
            </a:r>
          </a:p>
        </p:txBody>
      </p:sp>
      <p:sp>
        <p:nvSpPr>
          <p:cNvPr name="TextBox 6" id="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7" id="7"/>
          <p:cNvSpPr txBox="true"/>
          <p:nvPr/>
        </p:nvSpPr>
        <p:spPr>
          <a:xfrm rot="0">
            <a:off x="5702511" y="1243392"/>
            <a:ext cx="8275877" cy="7858125"/>
          </a:xfrm>
          <a:prstGeom prst="rect">
            <a:avLst/>
          </a:prstGeom>
        </p:spPr>
        <p:txBody>
          <a:bodyPr anchor="t" rtlCol="false" tIns="0" lIns="0" bIns="0" rIns="0">
            <a:spAutoFit/>
          </a:bodyPr>
          <a:lstStyle/>
          <a:p>
            <a:pPr algn="l">
              <a:lnSpc>
                <a:spcPts val="5666"/>
              </a:lnSpc>
            </a:pP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Problem Statement</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Project Overview</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End Users</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Our Solution and Proposition</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Dataset Description</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Modelling Approach</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Results and Discussion</a:t>
            </a:r>
          </a:p>
          <a:p>
            <a:pPr algn="l" marL="854575" indent="-427287" lvl="1">
              <a:lnSpc>
                <a:spcPts val="5666"/>
              </a:lnSpc>
              <a:buAutoNum type="arabicPeriod" startAt="1"/>
            </a:pPr>
            <a:r>
              <a:rPr lang="en-US" b="true" sz="4722">
                <a:solidFill>
                  <a:srgbClr val="0D0D0D"/>
                </a:solidFill>
                <a:latin typeface="DM Sans Bold"/>
                <a:ea typeface="DM Sans Bold"/>
                <a:cs typeface="DM Sans Bold"/>
                <a:sym typeface="DM Sans Bold"/>
              </a:rPr>
              <a:t>Conclusion</a:t>
            </a:r>
          </a:p>
          <a:p>
            <a:pPr algn="l" marL="854575" indent="-427287" lvl="1">
              <a:lnSpc>
                <a:spcPts val="566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4AAD"/>
                </a:solidFill>
                <a:latin typeface="Trebuchet MS Bold"/>
                <a:ea typeface="Trebuchet MS Bold"/>
                <a:cs typeface="Trebuchet MS Bold"/>
                <a:sym typeface="Trebuchet MS Bold"/>
              </a:rPr>
              <a:t>PROBLEM	STATEMENT</a:t>
            </a:r>
          </a:p>
        </p:txBody>
      </p:sp>
      <p:sp>
        <p:nvSpPr>
          <p:cNvPr name="TextBox 4" id="4"/>
          <p:cNvSpPr txBox="true"/>
          <p:nvPr/>
        </p:nvSpPr>
        <p:spPr>
          <a:xfrm rot="0">
            <a:off x="17030127" y="9707465"/>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5" id="5"/>
          <p:cNvSpPr txBox="true"/>
          <p:nvPr/>
        </p:nvSpPr>
        <p:spPr>
          <a:xfrm rot="0">
            <a:off x="2502265" y="3320795"/>
            <a:ext cx="14408371" cy="4933878"/>
          </a:xfrm>
          <a:prstGeom prst="rect">
            <a:avLst/>
          </a:prstGeom>
        </p:spPr>
        <p:txBody>
          <a:bodyPr anchor="t" rtlCol="false" tIns="0" lIns="0" bIns="0" rIns="0">
            <a:spAutoFit/>
          </a:bodyPr>
          <a:lstStyle/>
          <a:p>
            <a:pPr algn="l" marL="1001121" indent="-500560" lvl="1">
              <a:lnSpc>
                <a:spcPts val="5564"/>
              </a:lnSpc>
              <a:buFont typeface="Arial"/>
              <a:buChar char="•"/>
            </a:pPr>
            <a:r>
              <a:rPr lang="en-US" b="true" sz="4636" spc="41">
                <a:solidFill>
                  <a:srgbClr val="000000"/>
                </a:solidFill>
                <a:latin typeface="DM Sans Bold"/>
                <a:ea typeface="DM Sans Bold"/>
                <a:cs typeface="DM Sans Bold"/>
                <a:sym typeface="DM Sans Bold"/>
              </a:rPr>
              <a:t>Acknowledge and reward employees for their achievements and hard work</a:t>
            </a:r>
          </a:p>
          <a:p>
            <a:pPr algn="l" marL="1001121" indent="-500560" lvl="1">
              <a:lnSpc>
                <a:spcPts val="5564"/>
              </a:lnSpc>
              <a:buFont typeface="Arial"/>
              <a:buChar char="•"/>
            </a:pPr>
            <a:r>
              <a:rPr lang="en-US" b="true" sz="4636" spc="41">
                <a:solidFill>
                  <a:srgbClr val="000000"/>
                </a:solidFill>
                <a:latin typeface="DM Sans Bold"/>
                <a:ea typeface="DM Sans Bold"/>
                <a:cs typeface="DM Sans Bold"/>
                <a:sym typeface="DM Sans Bold"/>
              </a:rPr>
              <a:t> This can boost morale and motivation.</a:t>
            </a:r>
            <a:r>
              <a:rPr lang="en-US" b="true" sz="4636" spc="41">
                <a:solidFill>
                  <a:srgbClr val="000000"/>
                </a:solidFill>
                <a:latin typeface="DM Sans Bold"/>
                <a:ea typeface="DM Sans Bold"/>
                <a:cs typeface="DM Sans Bold"/>
                <a:sym typeface="DM Sans Bold"/>
              </a:rPr>
              <a:t>Providing    consistent feedback allows </a:t>
            </a:r>
            <a:r>
              <a:rPr lang="en-US" b="true" sz="4636" spc="41">
                <a:solidFill>
                  <a:srgbClr val="000000"/>
                </a:solidFill>
                <a:latin typeface="DM Sans Bold"/>
                <a:ea typeface="DM Sans Bold"/>
                <a:cs typeface="DM Sans Bold"/>
                <a:sym typeface="DM Sans Bold"/>
              </a:rPr>
              <a:t>employees to understand their strengths and areas for improvement</a:t>
            </a:r>
          </a:p>
          <a:p>
            <a:pPr algn="l">
              <a:lnSpc>
                <a:spcPts val="556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4AAD"/>
                </a:solidFill>
                <a:latin typeface="Trebuchet MS Bold"/>
                <a:ea typeface="Trebuchet MS Bold"/>
                <a:cs typeface="Trebuchet MS Bold"/>
                <a:sym typeface="Trebuchet MS Bold"/>
              </a:rPr>
              <a:t>PROJECT	OVERVIEW</a:t>
            </a:r>
          </a:p>
        </p:txBody>
      </p:sp>
      <p:sp>
        <p:nvSpPr>
          <p:cNvPr name="TextBox 4" id="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5" id="5"/>
          <p:cNvSpPr txBox="true"/>
          <p:nvPr/>
        </p:nvSpPr>
        <p:spPr>
          <a:xfrm rot="0">
            <a:off x="2178667" y="2698406"/>
            <a:ext cx="15080633" cy="2524023"/>
          </a:xfrm>
          <a:prstGeom prst="rect">
            <a:avLst/>
          </a:prstGeom>
        </p:spPr>
        <p:txBody>
          <a:bodyPr anchor="t" rtlCol="false" tIns="0" lIns="0" bIns="0" rIns="0">
            <a:spAutoFit/>
          </a:bodyPr>
          <a:lstStyle/>
          <a:p>
            <a:pPr algn="l">
              <a:lnSpc>
                <a:spcPts val="4022"/>
              </a:lnSpc>
            </a:pPr>
            <a:r>
              <a:rPr lang="en-US" sz="3352" spc="30" b="true">
                <a:solidFill>
                  <a:srgbClr val="000000"/>
                </a:solidFill>
                <a:latin typeface="DM Sans Bold"/>
                <a:ea typeface="DM Sans Bold"/>
                <a:cs typeface="DM Sans Bold"/>
                <a:sym typeface="DM Sans Bold"/>
              </a:rPr>
              <a:t>Provide an overview of the employee dataset. Include details such as the number of records (employees), the variables included (e.g., employee ID, name, age, department, salary, etc.), and any unique identifiers.</a:t>
            </a:r>
          </a:p>
          <a:p>
            <a:pPr algn="l">
              <a:lnSpc>
                <a:spcPts val="4022"/>
              </a:lnSpc>
              <a:spcBef>
                <a:spcPct val="0"/>
              </a:spcBef>
            </a:pPr>
          </a:p>
        </p:txBody>
      </p:sp>
      <p:sp>
        <p:nvSpPr>
          <p:cNvPr name="TextBox 6" id="6"/>
          <p:cNvSpPr txBox="true"/>
          <p:nvPr/>
        </p:nvSpPr>
        <p:spPr>
          <a:xfrm rot="0">
            <a:off x="2176188" y="4969177"/>
            <a:ext cx="15080633" cy="2040347"/>
          </a:xfrm>
          <a:prstGeom prst="rect">
            <a:avLst/>
          </a:prstGeom>
        </p:spPr>
        <p:txBody>
          <a:bodyPr anchor="t" rtlCol="false" tIns="0" lIns="0" bIns="0" rIns="0">
            <a:spAutoFit/>
          </a:bodyPr>
          <a:lstStyle/>
          <a:p>
            <a:pPr algn="l">
              <a:lnSpc>
                <a:spcPts val="4022"/>
              </a:lnSpc>
            </a:pPr>
            <a:r>
              <a:rPr lang="en-US" sz="3352" spc="30" b="true">
                <a:solidFill>
                  <a:srgbClr val="000000"/>
                </a:solidFill>
                <a:latin typeface="DM Sans Bold"/>
                <a:ea typeface="DM Sans Bold"/>
                <a:cs typeface="DM Sans Bold"/>
                <a:sym typeface="DM Sans Bold"/>
              </a:rPr>
              <a:t>Outline the specific objectives of the analysis. This could involve identifying trends, patterns, correlations, or anomalies within the data. State what you aim to achieve through the analysis.</a:t>
            </a:r>
          </a:p>
          <a:p>
            <a:pPr algn="l">
              <a:lnSpc>
                <a:spcPts val="4022"/>
              </a:lnSpc>
              <a:spcBef>
                <a:spcPct val="0"/>
              </a:spcBef>
            </a:pPr>
          </a:p>
        </p:txBody>
      </p:sp>
      <p:sp>
        <p:nvSpPr>
          <p:cNvPr name="TextBox 7" id="7"/>
          <p:cNvSpPr txBox="true"/>
          <p:nvPr/>
        </p:nvSpPr>
        <p:spPr>
          <a:xfrm rot="0">
            <a:off x="2178667" y="7009524"/>
            <a:ext cx="15080633" cy="2040347"/>
          </a:xfrm>
          <a:prstGeom prst="rect">
            <a:avLst/>
          </a:prstGeom>
        </p:spPr>
        <p:txBody>
          <a:bodyPr anchor="t" rtlCol="false" tIns="0" lIns="0" bIns="0" rIns="0">
            <a:spAutoFit/>
          </a:bodyPr>
          <a:lstStyle/>
          <a:p>
            <a:pPr algn="l">
              <a:lnSpc>
                <a:spcPts val="4022"/>
              </a:lnSpc>
            </a:pPr>
            <a:r>
              <a:rPr lang="en-US" sz="3352" spc="30" b="true">
                <a:solidFill>
                  <a:srgbClr val="000000"/>
                </a:solidFill>
                <a:latin typeface="DM Sans Bold"/>
                <a:ea typeface="DM Sans Bold"/>
                <a:cs typeface="DM Sans Bold"/>
                <a:sym typeface="DM Sans Bold"/>
              </a:rPr>
              <a:t>Based on the analysis, suggest recommendations or actions that can be taken to improve employee performance, retention, or any other relevant aspect identified in the dataset.</a:t>
            </a:r>
          </a:p>
          <a:p>
            <a:pPr algn="l">
              <a:lnSpc>
                <a:spcPts val="402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4AAD"/>
                </a:solidFill>
                <a:latin typeface="Trebuchet MS Bold"/>
                <a:ea typeface="Trebuchet MS Bold"/>
                <a:cs typeface="Trebuchet MS Bold"/>
                <a:sym typeface="Trebuchet MS Bold"/>
              </a:rPr>
              <a:t>WHO ARE THE END USERS?</a:t>
            </a:r>
          </a:p>
        </p:txBody>
      </p:sp>
      <p:sp>
        <p:nvSpPr>
          <p:cNvPr name="TextBox 4" id="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5" id="5"/>
          <p:cNvSpPr txBox="true"/>
          <p:nvPr/>
        </p:nvSpPr>
        <p:spPr>
          <a:xfrm rot="0">
            <a:off x="5561404" y="3244231"/>
            <a:ext cx="10508807" cy="3762324"/>
          </a:xfrm>
          <a:prstGeom prst="rect">
            <a:avLst/>
          </a:prstGeom>
        </p:spPr>
        <p:txBody>
          <a:bodyPr anchor="t" rtlCol="false" tIns="0" lIns="0" bIns="0" rIns="0">
            <a:spAutoFit/>
          </a:bodyPr>
          <a:lstStyle/>
          <a:p>
            <a:pPr algn="l" marL="1076498" indent="-538249" lvl="1">
              <a:lnSpc>
                <a:spcPts val="5983"/>
              </a:lnSpc>
              <a:buFont typeface="Arial"/>
              <a:buChar char="•"/>
            </a:pPr>
            <a:r>
              <a:rPr lang="en-US" b="true" sz="4986" spc="44">
                <a:solidFill>
                  <a:srgbClr val="000000"/>
                </a:solidFill>
                <a:latin typeface="DM Sans Bold"/>
                <a:ea typeface="DM Sans Bold"/>
                <a:cs typeface="DM Sans Bold"/>
                <a:sym typeface="DM Sans Bold"/>
              </a:rPr>
              <a:t>Employees</a:t>
            </a:r>
          </a:p>
          <a:p>
            <a:pPr algn="l" marL="1076498" indent="-538249" lvl="1">
              <a:lnSpc>
                <a:spcPts val="5983"/>
              </a:lnSpc>
              <a:buFont typeface="Arial"/>
              <a:buChar char="•"/>
            </a:pPr>
            <a:r>
              <a:rPr lang="en-US" b="true" sz="4986" spc="44">
                <a:solidFill>
                  <a:srgbClr val="000000"/>
                </a:solidFill>
                <a:latin typeface="DM Sans Bold"/>
                <a:ea typeface="DM Sans Bold"/>
                <a:cs typeface="DM Sans Bold"/>
                <a:sym typeface="DM Sans Bold"/>
              </a:rPr>
              <a:t>Employer</a:t>
            </a:r>
          </a:p>
          <a:p>
            <a:pPr algn="l" marL="1076498" indent="-538249" lvl="1">
              <a:lnSpc>
                <a:spcPts val="5983"/>
              </a:lnSpc>
              <a:buFont typeface="Arial"/>
              <a:buChar char="•"/>
            </a:pPr>
            <a:r>
              <a:rPr lang="en-US" b="true" sz="4986" spc="44">
                <a:solidFill>
                  <a:srgbClr val="000000"/>
                </a:solidFill>
                <a:latin typeface="DM Sans Bold"/>
                <a:ea typeface="DM Sans Bold"/>
                <a:cs typeface="DM Sans Bold"/>
                <a:sym typeface="DM Sans Bold"/>
              </a:rPr>
              <a:t>Managers</a:t>
            </a:r>
          </a:p>
          <a:p>
            <a:pPr algn="l" marL="1076498" indent="-538249" lvl="1">
              <a:lnSpc>
                <a:spcPts val="5983"/>
              </a:lnSpc>
              <a:buFont typeface="Arial"/>
              <a:buChar char="•"/>
            </a:pPr>
            <a:r>
              <a:rPr lang="en-US" b="true" sz="4986" spc="44">
                <a:solidFill>
                  <a:srgbClr val="000000"/>
                </a:solidFill>
                <a:latin typeface="DM Sans Bold"/>
                <a:ea typeface="DM Sans Bold"/>
                <a:cs typeface="DM Sans Bold"/>
                <a:sym typeface="DM Sans Bold"/>
              </a:rPr>
              <a:t>Supervisor</a:t>
            </a:r>
          </a:p>
          <a:p>
            <a:pPr algn="l" marL="1076498" indent="-538249" lvl="1">
              <a:lnSpc>
                <a:spcPts val="5983"/>
              </a:lnSpc>
              <a:buFont typeface="Arial"/>
              <a:buChar char="•"/>
            </a:pPr>
            <a:r>
              <a:rPr lang="en-US" b="true" sz="4986" spc="45">
                <a:solidFill>
                  <a:srgbClr val="000000"/>
                </a:solidFill>
                <a:latin typeface="DM Sans Bold"/>
                <a:ea typeface="DM Sans Bold"/>
                <a:cs typeface="DM Sans Bold"/>
                <a:sym typeface="DM Sans Bold"/>
              </a:rPr>
              <a:t>Human resource management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0599" r="-49887" b="-26933"/>
            </a:stretch>
          </a:blipFill>
        </p:spPr>
      </p:sp>
      <p:sp>
        <p:nvSpPr>
          <p:cNvPr name="TextBox 3" id="3"/>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37">
                <a:solidFill>
                  <a:srgbClr val="004AAD"/>
                </a:solidFill>
                <a:latin typeface="Trebuchet MS Bold"/>
                <a:ea typeface="Trebuchet MS Bold"/>
                <a:cs typeface="Trebuchet MS Bold"/>
                <a:sym typeface="Trebuchet MS Bold"/>
              </a:rPr>
              <a:t>OUR SOLUTION AND ITS VALUE PROPOSITION</a:t>
            </a:r>
          </a:p>
        </p:txBody>
      </p:sp>
      <p:sp>
        <p:nvSpPr>
          <p:cNvPr name="TextBox 4" id="4"/>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5" id="5"/>
          <p:cNvSpPr txBox="true"/>
          <p:nvPr/>
        </p:nvSpPr>
        <p:spPr>
          <a:xfrm rot="0">
            <a:off x="3889550" y="3667586"/>
            <a:ext cx="11337758" cy="3810000"/>
          </a:xfrm>
          <a:prstGeom prst="rect">
            <a:avLst/>
          </a:prstGeom>
        </p:spPr>
        <p:txBody>
          <a:bodyPr anchor="t" rtlCol="false" tIns="0" lIns="0" bIns="0" rIns="0">
            <a:spAutoFit/>
          </a:bodyPr>
          <a:lstStyle/>
          <a:p>
            <a:pPr algn="l" marL="1089248" indent="-544624" lvl="1">
              <a:lnSpc>
                <a:spcPts val="6054"/>
              </a:lnSpc>
              <a:buFont typeface="Arial"/>
              <a:buChar char="•"/>
            </a:pPr>
            <a:r>
              <a:rPr lang="en-US" b="true" sz="5045" spc="45">
                <a:solidFill>
                  <a:srgbClr val="000000"/>
                </a:solidFill>
                <a:latin typeface="DM Sans Bold"/>
                <a:ea typeface="DM Sans Bold"/>
                <a:cs typeface="DM Sans Bold"/>
                <a:sym typeface="DM Sans Bold"/>
              </a:rPr>
              <a:t>Conditional formatting - missing</a:t>
            </a:r>
          </a:p>
          <a:p>
            <a:pPr algn="l" marL="1089248" indent="-544624" lvl="1">
              <a:lnSpc>
                <a:spcPts val="6054"/>
              </a:lnSpc>
              <a:buFont typeface="Arial"/>
              <a:buChar char="•"/>
            </a:pPr>
            <a:r>
              <a:rPr lang="en-US" b="true" sz="5045" spc="45">
                <a:solidFill>
                  <a:srgbClr val="000000"/>
                </a:solidFill>
                <a:latin typeface="DM Sans Bold"/>
                <a:ea typeface="DM Sans Bold"/>
                <a:cs typeface="DM Sans Bold"/>
                <a:sym typeface="DM Sans Bold"/>
              </a:rPr>
              <a:t>Filter - Remove</a:t>
            </a:r>
          </a:p>
          <a:p>
            <a:pPr algn="l" marL="1089248" indent="-544624" lvl="1">
              <a:lnSpc>
                <a:spcPts val="6054"/>
              </a:lnSpc>
              <a:buFont typeface="Arial"/>
              <a:buChar char="•"/>
            </a:pPr>
            <a:r>
              <a:rPr lang="en-US" b="true" sz="5045" spc="45">
                <a:solidFill>
                  <a:srgbClr val="000000"/>
                </a:solidFill>
                <a:latin typeface="DM Sans Bold"/>
                <a:ea typeface="DM Sans Bold"/>
                <a:cs typeface="DM Sans Bold"/>
                <a:sym typeface="DM Sans Bold"/>
              </a:rPr>
              <a:t>Formula - performance</a:t>
            </a:r>
          </a:p>
          <a:p>
            <a:pPr algn="l" marL="1089248" indent="-544624" lvl="1">
              <a:lnSpc>
                <a:spcPts val="6054"/>
              </a:lnSpc>
              <a:buFont typeface="Arial"/>
              <a:buChar char="•"/>
            </a:pPr>
            <a:r>
              <a:rPr lang="en-US" b="true" sz="5045" spc="45">
                <a:solidFill>
                  <a:srgbClr val="000000"/>
                </a:solidFill>
                <a:latin typeface="DM Sans Bold"/>
                <a:ea typeface="DM Sans Bold"/>
                <a:cs typeface="DM Sans Bold"/>
                <a:sym typeface="DM Sans Bold"/>
              </a:rPr>
              <a:t>Pivot - summary</a:t>
            </a:r>
          </a:p>
          <a:p>
            <a:pPr algn="l" marL="1089248" indent="-544624" lvl="1">
              <a:lnSpc>
                <a:spcPts val="6054"/>
              </a:lnSpc>
              <a:buFont typeface="Arial"/>
              <a:buChar char="•"/>
            </a:pPr>
            <a:r>
              <a:rPr lang="en-US" b="true" sz="5045" spc="45">
                <a:solidFill>
                  <a:srgbClr val="000000"/>
                </a:solidFill>
                <a:latin typeface="DM Sans Bold"/>
                <a:ea typeface="DM Sans Bold"/>
                <a:cs typeface="DM Sans Bold"/>
                <a:sym typeface="DM Sans Bol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132998" y="559116"/>
            <a:ext cx="16022002" cy="1114425"/>
          </a:xfrm>
          <a:prstGeom prst="rect">
            <a:avLst/>
          </a:prstGeom>
        </p:spPr>
        <p:txBody>
          <a:bodyPr anchor="t" rtlCol="false" tIns="0" lIns="0" bIns="0" rIns="0">
            <a:spAutoFit/>
          </a:bodyPr>
          <a:lstStyle/>
          <a:p>
            <a:pPr algn="l">
              <a:lnSpc>
                <a:spcPts val="8640"/>
              </a:lnSpc>
            </a:pPr>
            <a:r>
              <a:rPr lang="en-US" sz="7200" b="true">
                <a:solidFill>
                  <a:srgbClr val="004AAD"/>
                </a:solidFill>
                <a:latin typeface="Trebuchet MS Bold"/>
                <a:ea typeface="Trebuchet MS Bold"/>
                <a:cs typeface="Trebuchet MS Bold"/>
                <a:sym typeface="Trebuchet MS Bold"/>
              </a:rPr>
              <a:t>DATASET DESCRIPTION</a:t>
            </a:r>
          </a:p>
        </p:txBody>
      </p:sp>
      <p:sp>
        <p:nvSpPr>
          <p:cNvPr name="TextBox 4" id="4"/>
          <p:cNvSpPr txBox="true"/>
          <p:nvPr/>
        </p:nvSpPr>
        <p:spPr>
          <a:xfrm rot="0">
            <a:off x="5326019" y="2543236"/>
            <a:ext cx="4613914" cy="600055"/>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Employee - kaggle</a:t>
            </a:r>
          </a:p>
        </p:txBody>
      </p:sp>
      <p:sp>
        <p:nvSpPr>
          <p:cNvPr name="TextBox 5" id="5"/>
          <p:cNvSpPr txBox="true"/>
          <p:nvPr/>
        </p:nvSpPr>
        <p:spPr>
          <a:xfrm rot="0">
            <a:off x="5295808" y="3543341"/>
            <a:ext cx="4630486" cy="600055"/>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Total - 26 features</a:t>
            </a:r>
          </a:p>
        </p:txBody>
      </p:sp>
      <p:sp>
        <p:nvSpPr>
          <p:cNvPr name="TextBox 6" id="6"/>
          <p:cNvSpPr txBox="true"/>
          <p:nvPr/>
        </p:nvSpPr>
        <p:spPr>
          <a:xfrm rot="0">
            <a:off x="5353886" y="4543445"/>
            <a:ext cx="4583779" cy="600055"/>
          </a:xfrm>
          <a:prstGeom prst="rect">
            <a:avLst/>
          </a:prstGeom>
        </p:spPr>
        <p:txBody>
          <a:bodyPr anchor="t" rtlCol="false" tIns="0" lIns="0" bIns="0" rIns="0">
            <a:spAutoFit/>
          </a:bodyPr>
          <a:lstStyle/>
          <a:p>
            <a:pPr algn="ctr">
              <a:lnSpc>
                <a:spcPts val="4776"/>
              </a:lnSpc>
              <a:spcBef>
                <a:spcPct val="0"/>
              </a:spcBef>
            </a:pPr>
            <a:r>
              <a:rPr lang="en-US" b="true" sz="3980" spc="37">
                <a:solidFill>
                  <a:srgbClr val="000000"/>
                </a:solidFill>
                <a:latin typeface="DM Sans Bold"/>
                <a:ea typeface="DM Sans Bold"/>
                <a:cs typeface="DM Sans Bold"/>
                <a:sym typeface="DM Sans Bold"/>
              </a:rPr>
              <a:t>Taken - 9 features</a:t>
            </a:r>
          </a:p>
        </p:txBody>
      </p:sp>
      <p:sp>
        <p:nvSpPr>
          <p:cNvPr name="TextBox 7" id="7"/>
          <p:cNvSpPr txBox="true"/>
          <p:nvPr/>
        </p:nvSpPr>
        <p:spPr>
          <a:xfrm rot="0">
            <a:off x="6607664" y="5543550"/>
            <a:ext cx="7952712" cy="3000273"/>
          </a:xfrm>
          <a:prstGeom prst="rect">
            <a:avLst/>
          </a:prstGeom>
        </p:spPr>
        <p:txBody>
          <a:bodyPr anchor="t" rtlCol="false" tIns="0" lIns="0" bIns="0" rIns="0">
            <a:spAutoFit/>
          </a:bodyPr>
          <a:lstStyle/>
          <a:p>
            <a:pPr algn="l" marL="859427" indent="-429713" lvl="1">
              <a:lnSpc>
                <a:spcPts val="4776"/>
              </a:lnSpc>
              <a:buFont typeface="Arial"/>
              <a:buChar char="•"/>
            </a:pPr>
            <a:r>
              <a:rPr lang="en-US" b="true" sz="3980" spc="35">
                <a:solidFill>
                  <a:srgbClr val="000000"/>
                </a:solidFill>
                <a:latin typeface="DM Sans Bold"/>
                <a:ea typeface="DM Sans Bold"/>
                <a:cs typeface="DM Sans Bold"/>
                <a:sym typeface="DM Sans Bold"/>
              </a:rPr>
              <a:t>Employee I'd - numerical</a:t>
            </a:r>
          </a:p>
          <a:p>
            <a:pPr algn="l" marL="859427" indent="-429713" lvl="1">
              <a:lnSpc>
                <a:spcPts val="4776"/>
              </a:lnSpc>
              <a:buFont typeface="Arial"/>
              <a:buChar char="•"/>
            </a:pPr>
            <a:r>
              <a:rPr lang="en-US" b="true" sz="3980" spc="35">
                <a:solidFill>
                  <a:srgbClr val="000000"/>
                </a:solidFill>
                <a:latin typeface="DM Sans Bold"/>
                <a:ea typeface="DM Sans Bold"/>
                <a:cs typeface="DM Sans Bold"/>
                <a:sym typeface="DM Sans Bold"/>
              </a:rPr>
              <a:t>Name - text</a:t>
            </a:r>
          </a:p>
          <a:p>
            <a:pPr algn="l" marL="859427" indent="-429713" lvl="1">
              <a:lnSpc>
                <a:spcPts val="4776"/>
              </a:lnSpc>
              <a:buFont typeface="Arial"/>
              <a:buChar char="•"/>
            </a:pPr>
            <a:r>
              <a:rPr lang="en-US" b="true" sz="3980" spc="35">
                <a:solidFill>
                  <a:srgbClr val="000000"/>
                </a:solidFill>
                <a:latin typeface="DM Sans Bold"/>
                <a:ea typeface="DM Sans Bold"/>
                <a:cs typeface="DM Sans Bold"/>
                <a:sym typeface="DM Sans Bold"/>
              </a:rPr>
              <a:t>Performance level</a:t>
            </a:r>
          </a:p>
          <a:p>
            <a:pPr algn="l" marL="859427" indent="-429713" lvl="1">
              <a:lnSpc>
                <a:spcPts val="4776"/>
              </a:lnSpc>
              <a:buFont typeface="Arial"/>
              <a:buChar char="•"/>
            </a:pPr>
            <a:r>
              <a:rPr lang="en-US" b="true" sz="3980" spc="35">
                <a:solidFill>
                  <a:srgbClr val="000000"/>
                </a:solidFill>
                <a:latin typeface="DM Sans Bold"/>
                <a:ea typeface="DM Sans Bold"/>
                <a:cs typeface="DM Sans Bold"/>
                <a:sym typeface="DM Sans Bold"/>
              </a:rPr>
              <a:t>Gender - male, female</a:t>
            </a:r>
          </a:p>
          <a:p>
            <a:pPr algn="l" marL="859427" indent="-429713" lvl="1">
              <a:lnSpc>
                <a:spcPts val="4776"/>
              </a:lnSpc>
              <a:buFont typeface="Arial"/>
              <a:buChar char="•"/>
            </a:pPr>
            <a:r>
              <a:rPr lang="en-US" b="true" sz="3980" spc="37">
                <a:solidFill>
                  <a:srgbClr val="000000"/>
                </a:solidFill>
                <a:latin typeface="DM Sans Bold"/>
                <a:ea typeface="DM Sans Bold"/>
                <a:cs typeface="DM Sans Bold"/>
                <a:sym typeface="DM Sans Bold"/>
              </a:rPr>
              <a:t>﻿Employer Rating - numerical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30">
                <a:solidFill>
                  <a:srgbClr val="004AAD"/>
                </a:solidFill>
                <a:latin typeface="Trebuchet MS Bold"/>
                <a:ea typeface="Trebuchet MS Bold"/>
                <a:cs typeface="Trebuchet MS Bold"/>
                <a:sym typeface="Trebuchet MS Bold"/>
              </a:rPr>
              <a:t>THE "WOW" IN OUR SOLUTION</a:t>
            </a:r>
          </a:p>
        </p:txBody>
      </p:sp>
      <p:sp>
        <p:nvSpPr>
          <p:cNvPr name="TextBox 4" id="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5" id="5"/>
          <p:cNvSpPr txBox="true"/>
          <p:nvPr/>
        </p:nvSpPr>
        <p:spPr>
          <a:xfrm rot="0">
            <a:off x="2062958" y="4404983"/>
            <a:ext cx="14162084" cy="1476314"/>
          </a:xfrm>
          <a:prstGeom prst="rect">
            <a:avLst/>
          </a:prstGeom>
        </p:spPr>
        <p:txBody>
          <a:bodyPr anchor="t" rtlCol="false" tIns="0" lIns="0" bIns="0" rIns="0">
            <a:spAutoFit/>
          </a:bodyPr>
          <a:lstStyle/>
          <a:p>
            <a:pPr algn="ctr">
              <a:lnSpc>
                <a:spcPts val="5803"/>
              </a:lnSpc>
              <a:spcBef>
                <a:spcPct val="0"/>
              </a:spcBef>
            </a:pPr>
            <a:r>
              <a:rPr lang="en-US" b="true" sz="4836" spc="45">
                <a:solidFill>
                  <a:srgbClr val="000000"/>
                </a:solidFill>
                <a:latin typeface="DM Sans Bold"/>
                <a:ea typeface="DM Sans Bold"/>
                <a:cs typeface="DM Sans Bold"/>
                <a:sym typeface="DM Sans Bold"/>
              </a:rPr>
              <a:t>Performance = IFS(Z8&gt;=5, "VERY HIGH", Z8&gt;=4, "HIGH", Z8&gt;=3, "MED",TRUE, "LOW")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DAGP3fBtFF8</dc:identifier>
  <dcterms:modified xsi:type="dcterms:W3CDTF">2011-08-01T06:04:30Z</dcterms:modified>
  <cp:revision>1</cp:revision>
  <dc:title>Employee_Data_Analysis.pptx</dc:title>
</cp:coreProperties>
</file>