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1" r:id="rId12"/>
    <p:sldId id="270" r:id="rId13"/>
    <p:sldId id="274"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D7EEE5-D537-45CB-ACFF-52291AB68107}" v="204" dt="2024-08-30T05:42:51.9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21be7f0a3f8875c9" providerId="Windows Live" clId="Web-{B5D7EEE5-D537-45CB-ACFF-52291AB68107}"/>
    <pc:docChg chg="addSld delSld modSld">
      <pc:chgData name="Guest User" userId="21be7f0a3f8875c9" providerId="Windows Live" clId="Web-{B5D7EEE5-D537-45CB-ACFF-52291AB68107}" dt="2024-08-30T05:42:51.902" v="93"/>
      <pc:docMkLst>
        <pc:docMk/>
      </pc:docMkLst>
      <pc:sldChg chg="modSp">
        <pc:chgData name="Guest User" userId="21be7f0a3f8875c9" providerId="Windows Live" clId="Web-{B5D7EEE5-D537-45CB-ACFF-52291AB68107}" dt="2024-08-30T05:13:21.623" v="28" actId="1076"/>
        <pc:sldMkLst>
          <pc:docMk/>
          <pc:sldMk cId="0" sldId="256"/>
        </pc:sldMkLst>
        <pc:spChg chg="mod">
          <ac:chgData name="Guest User" userId="21be7f0a3f8875c9" providerId="Windows Live" clId="Web-{B5D7EEE5-D537-45CB-ACFF-52291AB68107}" dt="2024-08-30T05:13:21.623" v="28" actId="1076"/>
          <ac:spMkLst>
            <pc:docMk/>
            <pc:sldMk cId="0" sldId="256"/>
            <ac:spMk id="7" creationId="{00000000-0000-0000-0000-000000000000}"/>
          </ac:spMkLst>
        </pc:spChg>
        <pc:spChg chg="mod">
          <ac:chgData name="Guest User" userId="21be7f0a3f8875c9" providerId="Windows Live" clId="Web-{B5D7EEE5-D537-45CB-ACFF-52291AB68107}" dt="2024-08-30T05:13:04.622" v="27" actId="1076"/>
          <ac:spMkLst>
            <pc:docMk/>
            <pc:sldMk cId="0" sldId="256"/>
            <ac:spMk id="14" creationId="{D55ADE35-C35B-07C1-F5AA-C33B3DDB802E}"/>
          </ac:spMkLst>
        </pc:spChg>
      </pc:sldChg>
      <pc:sldChg chg="modSp">
        <pc:chgData name="Guest User" userId="21be7f0a3f8875c9" providerId="Windows Live" clId="Web-{B5D7EEE5-D537-45CB-ACFF-52291AB68107}" dt="2024-08-30T05:14:02.217" v="29" actId="20577"/>
        <pc:sldMkLst>
          <pc:docMk/>
          <pc:sldMk cId="0" sldId="260"/>
        </pc:sldMkLst>
        <pc:spChg chg="mod">
          <ac:chgData name="Guest User" userId="21be7f0a3f8875c9" providerId="Windows Live" clId="Web-{B5D7EEE5-D537-45CB-ACFF-52291AB68107}" dt="2024-08-30T05:14:02.217" v="29" actId="20577"/>
          <ac:spMkLst>
            <pc:docMk/>
            <pc:sldMk cId="0" sldId="260"/>
            <ac:spMk id="11" creationId="{F050B57B-77CA-84FA-9910-3F41C17BBB48}"/>
          </ac:spMkLst>
        </pc:spChg>
      </pc:sldChg>
      <pc:sldChg chg="modSp">
        <pc:chgData name="Guest User" userId="21be7f0a3f8875c9" providerId="Windows Live" clId="Web-{B5D7EEE5-D537-45CB-ACFF-52291AB68107}" dt="2024-08-30T05:42:51.902" v="93"/>
        <pc:sldMkLst>
          <pc:docMk/>
          <pc:sldMk cId="0" sldId="263"/>
        </pc:sldMkLst>
        <pc:picChg chg="mod">
          <ac:chgData name="Guest User" userId="21be7f0a3f8875c9" providerId="Windows Live" clId="Web-{B5D7EEE5-D537-45CB-ACFF-52291AB68107}" dt="2024-08-30T05:42:51.902" v="93"/>
          <ac:picMkLst>
            <pc:docMk/>
            <pc:sldMk cId="0" sldId="263"/>
            <ac:picMk id="6" creationId="{00000000-0000-0000-0000-000000000000}"/>
          </ac:picMkLst>
        </pc:picChg>
      </pc:sldChg>
      <pc:sldChg chg="addSp delSp modSp">
        <pc:chgData name="Guest User" userId="21be7f0a3f8875c9" providerId="Windows Live" clId="Web-{B5D7EEE5-D537-45CB-ACFF-52291AB68107}" dt="2024-08-30T05:38:31.020" v="84"/>
        <pc:sldMkLst>
          <pc:docMk/>
          <pc:sldMk cId="3320115385" sldId="270"/>
        </pc:sldMkLst>
        <pc:spChg chg="add del mod">
          <ac:chgData name="Guest User" userId="21be7f0a3f8875c9" providerId="Windows Live" clId="Web-{B5D7EEE5-D537-45CB-ACFF-52291AB68107}" dt="2024-08-30T05:38:19.223" v="83"/>
          <ac:spMkLst>
            <pc:docMk/>
            <pc:sldMk cId="3320115385" sldId="270"/>
            <ac:spMk id="7" creationId="{87FEB40A-95D2-2BFE-AE00-8B68A200716C}"/>
          </ac:spMkLst>
        </pc:spChg>
        <pc:spChg chg="add">
          <ac:chgData name="Guest User" userId="21be7f0a3f8875c9" providerId="Windows Live" clId="Web-{B5D7EEE5-D537-45CB-ACFF-52291AB68107}" dt="2024-08-30T05:38:31.020" v="84"/>
          <ac:spMkLst>
            <pc:docMk/>
            <pc:sldMk cId="3320115385" sldId="270"/>
            <ac:spMk id="11" creationId="{3B1449AE-2449-7109-A9AA-DB8EE26986D7}"/>
          </ac:spMkLst>
        </pc:spChg>
      </pc:sldChg>
      <pc:sldChg chg="modSp">
        <pc:chgData name="Guest User" userId="21be7f0a3f8875c9" providerId="Windows Live" clId="Web-{B5D7EEE5-D537-45CB-ACFF-52291AB68107}" dt="2024-08-30T05:16:14.830" v="52" actId="1076"/>
        <pc:sldMkLst>
          <pc:docMk/>
          <pc:sldMk cId="2767721865" sldId="272"/>
        </pc:sldMkLst>
        <pc:spChg chg="mod">
          <ac:chgData name="Guest User" userId="21be7f0a3f8875c9" providerId="Windows Live" clId="Web-{B5D7EEE5-D537-45CB-ACFF-52291AB68107}" dt="2024-08-30T05:16:14.830" v="52" actId="1076"/>
          <ac:spMkLst>
            <pc:docMk/>
            <pc:sldMk cId="2767721865" sldId="272"/>
            <ac:spMk id="10" creationId="{2A471FC4-E646-5B75-6CB6-811B5A7BA1EF}"/>
          </ac:spMkLst>
        </pc:spChg>
      </pc:sldChg>
      <pc:sldChg chg="del">
        <pc:chgData name="Guest User" userId="21be7f0a3f8875c9" providerId="Windows Live" clId="Web-{B5D7EEE5-D537-45CB-ACFF-52291AB68107}" dt="2024-08-30T05:38:56.333" v="85"/>
        <pc:sldMkLst>
          <pc:docMk/>
          <pc:sldMk cId="4166479258" sldId="273"/>
        </pc:sldMkLst>
      </pc:sldChg>
      <pc:sldChg chg="addSp delSp modSp">
        <pc:chgData name="Guest User" userId="21be7f0a3f8875c9" providerId="Windows Live" clId="Web-{B5D7EEE5-D537-45CB-ACFF-52291AB68107}" dt="2024-08-30T05:39:46.194" v="87" actId="1076"/>
        <pc:sldMkLst>
          <pc:docMk/>
          <pc:sldMk cId="3382992222" sldId="274"/>
        </pc:sldMkLst>
        <pc:spChg chg="del">
          <ac:chgData name="Guest User" userId="21be7f0a3f8875c9" providerId="Windows Live" clId="Web-{B5D7EEE5-D537-45CB-ACFF-52291AB68107}" dt="2024-08-30T05:36:45.189" v="74"/>
          <ac:spMkLst>
            <pc:docMk/>
            <pc:sldMk cId="3382992222" sldId="274"/>
            <ac:spMk id="7" creationId="{00000000-0000-0000-0000-000000000000}"/>
          </ac:spMkLst>
        </pc:spChg>
        <pc:spChg chg="mod">
          <ac:chgData name="Guest User" userId="21be7f0a3f8875c9" providerId="Windows Live" clId="Web-{B5D7EEE5-D537-45CB-ACFF-52291AB68107}" dt="2024-08-30T05:39:46.194" v="87" actId="1076"/>
          <ac:spMkLst>
            <pc:docMk/>
            <pc:sldMk cId="3382992222" sldId="274"/>
            <ac:spMk id="10" creationId="{A9614944-DB69-57BB-5E96-567A4EA42563}"/>
          </ac:spMkLst>
        </pc:spChg>
        <pc:spChg chg="add del mod">
          <ac:chgData name="Guest User" userId="21be7f0a3f8875c9" providerId="Windows Live" clId="Web-{B5D7EEE5-D537-45CB-ACFF-52291AB68107}" dt="2024-08-30T05:36:59.643" v="75"/>
          <ac:spMkLst>
            <pc:docMk/>
            <pc:sldMk cId="3382992222" sldId="274"/>
            <ac:spMk id="14" creationId="{9FF497DC-A787-430E-3D32-1DD9FA23563F}"/>
          </ac:spMkLst>
        </pc:spChg>
        <pc:graphicFrameChg chg="add del mod">
          <ac:chgData name="Guest User" userId="21be7f0a3f8875c9" providerId="Windows Live" clId="Web-{B5D7EEE5-D537-45CB-ACFF-52291AB68107}" dt="2024-08-30T05:34:55.249" v="55"/>
          <ac:graphicFrameMkLst>
            <pc:docMk/>
            <pc:sldMk cId="3382992222" sldId="274"/>
            <ac:graphicFrameMk id="8" creationId="{6C9FA7BB-1D6A-C9E5-4A5F-5D67719CD338}"/>
          </ac:graphicFrameMkLst>
        </pc:graphicFrameChg>
        <pc:graphicFrameChg chg="add mod">
          <ac:chgData name="Guest User" userId="21be7f0a3f8875c9" providerId="Windows Live" clId="Web-{B5D7EEE5-D537-45CB-ACFF-52291AB68107}" dt="2024-08-30T05:37:29.534" v="79" actId="14100"/>
          <ac:graphicFrameMkLst>
            <pc:docMk/>
            <pc:sldMk cId="3382992222" sldId="274"/>
            <ac:graphicFrameMk id="11" creationId="{DABFDE2C-7978-63ED-0B33-FF52D368DE7A}"/>
          </ac:graphicFrameMkLst>
        </pc:graphicFrameChg>
        <pc:graphicFrameChg chg="del mod modGraphic">
          <ac:chgData name="Guest User" userId="21be7f0a3f8875c9" providerId="Windows Live" clId="Web-{B5D7EEE5-D537-45CB-ACFF-52291AB68107}" dt="2024-08-30T05:34:31.889" v="53"/>
          <ac:graphicFrameMkLst>
            <pc:docMk/>
            <pc:sldMk cId="3382992222" sldId="274"/>
            <ac:graphicFrameMk id="12" creationId="{DA9F213E-3DAE-615D-3927-D2CED92B8B2D}"/>
          </ac:graphicFrameMkLst>
        </pc:graphicFrameChg>
      </pc:sldChg>
      <pc:sldChg chg="delSp add del replId">
        <pc:chgData name="Guest User" userId="21be7f0a3f8875c9" providerId="Windows Live" clId="Web-{B5D7EEE5-D537-45CB-ACFF-52291AB68107}" dt="2024-08-30T05:41:52.931" v="90"/>
        <pc:sldMkLst>
          <pc:docMk/>
          <pc:sldMk cId="2549386149" sldId="275"/>
        </pc:sldMkLst>
        <pc:graphicFrameChg chg="del">
          <ac:chgData name="Guest User" userId="21be7f0a3f8875c9" providerId="Windows Live" clId="Web-{B5D7EEE5-D537-45CB-ACFF-52291AB68107}" dt="2024-08-30T05:41:27.790" v="89"/>
          <ac:graphicFrameMkLst>
            <pc:docMk/>
            <pc:sldMk cId="2549386149" sldId="275"/>
            <ac:graphicFrameMk id="8" creationId="{DABFDE2C-7978-63ED-0B33-FF52D368DE7A}"/>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5b2b148e0bf20f35/Employee_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1be7f0a3f8875c9/Employee_Dataset_(SHARMILA%20P)%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5b2b148e0bf20f35/Employee_Datase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[Employee_Dataset.xlsx]Sheet1!PivotTable1</c:name>
    <c:fmtId val="-1"/>
  </c:pivotSource>
  <c:chart>
    <c:title>
      <c:tx>
        <c:rich>
          <a:bodyPr rot="0" spcFirstLastPara="1" vertOverflow="ellipsis" vert="horz" wrap="square" anchor="ctr" anchorCtr="1"/>
          <a:lstStyle/>
          <a:p>
            <a:pPr>
              <a:defRPr sz="1400" b="1" i="0" u="none" strike="noStrike" kern="1200" spc="0" baseline="0">
                <a:solidFill>
                  <a:srgbClr val="000000"/>
                </a:solidFill>
                <a:latin typeface="+mn-lt"/>
                <a:ea typeface="+mn-ea"/>
                <a:cs typeface="+mn-cs"/>
              </a:defRPr>
            </a:pPr>
            <a:r>
              <a:rPr lang="en-US"/>
              <a:t>Employee Salary Analysis</a:t>
            </a:r>
          </a:p>
        </c:rich>
      </c:tx>
      <c:overlay val="0"/>
      <c:spPr>
        <a:noFill/>
        <a:ln>
          <a:noFill/>
        </a:ln>
        <a:effectLst/>
      </c:spPr>
      <c:txPr>
        <a:bodyPr rot="0" spcFirstLastPara="1" vertOverflow="ellipsis" vert="horz" wrap="square" anchor="ctr" anchorCtr="1"/>
        <a:lstStyle/>
        <a:p>
          <a:pPr>
            <a:defRPr sz="1400" b="1" i="0" u="none" strike="noStrike" kern="1200" spc="0" baseline="0">
              <a:solidFill>
                <a:srgbClr val="000000"/>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Sheet1!$L$6:$L$7</c:f>
              <c:strCache>
                <c:ptCount val="1"/>
                <c:pt idx="0">
                  <c:v>Fixed Term</c:v>
                </c:pt>
              </c:strCache>
            </c:strRef>
          </c:tx>
          <c:spPr>
            <a:solidFill>
              <a:schemeClr val="accent1"/>
            </a:solidFill>
            <a:ln>
              <a:noFill/>
            </a:ln>
            <a:effectLst/>
          </c:spPr>
          <c:invertIfNegative val="0"/>
          <c:cat>
            <c:strRef>
              <c:f>Sheet1!$K$8:$K$21</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Sheet1!$L$8:$L$21</c:f>
              <c:numCache>
                <c:formatCode>General</c:formatCode>
                <c:ptCount val="13"/>
                <c:pt idx="0">
                  <c:v>210026.99000000002</c:v>
                </c:pt>
                <c:pt idx="1">
                  <c:v>282340.75</c:v>
                </c:pt>
                <c:pt idx="2">
                  <c:v>183397.77</c:v>
                </c:pt>
                <c:pt idx="3">
                  <c:v>239070.07</c:v>
                </c:pt>
                <c:pt idx="4">
                  <c:v>103885.73999999999</c:v>
                </c:pt>
                <c:pt idx="5">
                  <c:v>31816.57</c:v>
                </c:pt>
                <c:pt idx="6">
                  <c:v>51165.37</c:v>
                </c:pt>
                <c:pt idx="7">
                  <c:v>281368.42</c:v>
                </c:pt>
                <c:pt idx="8">
                  <c:v>99683.67</c:v>
                </c:pt>
                <c:pt idx="9">
                  <c:v>84598.88</c:v>
                </c:pt>
                <c:pt idx="10">
                  <c:v>121134.11</c:v>
                </c:pt>
                <c:pt idx="11">
                  <c:v>299427.31</c:v>
                </c:pt>
                <c:pt idx="12">
                  <c:v>499439.95000000007</c:v>
                </c:pt>
              </c:numCache>
            </c:numRef>
          </c:val>
          <c:extLst>
            <c:ext xmlns:c16="http://schemas.microsoft.com/office/drawing/2014/chart" uri="{C3380CC4-5D6E-409C-BE32-E72D297353CC}">
              <c16:uniqueId val="{00000000-A0BB-4899-BBC3-5B26CC664C25}"/>
            </c:ext>
          </c:extLst>
        </c:ser>
        <c:ser>
          <c:idx val="1"/>
          <c:order val="1"/>
          <c:tx>
            <c:strRef>
              <c:f>Sheet1!$M$6:$M$7</c:f>
              <c:strCache>
                <c:ptCount val="1"/>
                <c:pt idx="0">
                  <c:v>Permanent</c:v>
                </c:pt>
              </c:strCache>
            </c:strRef>
          </c:tx>
          <c:spPr>
            <a:solidFill>
              <a:schemeClr val="accent2"/>
            </a:solidFill>
            <a:ln>
              <a:noFill/>
            </a:ln>
            <a:effectLst/>
          </c:spPr>
          <c:invertIfNegative val="0"/>
          <c:cat>
            <c:strRef>
              <c:f>Sheet1!$K$8:$K$21</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Sheet1!$M$8:$M$21</c:f>
              <c:numCache>
                <c:formatCode>General</c:formatCode>
                <c:ptCount val="13"/>
                <c:pt idx="0">
                  <c:v>863025.77999999991</c:v>
                </c:pt>
                <c:pt idx="1">
                  <c:v>1170550.3900000001</c:v>
                </c:pt>
                <c:pt idx="2">
                  <c:v>578659.92000000004</c:v>
                </c:pt>
                <c:pt idx="3">
                  <c:v>335537.38</c:v>
                </c:pt>
                <c:pt idx="4">
                  <c:v>739156.17</c:v>
                </c:pt>
                <c:pt idx="5">
                  <c:v>549282.11</c:v>
                </c:pt>
                <c:pt idx="6">
                  <c:v>548965.36</c:v>
                </c:pt>
                <c:pt idx="7">
                  <c:v>763450.46000000008</c:v>
                </c:pt>
                <c:pt idx="8">
                  <c:v>523726.74000000005</c:v>
                </c:pt>
                <c:pt idx="9">
                  <c:v>426234.76</c:v>
                </c:pt>
                <c:pt idx="10">
                  <c:v>895624.29</c:v>
                </c:pt>
                <c:pt idx="11">
                  <c:v>501117.7</c:v>
                </c:pt>
                <c:pt idx="12">
                  <c:v>573746.17000000004</c:v>
                </c:pt>
              </c:numCache>
            </c:numRef>
          </c:val>
          <c:extLst>
            <c:ext xmlns:c16="http://schemas.microsoft.com/office/drawing/2014/chart" uri="{C3380CC4-5D6E-409C-BE32-E72D297353CC}">
              <c16:uniqueId val="{00000001-A0BB-4899-BBC3-5B26CC664C25}"/>
            </c:ext>
          </c:extLst>
        </c:ser>
        <c:ser>
          <c:idx val="2"/>
          <c:order val="2"/>
          <c:tx>
            <c:strRef>
              <c:f>Sheet1!$N$6:$N$7</c:f>
              <c:strCache>
                <c:ptCount val="1"/>
                <c:pt idx="0">
                  <c:v>Temporary</c:v>
                </c:pt>
              </c:strCache>
            </c:strRef>
          </c:tx>
          <c:spPr>
            <a:solidFill>
              <a:schemeClr val="accent3"/>
            </a:solidFill>
            <a:ln>
              <a:noFill/>
            </a:ln>
            <a:effectLst/>
          </c:spPr>
          <c:invertIfNegative val="0"/>
          <c:cat>
            <c:strRef>
              <c:f>Sheet1!$K$8:$K$21</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Sheet1!$N$8:$N$21</c:f>
              <c:numCache>
                <c:formatCode>General</c:formatCode>
                <c:ptCount val="13"/>
                <c:pt idx="0">
                  <c:v>195893.41</c:v>
                </c:pt>
                <c:pt idx="1">
                  <c:v>146720.76</c:v>
                </c:pt>
                <c:pt idx="2">
                  <c:v>238334.53</c:v>
                </c:pt>
                <c:pt idx="3">
                  <c:v>159716.94</c:v>
                </c:pt>
                <c:pt idx="4">
                  <c:v>174725.6</c:v>
                </c:pt>
                <c:pt idx="5">
                  <c:v>70755.5</c:v>
                </c:pt>
                <c:pt idx="7">
                  <c:v>307401.34999999998</c:v>
                </c:pt>
                <c:pt idx="8">
                  <c:v>184150.5</c:v>
                </c:pt>
                <c:pt idx="9">
                  <c:v>83191.95</c:v>
                </c:pt>
                <c:pt idx="10">
                  <c:v>223630.98</c:v>
                </c:pt>
                <c:pt idx="11">
                  <c:v>157212.28</c:v>
                </c:pt>
                <c:pt idx="12">
                  <c:v>398101.35000000003</c:v>
                </c:pt>
              </c:numCache>
            </c:numRef>
          </c:val>
          <c:extLst>
            <c:ext xmlns:c16="http://schemas.microsoft.com/office/drawing/2014/chart" uri="{C3380CC4-5D6E-409C-BE32-E72D297353CC}">
              <c16:uniqueId val="{00000002-A0BB-4899-BBC3-5B26CC664C25}"/>
            </c:ext>
          </c:extLst>
        </c:ser>
        <c:dLbls>
          <c:showLegendKey val="0"/>
          <c:showVal val="0"/>
          <c:showCatName val="0"/>
          <c:showSerName val="0"/>
          <c:showPercent val="0"/>
          <c:showBubbleSize val="0"/>
        </c:dLbls>
        <c:gapWidth val="150"/>
        <c:axId val="484758535"/>
        <c:axId val="991498248"/>
      </c:barChart>
      <c:catAx>
        <c:axId val="484758535"/>
        <c:scaling>
          <c:orientation val="minMax"/>
        </c:scaling>
        <c:delete val="0"/>
        <c:axPos val="b"/>
        <c:title>
          <c:tx>
            <c:rich>
              <a:bodyPr rot="0" spcFirstLastPara="1" vertOverflow="ellipsis" vert="horz" wrap="square" anchor="ctr" anchorCtr="1"/>
              <a:lstStyle/>
              <a:p>
                <a:pPr>
                  <a:defRPr sz="1000" b="1" i="0" u="none" strike="noStrike" kern="1200" baseline="0">
                    <a:solidFill>
                      <a:srgbClr val="808080"/>
                    </a:solidFill>
                    <a:latin typeface="+mn-lt"/>
                    <a:ea typeface="+mn-ea"/>
                    <a:cs typeface="+mn-cs"/>
                  </a:defRPr>
                </a:pPr>
                <a:r>
                  <a:rPr lang="en-US"/>
                  <a:t>Salary Department</a:t>
                </a:r>
              </a:p>
            </c:rich>
          </c:tx>
          <c:layout>
            <c:manualLayout>
              <c:xMode val="edge"/>
              <c:yMode val="edge"/>
              <c:x val="0.27842891513560802"/>
              <c:y val="0.88701374900553098"/>
            </c:manualLayout>
          </c:layout>
          <c:overlay val="0"/>
          <c:spPr>
            <a:noFill/>
            <a:ln>
              <a:noFill/>
            </a:ln>
            <a:effectLst/>
          </c:spPr>
          <c:txPr>
            <a:bodyPr rot="0" spcFirstLastPara="1" vertOverflow="ellipsis" vert="horz" wrap="square" anchor="ctr" anchorCtr="1"/>
            <a:lstStyle/>
            <a:p>
              <a:pPr>
                <a:defRPr sz="1000" b="1" i="0" u="none" strike="noStrike" kern="1200" baseline="0">
                  <a:solidFill>
                    <a:srgbClr val="80808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1498248"/>
        <c:crosses val="autoZero"/>
        <c:auto val="1"/>
        <c:lblAlgn val="ctr"/>
        <c:lblOffset val="100"/>
        <c:noMultiLvlLbl val="0"/>
      </c:catAx>
      <c:valAx>
        <c:axId val="991498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rgbClr val="808080"/>
                    </a:solidFill>
                    <a:latin typeface="+mn-lt"/>
                    <a:ea typeface="+mn-ea"/>
                    <a:cs typeface="+mn-cs"/>
                  </a:defRPr>
                </a:pPr>
                <a:r>
                  <a:rPr lang="en-US"/>
                  <a:t>Salary</a:t>
                </a:r>
              </a:p>
            </c:rich>
          </c:tx>
          <c:overlay val="0"/>
          <c:spPr>
            <a:noFill/>
            <a:ln>
              <a:noFill/>
            </a:ln>
            <a:effectLst/>
          </c:spPr>
          <c:txPr>
            <a:bodyPr rot="-5400000" spcFirstLastPara="1" vertOverflow="ellipsis" vert="horz" wrap="square" anchor="ctr" anchorCtr="1"/>
            <a:lstStyle/>
            <a:p>
              <a:pPr>
                <a:defRPr sz="1000" b="1" i="0" u="none" strike="noStrike" kern="1200" baseline="0">
                  <a:solidFill>
                    <a:srgbClr val="80808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4758535"/>
        <c:crosses val="autoZero"/>
        <c:crossBetween val="between"/>
      </c:valAx>
      <c:spPr>
        <a:noFill/>
        <a:ln>
          <a:noFill/>
        </a:ln>
        <a:effectLst/>
      </c:spPr>
    </c:plotArea>
    <c:legend>
      <c:legendPos val="r"/>
      <c:layout>
        <c:manualLayout>
          <c:xMode val="edge"/>
          <c:yMode val="edge"/>
          <c:x val="0.83160878955751827"/>
          <c:y val="0.1803218942071719"/>
          <c:w val="0.15002947416383078"/>
          <c:h val="0.21656183695600925"/>
        </c:manualLayout>
      </c:layout>
      <c:overlay val="0"/>
      <c:spPr>
        <a:solidFill>
          <a:srgbClr val="F2F2F2"/>
        </a:solid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[Employee_Dataset_(SHARMILA P) 1.xlsx]Sheet1!PivotTable1</c:name>
    <c:fmtId val="-1"/>
  </c:pivotSource>
  <c:chart>
    <c:title>
      <c:tx>
        <c:rich>
          <a:bodyPr rot="0" spcFirstLastPara="1" vertOverflow="ellipsis" vert="horz" wrap="square" anchor="ctr" anchorCtr="1"/>
          <a:lstStyle/>
          <a:p>
            <a:pPr>
              <a:defRPr sz="1400" b="1" i="0" u="none" strike="noStrike" kern="1200" spc="0" baseline="0">
                <a:solidFill>
                  <a:srgbClr val="000000"/>
                </a:solidFill>
                <a:latin typeface="+mn-lt"/>
                <a:ea typeface="+mn-ea"/>
                <a:cs typeface="+mn-cs"/>
              </a:defRPr>
            </a:pPr>
            <a:r>
              <a:rPr lang="en-US"/>
              <a:t>Employee Salary Analysis</a:t>
            </a:r>
          </a:p>
        </c:rich>
      </c:tx>
      <c:overlay val="0"/>
      <c:spPr>
        <a:noFill/>
        <a:ln>
          <a:noFill/>
        </a:ln>
        <a:effectLst/>
      </c:spPr>
      <c:txPr>
        <a:bodyPr rot="0" spcFirstLastPara="1" vertOverflow="ellipsis" vert="horz" wrap="square" anchor="ctr" anchorCtr="1"/>
        <a:lstStyle/>
        <a:p>
          <a:pPr>
            <a:defRPr sz="1400" b="1" i="0" u="none" strike="noStrike" kern="1200" spc="0" baseline="0">
              <a:solidFill>
                <a:srgbClr val="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Sheet1!$L$6:$L$7</c:f>
              <c:strCache>
                <c:ptCount val="1"/>
                <c:pt idx="0">
                  <c:v>Permanent</c:v>
                </c:pt>
              </c:strCache>
            </c:strRef>
          </c:tx>
          <c:spPr>
            <a:solidFill>
              <a:schemeClr val="accent1"/>
            </a:solidFill>
            <a:ln>
              <a:noFill/>
            </a:ln>
            <a:effectLst/>
          </c:spPr>
          <c:invertIfNegative val="0"/>
          <c:cat>
            <c:strRef>
              <c:f>Sheet1!$K$8:$K$21</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Sheet1!$L$8:$L$21</c:f>
              <c:numCache>
                <c:formatCode>General</c:formatCode>
                <c:ptCount val="13"/>
                <c:pt idx="0">
                  <c:v>863025.77999999991</c:v>
                </c:pt>
                <c:pt idx="1">
                  <c:v>1170550.3900000001</c:v>
                </c:pt>
                <c:pt idx="2">
                  <c:v>578659.92000000004</c:v>
                </c:pt>
                <c:pt idx="3">
                  <c:v>335537.38</c:v>
                </c:pt>
                <c:pt idx="4">
                  <c:v>739156.17</c:v>
                </c:pt>
                <c:pt idx="5">
                  <c:v>549282.1100000001</c:v>
                </c:pt>
                <c:pt idx="6">
                  <c:v>548965.36</c:v>
                </c:pt>
                <c:pt idx="7">
                  <c:v>763450.46000000008</c:v>
                </c:pt>
                <c:pt idx="8">
                  <c:v>523726.74000000005</c:v>
                </c:pt>
                <c:pt idx="9">
                  <c:v>426234.76</c:v>
                </c:pt>
                <c:pt idx="10">
                  <c:v>895624.29</c:v>
                </c:pt>
                <c:pt idx="11">
                  <c:v>501117.69999999995</c:v>
                </c:pt>
                <c:pt idx="12">
                  <c:v>573746.16999999993</c:v>
                </c:pt>
              </c:numCache>
            </c:numRef>
          </c:val>
          <c:extLst>
            <c:ext xmlns:c16="http://schemas.microsoft.com/office/drawing/2014/chart" uri="{C3380CC4-5D6E-409C-BE32-E72D297353CC}">
              <c16:uniqueId val="{00000000-ED1B-4FAC-A00C-6AF4DB1BECD6}"/>
            </c:ext>
          </c:extLst>
        </c:ser>
        <c:ser>
          <c:idx val="1"/>
          <c:order val="1"/>
          <c:tx>
            <c:strRef>
              <c:f>Sheet1!$M$6:$M$7</c:f>
              <c:strCache>
                <c:ptCount val="1"/>
                <c:pt idx="0">
                  <c:v>Temporary</c:v>
                </c:pt>
              </c:strCache>
            </c:strRef>
          </c:tx>
          <c:spPr>
            <a:solidFill>
              <a:schemeClr val="accent2"/>
            </a:solidFill>
            <a:ln>
              <a:noFill/>
            </a:ln>
            <a:effectLst/>
          </c:spPr>
          <c:invertIfNegative val="0"/>
          <c:cat>
            <c:strRef>
              <c:f>Sheet1!$K$8:$K$21</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Sheet1!$M$8:$M$21</c:f>
              <c:numCache>
                <c:formatCode>General</c:formatCode>
                <c:ptCount val="13"/>
                <c:pt idx="0">
                  <c:v>195893.41</c:v>
                </c:pt>
                <c:pt idx="1">
                  <c:v>146720.76</c:v>
                </c:pt>
                <c:pt idx="2">
                  <c:v>238334.53</c:v>
                </c:pt>
                <c:pt idx="3">
                  <c:v>159716.94</c:v>
                </c:pt>
                <c:pt idx="4">
                  <c:v>174725.6</c:v>
                </c:pt>
                <c:pt idx="5">
                  <c:v>70755.5</c:v>
                </c:pt>
                <c:pt idx="7">
                  <c:v>307401.34999999998</c:v>
                </c:pt>
                <c:pt idx="8">
                  <c:v>184150.5</c:v>
                </c:pt>
                <c:pt idx="9">
                  <c:v>83191.95</c:v>
                </c:pt>
                <c:pt idx="10">
                  <c:v>223630.98</c:v>
                </c:pt>
                <c:pt idx="11">
                  <c:v>157212.28</c:v>
                </c:pt>
                <c:pt idx="12">
                  <c:v>398101.35</c:v>
                </c:pt>
              </c:numCache>
            </c:numRef>
          </c:val>
          <c:extLst>
            <c:ext xmlns:c16="http://schemas.microsoft.com/office/drawing/2014/chart" uri="{C3380CC4-5D6E-409C-BE32-E72D297353CC}">
              <c16:uniqueId val="{00000001-ED1B-4FAC-A00C-6AF4DB1BECD6}"/>
            </c:ext>
          </c:extLst>
        </c:ser>
        <c:dLbls>
          <c:showLegendKey val="0"/>
          <c:showVal val="0"/>
          <c:showCatName val="0"/>
          <c:showSerName val="0"/>
          <c:showPercent val="0"/>
          <c:showBubbleSize val="0"/>
        </c:dLbls>
        <c:gapWidth val="150"/>
        <c:axId val="484758535"/>
        <c:axId val="991498248"/>
      </c:barChart>
      <c:catAx>
        <c:axId val="484758535"/>
        <c:scaling>
          <c:orientation val="minMax"/>
        </c:scaling>
        <c:delete val="0"/>
        <c:axPos val="b"/>
        <c:title>
          <c:tx>
            <c:rich>
              <a:bodyPr rot="0" spcFirstLastPara="1" vertOverflow="ellipsis" vert="horz" wrap="square" anchor="ctr" anchorCtr="1"/>
              <a:lstStyle/>
              <a:p>
                <a:pPr>
                  <a:defRPr sz="1000" b="1" i="0" u="none" strike="noStrike" kern="1200" baseline="0">
                    <a:solidFill>
                      <a:srgbClr val="808080"/>
                    </a:solidFill>
                    <a:latin typeface="+mn-lt"/>
                    <a:ea typeface="+mn-ea"/>
                    <a:cs typeface="+mn-cs"/>
                  </a:defRPr>
                </a:pPr>
                <a:r>
                  <a:rPr lang="en-US"/>
                  <a:t>Salary Department</a:t>
                </a:r>
              </a:p>
            </c:rich>
          </c:tx>
          <c:layout>
            <c:manualLayout>
              <c:xMode val="edge"/>
              <c:yMode val="edge"/>
              <c:x val="0.27842891513560802"/>
              <c:y val="0.88701374900553098"/>
            </c:manualLayout>
          </c:layout>
          <c:overlay val="0"/>
          <c:spPr>
            <a:noFill/>
            <a:ln>
              <a:noFill/>
            </a:ln>
            <a:effectLst/>
          </c:spPr>
          <c:txPr>
            <a:bodyPr rot="0" spcFirstLastPara="1" vertOverflow="ellipsis" vert="horz" wrap="square" anchor="ctr" anchorCtr="1"/>
            <a:lstStyle/>
            <a:p>
              <a:pPr>
                <a:defRPr sz="1000" b="1" i="0" u="none" strike="noStrike" kern="1200" baseline="0">
                  <a:solidFill>
                    <a:srgbClr val="80808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1498248"/>
        <c:crosses val="autoZero"/>
        <c:auto val="1"/>
        <c:lblAlgn val="ctr"/>
        <c:lblOffset val="100"/>
        <c:noMultiLvlLbl val="0"/>
      </c:catAx>
      <c:valAx>
        <c:axId val="991498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rgbClr val="808080"/>
                    </a:solidFill>
                    <a:latin typeface="+mn-lt"/>
                    <a:ea typeface="+mn-ea"/>
                    <a:cs typeface="+mn-cs"/>
                  </a:defRPr>
                </a:pPr>
                <a:r>
                  <a:rPr lang="en-US"/>
                  <a:t>Salary</a:t>
                </a:r>
              </a:p>
            </c:rich>
          </c:tx>
          <c:overlay val="0"/>
          <c:spPr>
            <a:noFill/>
            <a:ln>
              <a:noFill/>
            </a:ln>
            <a:effectLst/>
          </c:spPr>
          <c:txPr>
            <a:bodyPr rot="-5400000" spcFirstLastPara="1" vertOverflow="ellipsis" vert="horz" wrap="square" anchor="ctr" anchorCtr="1"/>
            <a:lstStyle/>
            <a:p>
              <a:pPr>
                <a:defRPr sz="1000" b="1" i="0" u="none" strike="noStrike" kern="1200" baseline="0">
                  <a:solidFill>
                    <a:srgbClr val="80808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4758535"/>
        <c:crosses val="autoZero"/>
        <c:crossBetween val="between"/>
      </c:valAx>
      <c:spPr>
        <a:noFill/>
        <a:ln>
          <a:noFill/>
        </a:ln>
        <a:effectLst/>
      </c:spPr>
    </c:plotArea>
    <c:legend>
      <c:legendPos val="r"/>
      <c:layout>
        <c:manualLayout>
          <c:xMode val="edge"/>
          <c:yMode val="edge"/>
          <c:x val="0.83160878955751827"/>
          <c:y val="0.1803218942071719"/>
          <c:w val="0.15002947416383078"/>
          <c:h val="0.21656183695600925"/>
        </c:manualLayout>
      </c:layout>
      <c:overlay val="0"/>
      <c:spPr>
        <a:solidFill>
          <a:srgbClr val="F2F2F2"/>
        </a:solid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[Employee_Dataset.xlsx]Sheet1!PivotTable1</c:name>
    <c:fmtId val="-1"/>
  </c:pivotSource>
  <c:chart>
    <c:title>
      <c:tx>
        <c:rich>
          <a:bodyPr rot="0" spcFirstLastPara="1" vertOverflow="ellipsis" vert="horz" wrap="square" anchor="ctr" anchorCtr="1"/>
          <a:lstStyle/>
          <a:p>
            <a:pPr>
              <a:defRPr sz="1400" b="1" i="0" u="none" strike="noStrike" kern="1200" spc="0" baseline="0">
                <a:solidFill>
                  <a:srgbClr val="000000"/>
                </a:solidFill>
                <a:latin typeface="+mn-lt"/>
                <a:ea typeface="+mn-ea"/>
                <a:cs typeface="+mn-cs"/>
              </a:defRPr>
            </a:pPr>
            <a:r>
              <a:rPr lang="en-US"/>
              <a:t>Employee Salary Analysis</a:t>
            </a:r>
          </a:p>
        </c:rich>
      </c:tx>
      <c:overlay val="0"/>
      <c:spPr>
        <a:noFill/>
        <a:ln>
          <a:noFill/>
        </a:ln>
        <a:effectLst/>
      </c:spPr>
      <c:txPr>
        <a:bodyPr rot="0" spcFirstLastPara="1" vertOverflow="ellipsis" vert="horz" wrap="square" anchor="ctr" anchorCtr="1"/>
        <a:lstStyle/>
        <a:p>
          <a:pPr>
            <a:defRPr sz="1400" b="1" i="0" u="none" strike="noStrike" kern="1200" spc="0" baseline="0">
              <a:solidFill>
                <a:srgbClr val="000000"/>
              </a:solidFill>
              <a:latin typeface="+mn-lt"/>
              <a:ea typeface="+mn-ea"/>
              <a:cs typeface="+mn-cs"/>
            </a:defRPr>
          </a:pPr>
          <a:endParaRPr lang="en-US"/>
        </a:p>
      </c:txPr>
    </c:title>
    <c:autoTitleDeleted val="0"/>
    <c:pivotFmts>
      <c:pivotFmt>
        <c:idx val="0"/>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Sheet1!$L$6:$L$7</c:f>
              <c:strCache>
                <c:ptCount val="1"/>
                <c:pt idx="0">
                  <c:v>Temporary</c:v>
                </c:pt>
              </c:strCache>
            </c:strRef>
          </c:tx>
          <c:spPr>
            <a:solidFill>
              <a:schemeClr val="accent1"/>
            </a:solidFill>
            <a:ln>
              <a:noFill/>
            </a:ln>
            <a:effectLst/>
          </c:spPr>
          <c:invertIfNegative val="0"/>
          <c:cat>
            <c:strRef>
              <c:f>Sheet1!$K$8:$K$20</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Sheet1!$L$8:$L$20</c:f>
              <c:numCache>
                <c:formatCode>General</c:formatCode>
                <c:ptCount val="12"/>
                <c:pt idx="0">
                  <c:v>195893.41</c:v>
                </c:pt>
                <c:pt idx="1">
                  <c:v>146720.76</c:v>
                </c:pt>
                <c:pt idx="2">
                  <c:v>238334.53</c:v>
                </c:pt>
                <c:pt idx="3">
                  <c:v>159716.94</c:v>
                </c:pt>
                <c:pt idx="4">
                  <c:v>174725.6</c:v>
                </c:pt>
                <c:pt idx="5">
                  <c:v>70755.5</c:v>
                </c:pt>
                <c:pt idx="6">
                  <c:v>307401.34999999998</c:v>
                </c:pt>
                <c:pt idx="7">
                  <c:v>184150.5</c:v>
                </c:pt>
                <c:pt idx="8">
                  <c:v>83191.95</c:v>
                </c:pt>
                <c:pt idx="9">
                  <c:v>223630.98</c:v>
                </c:pt>
                <c:pt idx="10">
                  <c:v>157212.28</c:v>
                </c:pt>
                <c:pt idx="11">
                  <c:v>398101.35</c:v>
                </c:pt>
              </c:numCache>
            </c:numRef>
          </c:val>
          <c:extLst>
            <c:ext xmlns:c16="http://schemas.microsoft.com/office/drawing/2014/chart" uri="{C3380CC4-5D6E-409C-BE32-E72D297353CC}">
              <c16:uniqueId val="{00000000-0152-4B14-ABD3-5F55AE29C85E}"/>
            </c:ext>
          </c:extLst>
        </c:ser>
        <c:dLbls>
          <c:showLegendKey val="0"/>
          <c:showVal val="0"/>
          <c:showCatName val="0"/>
          <c:showSerName val="0"/>
          <c:showPercent val="0"/>
          <c:showBubbleSize val="0"/>
        </c:dLbls>
        <c:gapWidth val="150"/>
        <c:axId val="484758535"/>
        <c:axId val="991498248"/>
      </c:barChart>
      <c:catAx>
        <c:axId val="484758535"/>
        <c:scaling>
          <c:orientation val="minMax"/>
        </c:scaling>
        <c:delete val="0"/>
        <c:axPos val="b"/>
        <c:title>
          <c:tx>
            <c:rich>
              <a:bodyPr rot="0" spcFirstLastPara="1" vertOverflow="ellipsis" vert="horz" wrap="square" anchor="ctr" anchorCtr="1"/>
              <a:lstStyle/>
              <a:p>
                <a:pPr>
                  <a:defRPr sz="1000" b="1" i="0" u="none" strike="noStrike" kern="1200" baseline="0">
                    <a:solidFill>
                      <a:srgbClr val="808080"/>
                    </a:solidFill>
                    <a:latin typeface="+mn-lt"/>
                    <a:ea typeface="+mn-ea"/>
                    <a:cs typeface="+mn-cs"/>
                  </a:defRPr>
                </a:pPr>
                <a:r>
                  <a:rPr lang="en-US"/>
                  <a:t>Salary Department</a:t>
                </a:r>
              </a:p>
            </c:rich>
          </c:tx>
          <c:layout>
            <c:manualLayout>
              <c:xMode val="edge"/>
              <c:yMode val="edge"/>
              <c:x val="0.27842891513560802"/>
              <c:y val="0.88701374900553098"/>
            </c:manualLayout>
          </c:layout>
          <c:overlay val="0"/>
          <c:spPr>
            <a:noFill/>
            <a:ln>
              <a:noFill/>
            </a:ln>
            <a:effectLst/>
          </c:spPr>
          <c:txPr>
            <a:bodyPr rot="0" spcFirstLastPara="1" vertOverflow="ellipsis" vert="horz" wrap="square" anchor="ctr" anchorCtr="1"/>
            <a:lstStyle/>
            <a:p>
              <a:pPr>
                <a:defRPr sz="1000" b="1" i="0" u="none" strike="noStrike" kern="1200" baseline="0">
                  <a:solidFill>
                    <a:srgbClr val="80808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1498248"/>
        <c:crosses val="autoZero"/>
        <c:auto val="1"/>
        <c:lblAlgn val="ctr"/>
        <c:lblOffset val="100"/>
        <c:noMultiLvlLbl val="0"/>
      </c:catAx>
      <c:valAx>
        <c:axId val="991498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rgbClr val="808080"/>
                    </a:solidFill>
                    <a:latin typeface="+mn-lt"/>
                    <a:ea typeface="+mn-ea"/>
                    <a:cs typeface="+mn-cs"/>
                  </a:defRPr>
                </a:pPr>
                <a:r>
                  <a:rPr lang="en-US"/>
                  <a:t>Salary</a:t>
                </a:r>
              </a:p>
            </c:rich>
          </c:tx>
          <c:overlay val="0"/>
          <c:spPr>
            <a:noFill/>
            <a:ln>
              <a:noFill/>
            </a:ln>
            <a:effectLst/>
          </c:spPr>
          <c:txPr>
            <a:bodyPr rot="-5400000" spcFirstLastPara="1" vertOverflow="ellipsis" vert="horz" wrap="square" anchor="ctr" anchorCtr="1"/>
            <a:lstStyle/>
            <a:p>
              <a:pPr>
                <a:defRPr sz="1000" b="1" i="0" u="none" strike="noStrike" kern="1200" baseline="0">
                  <a:solidFill>
                    <a:srgbClr val="80808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4758535"/>
        <c:crosses val="autoZero"/>
        <c:crossBetween val="between"/>
      </c:valAx>
      <c:spPr>
        <a:noFill/>
        <a:ln>
          <a:noFill/>
        </a:ln>
        <a:effectLst/>
      </c:spPr>
    </c:plotArea>
    <c:legend>
      <c:legendPos val="r"/>
      <c:layout>
        <c:manualLayout>
          <c:xMode val="edge"/>
          <c:yMode val="edge"/>
          <c:x val="0.83160878955751827"/>
          <c:y val="0.1803218942071719"/>
          <c:w val="0.14861908084274275"/>
          <c:h val="7.2187278985336417E-2"/>
        </c:manualLayout>
      </c:layout>
      <c:overlay val="0"/>
      <c:spPr>
        <a:solidFill>
          <a:srgbClr val="F2F2F2"/>
        </a:solid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xagon 11">
            <a:extLst>
              <a:ext uri="{FF2B5EF4-FFF2-40B4-BE49-F238E27FC236}">
                <a16:creationId xmlns:a16="http://schemas.microsoft.com/office/drawing/2014/main" id="{80FC2ADB-4B3E-41BB-CBFC-97B76BC87A50}"/>
              </a:ext>
            </a:extLst>
          </p:cNvPr>
          <p:cNvSpPr/>
          <p:nvPr/>
        </p:nvSpPr>
        <p:spPr>
          <a:xfrm>
            <a:off x="9377618" y="5472818"/>
            <a:ext cx="1171406" cy="999600"/>
          </a:xfrm>
          <a:prstGeom prst="hexagon">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2" name="object 2"/>
          <p:cNvGrpSpPr/>
          <p:nvPr/>
        </p:nvGrpSpPr>
        <p:grpSpPr>
          <a:xfrm>
            <a:off x="876299" y="122307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p:spPr>
          <p:style>
            <a:lnRef idx="0">
              <a:schemeClr val="accent3"/>
            </a:lnRef>
            <a:fillRef idx="3">
              <a:schemeClr val="accent3"/>
            </a:fillRef>
            <a:effectRef idx="3">
              <a:schemeClr val="accent3"/>
            </a:effectRef>
            <a:fontRef idx="minor">
              <a:schemeClr val="lt1"/>
            </a:fontRef>
          </p:style>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grpSp>
      <p:sp>
        <p:nvSpPr>
          <p:cNvPr id="5" name="object 5"/>
          <p:cNvSpPr/>
          <p:nvPr/>
        </p:nvSpPr>
        <p:spPr>
          <a:xfrm>
            <a:off x="3688274" y="1332693"/>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ln/>
        </p:spPr>
        <p:style>
          <a:lnRef idx="0">
            <a:schemeClr val="accent6"/>
          </a:lnRef>
          <a:fillRef idx="3">
            <a:schemeClr val="accent6"/>
          </a:fillRef>
          <a:effectRef idx="3">
            <a:schemeClr val="accent6"/>
          </a:effectRef>
          <a:fontRef idx="minor">
            <a:schemeClr val="lt1"/>
          </a:fontRef>
        </p:style>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7" name="object 7"/>
          <p:cNvSpPr txBox="1">
            <a:spLocks noGrp="1"/>
          </p:cNvSpPr>
          <p:nvPr>
            <p:ph type="ctrTitle"/>
          </p:nvPr>
        </p:nvSpPr>
        <p:spPr>
          <a:xfrm>
            <a:off x="-819122" y="100164"/>
            <a:ext cx="9982200" cy="2232662"/>
          </a:xfrm>
          <a:prstGeom prst="rect">
            <a:avLst/>
          </a:prstGeom>
        </p:spPr>
        <p:txBody>
          <a:bodyPr vert="horz" wrap="square" lIns="0" tIns="16510" rIns="0" bIns="0" rtlCol="0" anchor="t">
            <a:spAutoFit/>
          </a:bodyPr>
          <a:lstStyle/>
          <a:p>
            <a:pPr marL="3213735" algn="ctr">
              <a:spcBef>
                <a:spcPts val="130"/>
              </a:spcBef>
            </a:pPr>
            <a:r>
              <a:rPr lang="en-US" sz="4000" b="1" dirty="0">
                <a:solidFill>
                  <a:srgbClr val="0F0F0F"/>
                </a:solidFill>
                <a:latin typeface="Times New Roman"/>
                <a:cs typeface="Times New Roman"/>
              </a:rPr>
              <a:t>EMPLOYEE  DATA ANALYSIS USING EXCEL</a:t>
            </a:r>
            <a:br>
              <a:rPr lang="en-US" sz="4400" b="1" dirty="0">
                <a:solidFill>
                  <a:srgbClr val="0F0F0F"/>
                </a:solidFill>
                <a:latin typeface="Times New Roman"/>
                <a:cs typeface="Times New Roman"/>
              </a:rPr>
            </a:br>
            <a:r>
              <a:rPr lang="en-US" b="1" dirty="0">
                <a:solidFill>
                  <a:srgbClr val="0F0F0F"/>
                </a:solidFill>
                <a:latin typeface="Times New Roman"/>
                <a:cs typeface="Times New Roman"/>
              </a:rPr>
              <a:t> </a:t>
            </a:r>
            <a:br>
              <a:rPr lang="en-US" b="1" i="0" dirty="0">
                <a:effectLst/>
                <a:latin typeface="Roboto" panose="020F0502020204030204" pitchFamily="2" charset="0"/>
              </a:rPr>
            </a:br>
            <a:endParaRPr lang="en-US"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565593" y="2784625"/>
            <a:ext cx="9992530" cy="3046988"/>
          </a:xfrm>
          <a:prstGeom prst="rect">
            <a:avLst/>
          </a:prstGeom>
          <a:noFill/>
        </p:spPr>
        <p:txBody>
          <a:bodyPr wrap="square" lIns="91440" tIns="45720" rIns="91440" bIns="45720" rtlCol="0" anchor="t">
            <a:spAutoFit/>
          </a:bodyPr>
          <a:lstStyle/>
          <a:p>
            <a:r>
              <a:rPr lang="en-US" sz="3200" b="1" dirty="0"/>
              <a:t>STUDENT NAME:</a:t>
            </a:r>
            <a:r>
              <a:rPr lang="en-US" sz="3200" dirty="0"/>
              <a:t> P.SHARMILA</a:t>
            </a:r>
            <a:endParaRPr lang="en-US" sz="3200" dirty="0">
              <a:ea typeface="Calibri"/>
              <a:cs typeface="Calibri"/>
            </a:endParaRPr>
          </a:p>
          <a:p>
            <a:r>
              <a:rPr lang="en-US" sz="3200" b="1"/>
              <a:t>REGISTER NO:</a:t>
            </a:r>
            <a:r>
              <a:rPr lang="en-US" sz="3200" dirty="0"/>
              <a:t> </a:t>
            </a:r>
            <a:r>
              <a:rPr lang="en-US" sz="3200"/>
              <a:t>56696C6E870CADCBE2C48A9F0DB04902</a:t>
            </a:r>
            <a:endParaRPr lang="en-US" sz="3200" dirty="0">
              <a:ea typeface="Calibri"/>
              <a:cs typeface="Calibri"/>
            </a:endParaRPr>
          </a:p>
          <a:p>
            <a:r>
              <a:rPr lang="en-US" sz="3200" b="1" dirty="0">
                <a:ea typeface="Calibri"/>
                <a:cs typeface="Calibri"/>
              </a:rPr>
              <a:t>COLLEGE REGISTER NO: </a:t>
            </a:r>
            <a:r>
              <a:rPr lang="en-US" sz="3200" dirty="0">
                <a:ea typeface="Calibri"/>
                <a:cs typeface="Calibri"/>
              </a:rPr>
              <a:t>312208774</a:t>
            </a:r>
            <a:endParaRPr lang="en-US" sz="3200" b="1" dirty="0">
              <a:ea typeface="Calibri"/>
              <a:cs typeface="Calibri"/>
            </a:endParaRPr>
          </a:p>
          <a:p>
            <a:r>
              <a:rPr lang="en-US" sz="3200" b="1" dirty="0"/>
              <a:t>DEPARTMENT:</a:t>
            </a:r>
            <a:r>
              <a:rPr lang="en-US" sz="3200" dirty="0"/>
              <a:t> B.COM [GENERAL] SHIFT-II</a:t>
            </a:r>
            <a:endParaRPr lang="en-US" sz="3200" dirty="0">
              <a:ea typeface="Calibri"/>
              <a:cs typeface="Calibri"/>
            </a:endParaRPr>
          </a:p>
          <a:p>
            <a:r>
              <a:rPr lang="en-US" sz="3200" b="1" dirty="0"/>
              <a:t>COLLEGE:</a:t>
            </a:r>
            <a:r>
              <a:rPr lang="en-US" sz="3200" dirty="0"/>
              <a:t> MEENAKSHI COLLEGE FOR WOMEN</a:t>
            </a:r>
            <a:endParaRPr lang="en-US" sz="3200" dirty="0">
              <a:ea typeface="Calibri"/>
              <a:cs typeface="Calibri"/>
            </a:endParaRPr>
          </a:p>
          <a:p>
            <a:r>
              <a:rPr lang="en-US" sz="3200" dirty="0"/>
              <a:t>           </a:t>
            </a:r>
            <a:endParaRPr lang="en-IN" sz="3200">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p:spPr>
        <p:style>
          <a:lnRef idx="0">
            <a:schemeClr val="accent6"/>
          </a:lnRef>
          <a:fillRef idx="3">
            <a:schemeClr val="accent6"/>
          </a:fillRef>
          <a:effectRef idx="3">
            <a:schemeClr val="accent6"/>
          </a:effectRef>
          <a:fontRef idx="minor">
            <a:schemeClr val="lt1"/>
          </a:fontRef>
        </p:style>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p:spPr>
        <p:style>
          <a:lnRef idx="0">
            <a:schemeClr val="accent2"/>
          </a:lnRef>
          <a:fillRef idx="3">
            <a:schemeClr val="accent2"/>
          </a:fillRef>
          <a:effectRef idx="3">
            <a:schemeClr val="accent2"/>
          </a:effectRef>
          <a:fontRef idx="minor">
            <a:schemeClr val="lt1"/>
          </a:fontRef>
        </p:style>
        <p:txBody>
          <a:bodyPr wrap="square" lIns="0" tIns="0" rIns="0" bIns="0" rtlCol="0"/>
          <a:lstStyle/>
          <a:p>
            <a:endParaRPr/>
          </a:p>
        </p:txBody>
      </p:sp>
      <p:sp>
        <p:nvSpPr>
          <p:cNvPr id="2" name="TextBox 1">
            <a:extLst>
              <a:ext uri="{FF2B5EF4-FFF2-40B4-BE49-F238E27FC236}">
                <a16:creationId xmlns:a16="http://schemas.microsoft.com/office/drawing/2014/main" id="{0E86D266-2016-B005-3DF0-A72DD39C01B4}"/>
              </a:ext>
            </a:extLst>
          </p:cNvPr>
          <p:cNvSpPr txBox="1"/>
          <p:nvPr/>
        </p:nvSpPr>
        <p:spPr>
          <a:xfrm>
            <a:off x="742413" y="1449391"/>
            <a:ext cx="840236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Calibri"/>
                <a:cs typeface="Calibri"/>
              </a:rPr>
              <a:t>DATA COLLECTION:  </a:t>
            </a:r>
          </a:p>
          <a:p>
            <a:pPr marL="342900" indent="-342900">
              <a:buFont typeface="Wingdings"/>
              <a:buChar char="Ø"/>
            </a:pPr>
            <a:r>
              <a:rPr lang="en-US" sz="2000" dirty="0">
                <a:ea typeface="Calibri"/>
                <a:cs typeface="Calibri"/>
              </a:rPr>
              <a:t>Download the Employee Dataset in NAAN MUDHALVAN PORTAL.</a:t>
            </a:r>
          </a:p>
          <a:p>
            <a:pPr marL="342900" indent="-342900">
              <a:buFont typeface="Wingdings"/>
              <a:buChar char="Ø"/>
            </a:pPr>
            <a:r>
              <a:rPr lang="en-US" sz="2000" dirty="0">
                <a:ea typeface="Calibri"/>
                <a:cs typeface="Calibri"/>
              </a:rPr>
              <a:t>Open the employee dataset in excel.</a:t>
            </a:r>
          </a:p>
          <a:p>
            <a:pPr marL="342900" indent="-342900">
              <a:buFont typeface="Wingdings"/>
              <a:buChar char="Ø"/>
            </a:pPr>
            <a:r>
              <a:rPr lang="en-US" sz="2000" dirty="0">
                <a:ea typeface="Calibri"/>
                <a:cs typeface="Calibri"/>
              </a:rPr>
              <a:t>Selected the gender column and click filter option.</a:t>
            </a:r>
          </a:p>
          <a:p>
            <a:pPr marL="342900" indent="-342900">
              <a:buFont typeface="Wingdings"/>
              <a:buChar char="Ø"/>
            </a:pPr>
            <a:r>
              <a:rPr lang="en-US" sz="2000" dirty="0">
                <a:ea typeface="Calibri"/>
                <a:cs typeface="Calibri"/>
              </a:rPr>
              <a:t>And filter the blank cells in the gender column.</a:t>
            </a:r>
          </a:p>
          <a:p>
            <a:r>
              <a:rPr lang="en-US" sz="2000" b="1" dirty="0">
                <a:ea typeface="Calibri"/>
                <a:cs typeface="Calibri"/>
              </a:rPr>
              <a:t>FEATURE COLLECTION:</a:t>
            </a:r>
            <a:endParaRPr lang="en-US" sz="2000" dirty="0">
              <a:ea typeface="Calibri"/>
              <a:cs typeface="Calibri"/>
            </a:endParaRPr>
          </a:p>
          <a:p>
            <a:pPr marL="342900" indent="-342900">
              <a:buFont typeface="Wingdings"/>
              <a:buChar char="Ø"/>
            </a:pPr>
            <a:r>
              <a:rPr lang="en-US" sz="2000" dirty="0">
                <a:ea typeface="Calibri"/>
                <a:cs typeface="Calibri"/>
              </a:rPr>
              <a:t>Select the dataset and go to insert create </a:t>
            </a:r>
            <a:r>
              <a:rPr lang="en-US" sz="2000" b="1" dirty="0">
                <a:ea typeface="Calibri"/>
                <a:cs typeface="Calibri"/>
              </a:rPr>
              <a:t>PIVOT </a:t>
            </a:r>
            <a:r>
              <a:rPr lang="en-US" sz="2000" dirty="0">
                <a:ea typeface="Calibri"/>
                <a:cs typeface="Calibri"/>
              </a:rPr>
              <a:t>Table.</a:t>
            </a:r>
          </a:p>
          <a:p>
            <a:pPr marL="342900" indent="-342900">
              <a:buFont typeface="Wingdings"/>
              <a:buChar char="Ø"/>
            </a:pPr>
            <a:r>
              <a:rPr lang="en-US" sz="2000" dirty="0">
                <a:ea typeface="Calibri"/>
                <a:cs typeface="Calibri"/>
              </a:rPr>
              <a:t>Add the value, column, row for the  PIVOT table.</a:t>
            </a:r>
          </a:p>
          <a:p>
            <a:pPr marL="342900" indent="-342900">
              <a:buFont typeface="Wingdings"/>
              <a:buChar char="Ø"/>
            </a:pPr>
            <a:r>
              <a:rPr lang="en-US" sz="2000" dirty="0">
                <a:ea typeface="Calibri"/>
                <a:cs typeface="Calibri"/>
              </a:rPr>
              <a:t>Select Slicer for the filter of work location of the employees.</a:t>
            </a:r>
          </a:p>
          <a:p>
            <a:pPr marL="342900" indent="-342900">
              <a:buFont typeface="Wingdings"/>
              <a:buChar char="Ø"/>
            </a:pPr>
            <a:r>
              <a:rPr lang="en-US" sz="2000" dirty="0">
                <a:ea typeface="Calibri"/>
                <a:cs typeface="Calibri"/>
              </a:rPr>
              <a:t>Select the PIVOT table and insert the chart for the employee salary dataset.</a:t>
            </a:r>
          </a:p>
          <a:p>
            <a:pPr marL="342900" indent="-342900">
              <a:buFont typeface="Wingdings"/>
              <a:buChar char="Ø"/>
            </a:pPr>
            <a:r>
              <a:rPr lang="en-US" sz="2000" dirty="0">
                <a:ea typeface="Calibri"/>
                <a:cs typeface="Calibri"/>
              </a:rPr>
              <a:t>Make a changes through our solution needs for the chart.</a:t>
            </a:r>
          </a:p>
          <a:p>
            <a:pPr algn="just"/>
            <a:endParaRPr lang="en-US" sz="2000" dirty="0">
              <a:ea typeface="Calibri"/>
              <a:cs typeface="Calibri"/>
            </a:endParaRPr>
          </a:p>
          <a:p>
            <a:pPr marL="342900" indent="-342900">
              <a:buFont typeface="Wingdings"/>
              <a:buChar char="Ø"/>
            </a:pPr>
            <a:endParaRPr lang="en-US" sz="2000" dirty="0">
              <a:ea typeface="Calibri"/>
              <a:cs typeface="Calibri"/>
            </a:endParaRPr>
          </a:p>
          <a:p>
            <a:pPr marL="342900" indent="-342900">
              <a:buFont typeface="Wingdings"/>
              <a:buChar char="Ø"/>
            </a:pPr>
            <a:endParaRPr lang="en-US" sz="2000" dirty="0">
              <a:ea typeface="Calibri"/>
              <a:cs typeface="Calibri"/>
            </a:endParaRPr>
          </a:p>
          <a:p>
            <a:pPr marL="342900" indent="-342900">
              <a:buFont typeface="Wingdings"/>
              <a:buChar char="Ø"/>
            </a:pPr>
            <a:endParaRPr lang="en-US" sz="2000" dirty="0">
              <a:ea typeface="Calibri"/>
              <a:cs typeface="Calibri"/>
            </a:endParaRPr>
          </a:p>
          <a:p>
            <a:pPr marL="342900" indent="-342900">
              <a:buFont typeface="Wingdings"/>
              <a:buChar char="Ø"/>
            </a:pPr>
            <a:endParaRPr lang="en-US" sz="2000" dirty="0">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p:spPr>
        <p:style>
          <a:lnRef idx="0">
            <a:schemeClr val="accent6"/>
          </a:lnRef>
          <a:fillRef idx="3">
            <a:schemeClr val="accent6"/>
          </a:fillRef>
          <a:effectRef idx="3">
            <a:schemeClr val="accent6"/>
          </a:effectRef>
          <a:fontRef idx="minor">
            <a:schemeClr val="lt1"/>
          </a:fontRef>
        </p:style>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p:spPr>
        <p:style>
          <a:lnRef idx="0">
            <a:schemeClr val="accent2"/>
          </a:lnRef>
          <a:fillRef idx="3">
            <a:schemeClr val="accent2"/>
          </a:fillRef>
          <a:effectRef idx="3">
            <a:schemeClr val="accent2"/>
          </a:effectRef>
          <a:fontRef idx="minor">
            <a:schemeClr val="lt1"/>
          </a:fontRef>
        </p:style>
        <p:txBody>
          <a:bodyPr wrap="square" lIns="0" tIns="0" rIns="0" bIns="0" rtlCol="0"/>
          <a:lstStyle/>
          <a:p>
            <a:endParaRPr/>
          </a:p>
        </p:txBody>
      </p:sp>
      <p:sp>
        <p:nvSpPr>
          <p:cNvPr id="2" name="TextBox 1">
            <a:extLst>
              <a:ext uri="{FF2B5EF4-FFF2-40B4-BE49-F238E27FC236}">
                <a16:creationId xmlns:a16="http://schemas.microsoft.com/office/drawing/2014/main" id="{0E86D266-2016-B005-3DF0-A72DD39C01B4}"/>
              </a:ext>
            </a:extLst>
          </p:cNvPr>
          <p:cNvSpPr txBox="1"/>
          <p:nvPr/>
        </p:nvSpPr>
        <p:spPr>
          <a:xfrm>
            <a:off x="742413" y="984442"/>
            <a:ext cx="8208636"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ea typeface="Calibri"/>
                <a:cs typeface="Calibri"/>
              </a:rPr>
              <a:t>SUMMARY:</a:t>
            </a:r>
            <a:endParaRPr lang="en-US" sz="2000" dirty="0">
              <a:ea typeface="Calibri"/>
              <a:cs typeface="Calibri"/>
            </a:endParaRPr>
          </a:p>
          <a:p>
            <a:pPr marL="342900" indent="-342900">
              <a:buFont typeface="Wingdings,Sans-Serif"/>
              <a:buChar char="Ø"/>
            </a:pPr>
            <a:r>
              <a:rPr lang="en-US" sz="2000" dirty="0">
                <a:ea typeface="Calibri"/>
                <a:cs typeface="Calibri"/>
              </a:rPr>
              <a:t>The table and chart is being created, which helps in the better understanding and interpretation of the Data. </a:t>
            </a:r>
          </a:p>
          <a:p>
            <a:r>
              <a:rPr lang="en-US" sz="2000" b="1" dirty="0">
                <a:ea typeface="Calibri"/>
                <a:cs typeface="Calibri"/>
              </a:rPr>
              <a:t>VISUALIZATION:</a:t>
            </a:r>
            <a:endParaRPr lang="en-US" sz="2000" dirty="0">
              <a:ea typeface="Calibri"/>
              <a:cs typeface="Calibri"/>
            </a:endParaRPr>
          </a:p>
          <a:p>
            <a:pPr marL="342900" indent="-342900" algn="just">
              <a:buFont typeface="Wingdings"/>
              <a:buChar char="Ø"/>
            </a:pPr>
            <a:r>
              <a:rPr lang="en-US" sz="2000" dirty="0">
                <a:ea typeface="Calibri"/>
                <a:cs typeface="Calibri"/>
              </a:rPr>
              <a:t>It helps to see Department wise of employee's salary.</a:t>
            </a:r>
          </a:p>
          <a:p>
            <a:pPr marL="342900" indent="-342900" algn="just">
              <a:buFont typeface="Wingdings"/>
              <a:buChar char="Ø"/>
            </a:pPr>
            <a:r>
              <a:rPr lang="en-US" sz="2000" dirty="0">
                <a:ea typeface="Calibri"/>
                <a:cs typeface="Calibri"/>
              </a:rPr>
              <a:t>Gender wise of employee's salary, like only female employee salary.</a:t>
            </a:r>
          </a:p>
          <a:p>
            <a:pPr marL="342900" indent="-342900" algn="just">
              <a:buFont typeface="Wingdings"/>
              <a:buChar char="Ø"/>
            </a:pPr>
            <a:r>
              <a:rPr lang="en-US" sz="2000" dirty="0">
                <a:ea typeface="Calibri"/>
                <a:cs typeface="Calibri"/>
              </a:rPr>
              <a:t>And the fixed term, permanent, temporary there can be separated through the employee salary.</a:t>
            </a:r>
          </a:p>
          <a:p>
            <a:pPr marL="342900" indent="-342900" algn="just">
              <a:buFont typeface="Wingdings"/>
              <a:buChar char="Ø"/>
            </a:pPr>
            <a:r>
              <a:rPr lang="en-US" sz="2000" dirty="0">
                <a:ea typeface="Calibri"/>
                <a:cs typeface="Calibri"/>
              </a:rPr>
              <a:t>Also the work location wise the salary can be filtered over to the employee salary.</a:t>
            </a:r>
          </a:p>
          <a:p>
            <a:pPr marL="342900" indent="-342900" algn="just">
              <a:buFont typeface="Wingdings"/>
              <a:buChar char="Ø"/>
            </a:pPr>
            <a:r>
              <a:rPr lang="en-US" sz="2000" dirty="0">
                <a:ea typeface="Calibri"/>
                <a:cs typeface="Calibri"/>
              </a:rPr>
              <a:t>The chart will be shown the organization of overall employee salary analysis.</a:t>
            </a:r>
          </a:p>
          <a:p>
            <a:pPr algn="just"/>
            <a:endParaRPr lang="en-US" dirty="0">
              <a:ea typeface="Calibri"/>
              <a:cs typeface="Calibri"/>
            </a:endParaRPr>
          </a:p>
          <a:p>
            <a:pPr marL="342900" indent="-342900" algn="just">
              <a:buFont typeface="Wingdings"/>
              <a:buChar char="Ø"/>
            </a:pPr>
            <a:endParaRPr lang="en-US" dirty="0">
              <a:ea typeface="Calibri"/>
              <a:cs typeface="Calibri"/>
            </a:endParaRPr>
          </a:p>
          <a:p>
            <a:pPr marL="342900" indent="-342900" algn="just">
              <a:buFont typeface="Wingdings"/>
              <a:buChar char="Ø"/>
            </a:pPr>
            <a:endParaRPr lang="en-US" sz="2000" dirty="0">
              <a:ea typeface="Calibri"/>
              <a:cs typeface="Calibri"/>
            </a:endParaRPr>
          </a:p>
          <a:p>
            <a:pPr marL="342900" indent="-342900" algn="just">
              <a:buFont typeface="Wingdings"/>
              <a:buChar char="Ø"/>
            </a:pPr>
            <a:endParaRPr lang="en-US" sz="2000" dirty="0">
              <a:ea typeface="Calibri"/>
              <a:cs typeface="Calibri"/>
            </a:endParaRPr>
          </a:p>
          <a:p>
            <a:pPr marL="342900" indent="-342900" algn="just">
              <a:buFont typeface="Wingdings"/>
              <a:buChar char="Ø"/>
            </a:pPr>
            <a:endParaRPr lang="en-US" sz="2000" dirty="0">
              <a:ea typeface="Calibri"/>
              <a:cs typeface="Calibri"/>
            </a:endParaRPr>
          </a:p>
          <a:p>
            <a:pPr marL="342900" indent="-342900" algn="just">
              <a:buFont typeface="Wingdings"/>
              <a:buChar char="Ø"/>
            </a:pPr>
            <a:endParaRPr lang="en-US" sz="2000" dirty="0">
              <a:ea typeface="Calibri"/>
              <a:cs typeface="Calibri"/>
            </a:endParaRPr>
          </a:p>
          <a:p>
            <a:pPr marL="342900" indent="-342900" algn="just">
              <a:buFont typeface="Wingdings"/>
              <a:buChar char="Ø"/>
            </a:pPr>
            <a:endParaRPr lang="en-US" sz="2000" dirty="0">
              <a:ea typeface="Calibri"/>
              <a:cs typeface="Calibri"/>
            </a:endParaRPr>
          </a:p>
          <a:p>
            <a:pPr marL="342900" indent="-342900" algn="just">
              <a:buFont typeface="Wingdings"/>
              <a:buChar char="Ø"/>
            </a:pPr>
            <a:endParaRPr lang="en-US" sz="2000" dirty="0">
              <a:ea typeface="Calibri"/>
              <a:cs typeface="Calibri"/>
            </a:endParaRPr>
          </a:p>
        </p:txBody>
      </p:sp>
    </p:spTree>
    <p:extLst>
      <p:ext uri="{BB962C8B-B14F-4D97-AF65-F5344CB8AC3E}">
        <p14:creationId xmlns:p14="http://schemas.microsoft.com/office/powerpoint/2010/main" val="294116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p:spPr>
        <p:style>
          <a:lnRef idx="0">
            <a:schemeClr val="accent3"/>
          </a:lnRef>
          <a:fillRef idx="3">
            <a:schemeClr val="accent3"/>
          </a:fillRef>
          <a:effectRef idx="3">
            <a:schemeClr val="accent3"/>
          </a:effectRef>
          <a:fontRef idx="minor">
            <a:schemeClr val="lt1"/>
          </a:fontRef>
        </p:style>
        <p:txBody>
          <a:bodyPr wrap="square" lIns="0" tIns="0" rIns="0" bIns="0" rtlCol="0"/>
          <a:lstStyle/>
          <a:p>
            <a:endParaRPr/>
          </a:p>
        </p:txBody>
      </p:sp>
      <p:sp>
        <p:nvSpPr>
          <p:cNvPr id="4" name="object 4"/>
          <p:cNvSpPr/>
          <p:nvPr/>
        </p:nvSpPr>
        <p:spPr>
          <a:xfrm flipH="1">
            <a:off x="8896027" y="1140094"/>
            <a:ext cx="344353" cy="349681"/>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0">
            <a:schemeClr val="accent5"/>
          </a:lnRef>
          <a:fillRef idx="3">
            <a:schemeClr val="accent5"/>
          </a:fillRef>
          <a:effectRef idx="3">
            <a:schemeClr val="accent5"/>
          </a:effectRef>
          <a:fontRef idx="minor">
            <a:schemeClr val="lt1"/>
          </a:fontRef>
        </p:style>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ABFDE2C-7978-63ED-0B33-FF52D368DE7A}"/>
              </a:ext>
              <a:ext uri="{147F2762-F138-4A5C-976F-8EAC2B608ADB}">
                <a16:predDERef xmlns:a16="http://schemas.microsoft.com/office/drawing/2014/main" pred="{98FA81C5-C872-A6EC-B39D-FB942869EEAA}"/>
              </a:ext>
            </a:extLst>
          </p:cNvPr>
          <p:cNvGraphicFramePr>
            <a:graphicFrameLocks/>
          </p:cNvGraphicFramePr>
          <p:nvPr>
            <p:extLst>
              <p:ext uri="{D42A27DB-BD31-4B8C-83A1-F6EECF244321}">
                <p14:modId xmlns:p14="http://schemas.microsoft.com/office/powerpoint/2010/main" val="2834220516"/>
              </p:ext>
            </p:extLst>
          </p:nvPr>
        </p:nvGraphicFramePr>
        <p:xfrm>
          <a:off x="598542" y="1712562"/>
          <a:ext cx="8625290" cy="412416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49B060D-79A3-D30F-0E55-53B2546BAA4B}"/>
              </a:ext>
            </a:extLst>
          </p:cNvPr>
          <p:cNvSpPr txBox="1"/>
          <p:nvPr/>
        </p:nvSpPr>
        <p:spPr>
          <a:xfrm>
            <a:off x="3541559" y="774505"/>
            <a:ext cx="3401876" cy="7208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ea typeface="Calibri"/>
                <a:cs typeface="Calibri"/>
              </a:rPr>
              <a:t>OVERALL EMPLOYEE SALARY ANALYSIS</a:t>
            </a:r>
          </a:p>
        </p:txBody>
      </p:sp>
      <p:sp>
        <p:nvSpPr>
          <p:cNvPr id="11" name="TextBox 10">
            <a:extLst>
              <a:ext uri="{FF2B5EF4-FFF2-40B4-BE49-F238E27FC236}">
                <a16:creationId xmlns:a16="http://schemas.microsoft.com/office/drawing/2014/main" id="{3B1449AE-2449-7109-A9AA-DB8EE26986D7}"/>
              </a:ext>
            </a:extLst>
          </p:cNvPr>
          <p:cNvSpPr txBox="1"/>
          <p:nvPr/>
        </p:nvSpPr>
        <p:spPr>
          <a:xfrm>
            <a:off x="703666" y="332417"/>
            <a:ext cx="34539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dirty="0">
                <a:latin typeface="Trebuchet MS"/>
              </a:rPr>
              <a:t>RESULTS</a:t>
            </a:r>
            <a:endParaRPr lang="en-US" dirty="0"/>
          </a:p>
        </p:txBody>
      </p:sp>
    </p:spTree>
    <p:extLst>
      <p:ext uri="{BB962C8B-B14F-4D97-AF65-F5344CB8AC3E}">
        <p14:creationId xmlns:p14="http://schemas.microsoft.com/office/powerpoint/2010/main" val="332011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p:spPr>
        <p:style>
          <a:lnRef idx="0">
            <a:schemeClr val="accent3"/>
          </a:lnRef>
          <a:fillRef idx="3">
            <a:schemeClr val="accent3"/>
          </a:fillRef>
          <a:effectRef idx="3">
            <a:schemeClr val="accent3"/>
          </a:effectRef>
          <a:fontRef idx="minor">
            <a:schemeClr val="lt1"/>
          </a:fontRef>
        </p:style>
        <p:txBody>
          <a:bodyPr wrap="square" lIns="0" tIns="0" rIns="0" bIns="0" rtlCol="0"/>
          <a:lstStyle/>
          <a:p>
            <a:endParaRPr/>
          </a:p>
        </p:txBody>
      </p:sp>
      <p:sp>
        <p:nvSpPr>
          <p:cNvPr id="4" name="object 4"/>
          <p:cNvSpPr/>
          <p:nvPr/>
        </p:nvSpPr>
        <p:spPr>
          <a:xfrm>
            <a:off x="8310482" y="8301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0">
            <a:schemeClr val="accent5"/>
          </a:lnRef>
          <a:fillRef idx="3">
            <a:schemeClr val="accent5"/>
          </a:fillRef>
          <a:effectRef idx="3">
            <a:schemeClr val="accent5"/>
          </a:effectRef>
          <a:fontRef idx="minor">
            <a:schemeClr val="lt1"/>
          </a:fontRef>
        </p:style>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a:extLst>
              <a:ext uri="{FF2B5EF4-FFF2-40B4-BE49-F238E27FC236}">
                <a16:creationId xmlns:a16="http://schemas.microsoft.com/office/drawing/2014/main" id="{A9614944-DB69-57BB-5E96-567A4EA42563}"/>
              </a:ext>
            </a:extLst>
          </p:cNvPr>
          <p:cNvSpPr txBox="1"/>
          <p:nvPr/>
        </p:nvSpPr>
        <p:spPr>
          <a:xfrm>
            <a:off x="3052634" y="801392"/>
            <a:ext cx="42155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PERMANENT AND TEMPORARY EMPLOYEE SALARY ANALYSIS</a:t>
            </a:r>
            <a:endParaRPr lang="en-US" dirty="0">
              <a:ea typeface="Calibri"/>
              <a:cs typeface="Calibri"/>
            </a:endParaRPr>
          </a:p>
        </p:txBody>
      </p:sp>
      <p:graphicFrame>
        <p:nvGraphicFramePr>
          <p:cNvPr id="11" name="Chart 10">
            <a:extLst>
              <a:ext uri="{FF2B5EF4-FFF2-40B4-BE49-F238E27FC236}">
                <a16:creationId xmlns:a16="http://schemas.microsoft.com/office/drawing/2014/main" id="{DABFDE2C-7978-63ED-0B33-FF52D368DE7A}"/>
              </a:ext>
              <a:ext uri="{147F2762-F138-4A5C-976F-8EAC2B608ADB}">
                <a16:predDERef xmlns:a16="http://schemas.microsoft.com/office/drawing/2014/main" pred="{98FA81C5-C872-A6EC-B39D-FB942869EEAA}"/>
              </a:ext>
            </a:extLst>
          </p:cNvPr>
          <p:cNvGraphicFramePr>
            <a:graphicFrameLocks/>
          </p:cNvGraphicFramePr>
          <p:nvPr>
            <p:extLst>
              <p:ext uri="{D42A27DB-BD31-4B8C-83A1-F6EECF244321}">
                <p14:modId xmlns:p14="http://schemas.microsoft.com/office/powerpoint/2010/main" val="1581277639"/>
              </p:ext>
            </p:extLst>
          </p:nvPr>
        </p:nvGraphicFramePr>
        <p:xfrm>
          <a:off x="696165" y="1711138"/>
          <a:ext cx="8505825" cy="43579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82992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p:spPr>
        <p:style>
          <a:lnRef idx="0">
            <a:schemeClr val="accent3"/>
          </a:lnRef>
          <a:fillRef idx="3">
            <a:schemeClr val="accent3"/>
          </a:fillRef>
          <a:effectRef idx="3">
            <a:schemeClr val="accent3"/>
          </a:effectRef>
          <a:fontRef idx="minor">
            <a:schemeClr val="lt1"/>
          </a:fontRef>
        </p:style>
        <p:txBody>
          <a:bodyPr wrap="square" lIns="0" tIns="0" rIns="0" bIns="0" rtlCol="0"/>
          <a:lstStyle/>
          <a:p>
            <a:endParaRPr/>
          </a:p>
        </p:txBody>
      </p:sp>
      <p:sp>
        <p:nvSpPr>
          <p:cNvPr id="4" name="object 4"/>
          <p:cNvSpPr/>
          <p:nvPr/>
        </p:nvSpPr>
        <p:spPr>
          <a:xfrm>
            <a:off x="8801262" y="13854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0">
            <a:schemeClr val="accent5"/>
          </a:lnRef>
          <a:fillRef idx="3">
            <a:schemeClr val="accent5"/>
          </a:fillRef>
          <a:effectRef idx="3">
            <a:schemeClr val="accent5"/>
          </a:effectRef>
          <a:fontRef idx="minor">
            <a:schemeClr val="lt1"/>
          </a:fontRef>
        </p:style>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DABFDE2C-7978-63ED-0B33-FF52D368DE7A}"/>
              </a:ext>
              <a:ext uri="{147F2762-F138-4A5C-976F-8EAC2B608ADB}">
                <a16:predDERef xmlns:a16="http://schemas.microsoft.com/office/drawing/2014/main" pred="{98FA81C5-C872-A6EC-B39D-FB942869EEAA}"/>
              </a:ext>
            </a:extLst>
          </p:cNvPr>
          <p:cNvGraphicFramePr>
            <a:graphicFrameLocks/>
          </p:cNvGraphicFramePr>
          <p:nvPr>
            <p:extLst>
              <p:ext uri="{D42A27DB-BD31-4B8C-83A1-F6EECF244321}">
                <p14:modId xmlns:p14="http://schemas.microsoft.com/office/powerpoint/2010/main" val="1647536822"/>
              </p:ext>
            </p:extLst>
          </p:nvPr>
        </p:nvGraphicFramePr>
        <p:xfrm>
          <a:off x="637289" y="1712563"/>
          <a:ext cx="8483221" cy="411124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2A471FC4-E646-5B75-6CB6-811B5A7BA1EF}"/>
              </a:ext>
            </a:extLst>
          </p:cNvPr>
          <p:cNvSpPr txBox="1"/>
          <p:nvPr/>
        </p:nvSpPr>
        <p:spPr>
          <a:xfrm>
            <a:off x="3189126" y="842425"/>
            <a:ext cx="395424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ea typeface="Calibri"/>
                <a:cs typeface="Calibri"/>
              </a:rPr>
              <a:t>TEMPORARY EMPLOYEE SALARY ANALYSIS</a:t>
            </a:r>
            <a:endParaRPr lang="en-US" sz="2000">
              <a:ea typeface="Calibri"/>
              <a:cs typeface="Calibri"/>
            </a:endParaRPr>
          </a:p>
        </p:txBody>
      </p:sp>
    </p:spTree>
    <p:extLst>
      <p:ext uri="{BB962C8B-B14F-4D97-AF65-F5344CB8AC3E}">
        <p14:creationId xmlns:p14="http://schemas.microsoft.com/office/powerpoint/2010/main" val="276772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95FE572D-788D-DA41-DFDB-703C095DE074}"/>
              </a:ext>
            </a:extLst>
          </p:cNvPr>
          <p:cNvSpPr/>
          <p:nvPr/>
        </p:nvSpPr>
        <p:spPr>
          <a:xfrm>
            <a:off x="8583118" y="5781610"/>
            <a:ext cx="535781" cy="44053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A7C4F04B-6866-63B4-786D-C19B0D07CFFE}"/>
              </a:ext>
            </a:extLst>
          </p:cNvPr>
          <p:cNvSpPr/>
          <p:nvPr/>
        </p:nvSpPr>
        <p:spPr>
          <a:xfrm>
            <a:off x="6096965" y="943168"/>
            <a:ext cx="651948" cy="532563"/>
          </a:xfrm>
          <a:prstGeom prst="hex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515913DB-DEDE-DD22-ED07-C01249D744A0}"/>
              </a:ext>
            </a:extLst>
          </p:cNvPr>
          <p:cNvSpPr/>
          <p:nvPr/>
        </p:nvSpPr>
        <p:spPr>
          <a:xfrm>
            <a:off x="8999194" y="383573"/>
            <a:ext cx="250031" cy="190499"/>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0CA02C1-9D83-2276-F075-7B472AEA43CB}"/>
              </a:ext>
            </a:extLst>
          </p:cNvPr>
          <p:cNvSpPr txBox="1"/>
          <p:nvPr/>
        </p:nvSpPr>
        <p:spPr>
          <a:xfrm>
            <a:off x="752051" y="1691401"/>
            <a:ext cx="7682541"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ea typeface="Calibri"/>
                <a:cs typeface="Calibri"/>
              </a:rPr>
              <a:t>         In conclusion, analyzing employee salary across each department provides invaluable insights into organizational dynamics and effectiveness. This thorough evaluation reveals strengths and weakness within departments, enabling targeted interventions and strategic improvements. Salary is not something we should ignore, even though many of us might not want  to spend  much time dwelling on money matters or worrying that we don't make enough. The commonly accepted rule that it is not appropriate to share information about your salary with colleagues has reasonable justification too much information could cultivate ana environment of envy or perceived injustice-but no information at all about how much one should earn results in plenty of confusion and unfairness as well. Both the employer and employee gain from knowing more or less </a:t>
            </a:r>
            <a:r>
              <a:rPr lang="en-US" sz="2000" dirty="0" err="1">
                <a:ea typeface="Calibri"/>
                <a:cs typeface="Calibri"/>
              </a:rPr>
              <a:t>ehat</a:t>
            </a:r>
            <a:r>
              <a:rPr lang="en-US" sz="2000" dirty="0">
                <a:ea typeface="Calibri"/>
                <a:cs typeface="Calibri"/>
              </a:rPr>
              <a:t> the latter should make.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p:spPr>
        <p:style>
          <a:lnRef idx="0">
            <a:schemeClr val="accent3"/>
          </a:lnRef>
          <a:fillRef idx="3">
            <a:schemeClr val="accent3"/>
          </a:fillRef>
          <a:effectRef idx="3">
            <a:schemeClr val="accent3"/>
          </a:effectRef>
          <a:fontRef idx="minor">
            <a:schemeClr val="lt1"/>
          </a:fontRef>
        </p:style>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0">
            <a:schemeClr val="accent1"/>
          </a:lnRef>
          <a:fillRef idx="3">
            <a:schemeClr val="accent1"/>
          </a:fillRef>
          <a:effectRef idx="3">
            <a:schemeClr val="accent1"/>
          </a:effectRef>
          <a:fontRef idx="minor">
            <a:schemeClr val="lt1"/>
          </a:fontRef>
        </p:style>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lIns="91440" tIns="45720" rIns="91440" bIns="45720" rtlCol="0" anchor="t">
            <a:spAutoFit/>
          </a:bodyPr>
          <a:lstStyle/>
          <a:p>
            <a:r>
              <a:rPr lang="en-US" sz="4400" b="1" dirty="0">
                <a:solidFill>
                  <a:srgbClr val="0F0F0F"/>
                </a:solidFill>
                <a:latin typeface="Times New Roman"/>
                <a:cs typeface="Times New Roman"/>
              </a:rPr>
              <a:t>Employee Salary Analysis Of Each Department Using Excel</a:t>
            </a:r>
            <a:endParaRPr lang="en-IN" sz="2800" dirty="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object 2"/>
          <p:cNvSpPr/>
          <p:nvPr/>
        </p:nvSpPr>
        <p:spPr>
          <a:xfrm>
            <a:off x="-76200" y="19054"/>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lIns="91440" tIns="45720" rIns="91440" bIns="45720" rtlCol="0" anchor="t">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a:buChar char="v"/>
            </a:pPr>
            <a:r>
              <a:rPr lang="en-US" sz="2800" b="0" i="0" dirty="0">
                <a:solidFill>
                  <a:srgbClr val="0D0D0D"/>
                </a:solidFill>
                <a:effectLst/>
                <a:latin typeface="Times New Roman"/>
                <a:cs typeface="Times New Roman"/>
              </a:rPr>
              <a:t>Problem Statement</a:t>
            </a:r>
          </a:p>
          <a:p>
            <a:pPr>
              <a:buFont typeface="Wingdings"/>
              <a:buChar char="v"/>
            </a:pPr>
            <a:r>
              <a:rPr lang="en-US" sz="2800" dirty="0">
                <a:solidFill>
                  <a:srgbClr val="0D0D0D"/>
                </a:solidFill>
                <a:latin typeface="Times New Roman"/>
                <a:cs typeface="Times New Roman"/>
              </a:rPr>
              <a:t> </a:t>
            </a:r>
            <a:r>
              <a:rPr lang="en-US" sz="2800" b="0" i="0" dirty="0">
                <a:solidFill>
                  <a:srgbClr val="0D0D0D"/>
                </a:solidFill>
                <a:effectLst/>
                <a:latin typeface="Times New Roman"/>
                <a:cs typeface="Times New Roman"/>
              </a:rPr>
              <a:t>Project Overview</a:t>
            </a:r>
          </a:p>
          <a:p>
            <a:pPr>
              <a:buFont typeface="Wingdings"/>
              <a:buChar char="v"/>
            </a:pPr>
            <a:r>
              <a:rPr lang="en-US" sz="2800" dirty="0">
                <a:solidFill>
                  <a:srgbClr val="0D0D0D"/>
                </a:solidFill>
                <a:latin typeface="Times New Roman"/>
                <a:cs typeface="Times New Roman"/>
              </a:rPr>
              <a:t> </a:t>
            </a:r>
            <a:r>
              <a:rPr lang="en-US" sz="2800" b="0" i="0" dirty="0">
                <a:solidFill>
                  <a:srgbClr val="0D0D0D"/>
                </a:solidFill>
                <a:effectLst/>
                <a:latin typeface="Times New Roman"/>
                <a:cs typeface="Times New Roman"/>
              </a:rPr>
              <a:t>End Users</a:t>
            </a:r>
          </a:p>
          <a:p>
            <a:pPr>
              <a:buFont typeface="Wingdings"/>
              <a:buChar char="v"/>
            </a:pPr>
            <a:r>
              <a:rPr lang="en-US" sz="2800" dirty="0">
                <a:solidFill>
                  <a:srgbClr val="0D0D0D"/>
                </a:solidFill>
                <a:latin typeface="Times New Roman"/>
                <a:cs typeface="Times New Roman"/>
              </a:rPr>
              <a:t> </a:t>
            </a:r>
            <a:r>
              <a:rPr lang="en-US" sz="2800" b="0" i="0" dirty="0">
                <a:solidFill>
                  <a:srgbClr val="0D0D0D"/>
                </a:solidFill>
                <a:effectLst/>
                <a:latin typeface="Times New Roman"/>
                <a:cs typeface="Times New Roman"/>
              </a:rPr>
              <a:t>Our Solution and Proposition</a:t>
            </a:r>
          </a:p>
          <a:p>
            <a:pPr>
              <a:buFont typeface="Wingdings"/>
              <a:buChar char="v"/>
            </a:pPr>
            <a:r>
              <a:rPr lang="en-US" sz="2800" dirty="0">
                <a:solidFill>
                  <a:srgbClr val="0D0D0D"/>
                </a:solidFill>
                <a:latin typeface="Times New Roman"/>
                <a:cs typeface="Times New Roman"/>
              </a:rPr>
              <a:t> Dataset Description</a:t>
            </a:r>
            <a:endParaRPr lang="en-US" sz="2800" b="0" i="0" dirty="0">
              <a:solidFill>
                <a:srgbClr val="0D0D0D"/>
              </a:solidFill>
              <a:effectLst/>
              <a:latin typeface="Times New Roman"/>
              <a:cs typeface="Times New Roman"/>
            </a:endParaRPr>
          </a:p>
          <a:p>
            <a:pPr>
              <a:buFont typeface="Wingdings"/>
              <a:buChar char="v"/>
            </a:pPr>
            <a:r>
              <a:rPr lang="en-US" sz="2800" dirty="0">
                <a:solidFill>
                  <a:srgbClr val="0D0D0D"/>
                </a:solidFill>
                <a:latin typeface="Times New Roman"/>
                <a:cs typeface="Times New Roman"/>
              </a:rPr>
              <a:t> </a:t>
            </a:r>
            <a:r>
              <a:rPr lang="en-US" sz="2800" b="0" i="0" dirty="0">
                <a:solidFill>
                  <a:srgbClr val="0D0D0D"/>
                </a:solidFill>
                <a:effectLst/>
                <a:latin typeface="Times New Roman"/>
                <a:cs typeface="Times New Roman"/>
              </a:rPr>
              <a:t>Modelling Approach</a:t>
            </a:r>
          </a:p>
          <a:p>
            <a:pPr>
              <a:buFont typeface="Wingdings"/>
              <a:buChar char="v"/>
            </a:pPr>
            <a:r>
              <a:rPr lang="en-US" sz="2800" dirty="0">
                <a:solidFill>
                  <a:srgbClr val="0D0D0D"/>
                </a:solidFill>
                <a:latin typeface="Times New Roman"/>
                <a:cs typeface="Times New Roman"/>
              </a:rPr>
              <a:t> </a:t>
            </a:r>
            <a:r>
              <a:rPr lang="en-US" sz="2800" b="0" i="0" dirty="0">
                <a:solidFill>
                  <a:srgbClr val="0D0D0D"/>
                </a:solidFill>
                <a:effectLst/>
                <a:latin typeface="Times New Roman"/>
                <a:cs typeface="Times New Roman"/>
              </a:rPr>
              <a:t>Results and </a:t>
            </a:r>
            <a:r>
              <a:rPr lang="en-US" sz="2800" dirty="0">
                <a:solidFill>
                  <a:srgbClr val="0D0D0D"/>
                </a:solidFill>
                <a:latin typeface="Times New Roman"/>
                <a:cs typeface="Times New Roman"/>
              </a:rPr>
              <a:t>Discussion</a:t>
            </a:r>
            <a:endParaRPr lang="en-US" sz="2800" b="0" i="0" dirty="0">
              <a:solidFill>
                <a:srgbClr val="0D0D0D"/>
              </a:solidFill>
              <a:effectLst/>
              <a:latin typeface="Times New Roman"/>
              <a:cs typeface="Times New Roman"/>
            </a:endParaRPr>
          </a:p>
          <a:p>
            <a:pPr>
              <a:buFont typeface="Wingdings"/>
              <a:buChar char="v"/>
            </a:pPr>
            <a:r>
              <a:rPr lang="en-US" sz="2800" dirty="0">
                <a:solidFill>
                  <a:srgbClr val="0D0D0D"/>
                </a:solidFill>
                <a:latin typeface="Times New Roman"/>
                <a:cs typeface="Times New Roman"/>
              </a:rPr>
              <a:t> </a:t>
            </a:r>
            <a:r>
              <a:rPr lang="en-US" sz="2800" b="0" i="0" dirty="0">
                <a:solidFill>
                  <a:srgbClr val="0D0D0D"/>
                </a:solidFill>
                <a:effectLst/>
                <a:latin typeface="Times New Roman"/>
                <a:cs typeface="Times New Roman"/>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488967" y="13968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0">
            <a:schemeClr val="accent1"/>
          </a:lnRef>
          <a:fillRef idx="3">
            <a:schemeClr val="accent1"/>
          </a:fillRef>
          <a:effectRef idx="3">
            <a:schemeClr val="accent1"/>
          </a:effectRef>
          <a:fontRef idx="minor">
            <a:schemeClr val="lt1"/>
          </a:fontRef>
        </p:style>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3" name="TextBox 12">
            <a:extLst>
              <a:ext uri="{FF2B5EF4-FFF2-40B4-BE49-F238E27FC236}">
                <a16:creationId xmlns:a16="http://schemas.microsoft.com/office/drawing/2014/main" id="{666C454E-30FE-8D79-2085-83D54408B171}"/>
              </a:ext>
            </a:extLst>
          </p:cNvPr>
          <p:cNvSpPr txBox="1"/>
          <p:nvPr/>
        </p:nvSpPr>
        <p:spPr>
          <a:xfrm>
            <a:off x="838437" y="1885893"/>
            <a:ext cx="7156571" cy="4062651"/>
          </a:xfrm>
          <a:prstGeom prst="rect">
            <a:avLst/>
          </a:prstGeom>
          <a:noFill/>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marL="285750" indent="-285750" algn="just">
              <a:buFont typeface="Wingdings"/>
              <a:buChar char="q"/>
            </a:pPr>
            <a:r>
              <a:rPr lang="en-US" sz="2000" dirty="0">
                <a:ea typeface="Calibri"/>
                <a:cs typeface="Calibri"/>
              </a:rPr>
              <a:t>Analysis is a tool that helps companies attract new employees  and retain current ones through fair salaries.</a:t>
            </a:r>
            <a:endParaRPr lang="en-US" dirty="0"/>
          </a:p>
          <a:p>
            <a:pPr marL="342900" indent="-342900" algn="just">
              <a:buFont typeface="Wingdings,Sans-Serif"/>
              <a:buChar char="q"/>
            </a:pPr>
            <a:endParaRPr lang="en-US" sz="2000">
              <a:ea typeface="Calibri"/>
              <a:cs typeface="Calibri"/>
            </a:endParaRPr>
          </a:p>
          <a:p>
            <a:pPr marL="342900" indent="-342900" algn="just">
              <a:buFont typeface="Wingdings,Sans-Serif"/>
              <a:buChar char="q"/>
            </a:pPr>
            <a:r>
              <a:rPr lang="en-US" sz="2000" dirty="0">
                <a:ea typeface="Calibri"/>
                <a:cs typeface="Calibri"/>
              </a:rPr>
              <a:t>Job market trends shift regularly, business can benefit from conducting regular compensation analyses to see if they need to re-evaluate employee pay.</a:t>
            </a:r>
          </a:p>
          <a:p>
            <a:pPr marL="342900" indent="-342900" algn="just">
              <a:buFont typeface="Wingdings,Sans-Serif"/>
              <a:buChar char="q"/>
            </a:pPr>
            <a:endParaRPr lang="en-US" sz="2000">
              <a:ea typeface="Calibri"/>
              <a:cs typeface="Calibri"/>
            </a:endParaRPr>
          </a:p>
          <a:p>
            <a:pPr marL="342900" indent="-342900" algn="just">
              <a:buFont typeface="Wingdings,Sans-Serif"/>
              <a:buChar char="q"/>
            </a:pPr>
            <a:r>
              <a:rPr lang="en-US" sz="2000" dirty="0">
                <a:ea typeface="Calibri"/>
                <a:cs typeface="Calibri"/>
              </a:rPr>
              <a:t>An effective problem statement includes evidence to support any unbiased claims.</a:t>
            </a:r>
          </a:p>
          <a:p>
            <a:pPr marL="342900" indent="-342900" algn="just">
              <a:buFont typeface="Wingdings,Sans-Serif"/>
              <a:buChar char="q"/>
            </a:pPr>
            <a:endParaRPr lang="en-US" sz="2000">
              <a:ea typeface="Calibri"/>
              <a:cs typeface="Calibri"/>
            </a:endParaRPr>
          </a:p>
          <a:p>
            <a:pPr marL="285750" indent="-285750" algn="just">
              <a:buFont typeface="Wingdings"/>
              <a:buChar char="q"/>
            </a:pPr>
            <a:r>
              <a:rPr lang="en-US" sz="2000" dirty="0">
                <a:ea typeface="Calibri"/>
                <a:cs typeface="Calibri"/>
              </a:rPr>
              <a:t>A form that provides different components of an employee's salary and the cost incurred payments.</a:t>
            </a:r>
          </a:p>
          <a:p>
            <a:endParaRPr lang="en-US">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0">
            <a:schemeClr val="accent1"/>
          </a:lnRef>
          <a:fillRef idx="3">
            <a:schemeClr val="accent1"/>
          </a:fillRef>
          <a:effectRef idx="3">
            <a:schemeClr val="accent1"/>
          </a:effectRef>
          <a:fontRef idx="minor">
            <a:schemeClr val="lt1"/>
          </a:fontRef>
        </p:style>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799027" cy="3908762"/>
          </a:xfrm>
          <a:prstGeom prst="rect">
            <a:avLst/>
          </a:prstGeom>
          <a:noFill/>
        </p:spPr>
        <p:txBody>
          <a:bodyPr wrap="square" lIns="91440" tIns="45720" rIns="91440" bIns="45720" rtlCol="0" anchor="t">
            <a:spAutoFit/>
          </a:bodyPr>
          <a:lstStyle/>
          <a:p>
            <a:pPr algn="l">
              <a:buFont typeface="Arial" panose="020B0604020202020204" pitchFamily="34" charset="0"/>
              <a:buChar char="•"/>
            </a:pPr>
            <a:r>
              <a:rPr lang="en-US" sz="2400" dirty="0">
                <a:solidFill>
                  <a:srgbClr val="0D0D0D"/>
                </a:solidFill>
                <a:latin typeface="Times New Roman"/>
                <a:cs typeface="Times New Roman"/>
              </a:rPr>
              <a:t>.</a:t>
            </a:r>
            <a:endParaRPr lang="en-US" sz="2400" b="0" i="0" dirty="0">
              <a:solidFill>
                <a:srgbClr val="0D0D0D"/>
              </a:solidFill>
              <a:effectLst/>
              <a:latin typeface="Times New Roman"/>
              <a:cs typeface="Times New Roman"/>
            </a:endParaRPr>
          </a:p>
          <a:p>
            <a:pPr algn="just"/>
            <a:r>
              <a:rPr lang="en-IN" sz="2400" dirty="0">
                <a:solidFill>
                  <a:srgbClr val="000000"/>
                </a:solidFill>
                <a:latin typeface="Times New Roman"/>
                <a:cs typeface="Times New Roman"/>
              </a:rPr>
              <a:t>     </a:t>
            </a:r>
            <a:r>
              <a:rPr lang="en-IN" sz="2000" dirty="0">
                <a:solidFill>
                  <a:srgbClr val="000000"/>
                </a:solidFill>
                <a:latin typeface="Calibri"/>
                <a:ea typeface="Calibri"/>
                <a:cs typeface="Times New Roman"/>
              </a:rPr>
              <a:t>Employee Salary Data Analysis is known as "</a:t>
            </a:r>
            <a:r>
              <a:rPr lang="en-IN" sz="2000" b="1" dirty="0">
                <a:solidFill>
                  <a:srgbClr val="000000"/>
                </a:solidFill>
                <a:latin typeface="Calibri"/>
                <a:ea typeface="Calibri"/>
                <a:cs typeface="Times New Roman"/>
              </a:rPr>
              <a:t>Compensation Analysis</a:t>
            </a:r>
            <a:r>
              <a:rPr lang="en-IN" sz="2000" dirty="0">
                <a:solidFill>
                  <a:srgbClr val="000000"/>
                </a:solidFill>
                <a:latin typeface="Calibri"/>
                <a:ea typeface="Calibri"/>
                <a:cs typeface="Times New Roman"/>
              </a:rPr>
              <a:t>", is a process that compares and evaluates the salaries, benefits and other types of compensation that employee receive in the company.  The employee compensation is any money or benefits paid to an employee in exchange for work.  The amount includes basic salary, allowances and does not includes the deductions for the employee provident fund and various taxes.  The primary compensation that an employee receives from their employer based on their performance. The project aims to conduct a </a:t>
            </a:r>
            <a:r>
              <a:rPr lang="en-IN" sz="2000" dirty="0" err="1">
                <a:solidFill>
                  <a:srgbClr val="000000"/>
                </a:solidFill>
                <a:latin typeface="Calibri"/>
                <a:ea typeface="Calibri"/>
                <a:cs typeface="Times New Roman"/>
              </a:rPr>
              <a:t>throught</a:t>
            </a:r>
            <a:r>
              <a:rPr lang="en-IN" sz="2000" dirty="0">
                <a:solidFill>
                  <a:srgbClr val="000000"/>
                </a:solidFill>
                <a:latin typeface="Calibri"/>
                <a:ea typeface="Calibri"/>
                <a:cs typeface="Times New Roman"/>
              </a:rPr>
              <a:t> analysis of employee type salary across various departments within the organisation.</a:t>
            </a:r>
          </a:p>
          <a:p>
            <a:pPr algn="just"/>
            <a:endParaRPr lang="en-IN" sz="2000">
              <a:solidFill>
                <a:srgbClr val="000000"/>
              </a:solidFill>
              <a:latin typeface="Calibri"/>
              <a:ea typeface="Calibri"/>
              <a:cs typeface="Times New Roman" panose="02020603050405020304" pitchFamily="18" charset="0"/>
            </a:endParaRPr>
          </a:p>
        </p:txBody>
      </p:sp>
      <p:sp>
        <p:nvSpPr>
          <p:cNvPr id="9" name="Hexagon 8">
            <a:extLst>
              <a:ext uri="{FF2B5EF4-FFF2-40B4-BE49-F238E27FC236}">
                <a16:creationId xmlns:a16="http://schemas.microsoft.com/office/drawing/2014/main" id="{71FE7538-0F11-E033-68E0-7816D84EC178}"/>
              </a:ext>
            </a:extLst>
          </p:cNvPr>
          <p:cNvSpPr/>
          <p:nvPr/>
        </p:nvSpPr>
        <p:spPr>
          <a:xfrm>
            <a:off x="876299" y="5986462"/>
            <a:ext cx="238125" cy="214312"/>
          </a:xfrm>
          <a:prstGeom prst="hex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p:spPr>
        <p:style>
          <a:lnRef idx="0">
            <a:schemeClr val="accent5"/>
          </a:lnRef>
          <a:fillRef idx="3">
            <a:schemeClr val="accent5"/>
          </a:fillRef>
          <a:effectRef idx="3">
            <a:schemeClr val="accent5"/>
          </a:effectRef>
          <a:fontRef idx="minor">
            <a:schemeClr val="lt1"/>
          </a:fontRef>
        </p:style>
        <p:txBody>
          <a:bodyPr wrap="square" lIns="0" tIns="0" rIns="0" bIns="0" rtlCol="0"/>
          <a:lstStyle/>
          <a:p>
            <a:endParaRPr/>
          </a:p>
        </p:txBody>
      </p:sp>
      <p:sp>
        <p:nvSpPr>
          <p:cNvPr id="3" name="object 3"/>
          <p:cNvSpPr/>
          <p:nvPr/>
        </p:nvSpPr>
        <p:spPr>
          <a:xfrm>
            <a:off x="6747736" y="14113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0">
            <a:schemeClr val="accent1"/>
          </a:lnRef>
          <a:fillRef idx="3">
            <a:schemeClr val="accent1"/>
          </a:fillRef>
          <a:effectRef idx="3">
            <a:schemeClr val="accent1"/>
          </a:effectRef>
          <a:fontRef idx="minor">
            <a:schemeClr val="lt1"/>
          </a:fontRef>
        </p:style>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79CADE59-AC65-A72F-8B6C-A37AA46B4FA5}"/>
              </a:ext>
            </a:extLst>
          </p:cNvPr>
          <p:cNvSpPr txBox="1"/>
          <p:nvPr/>
        </p:nvSpPr>
        <p:spPr>
          <a:xfrm>
            <a:off x="697166" y="1755876"/>
            <a:ext cx="8341116"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Calibri"/>
                <a:cs typeface="Calibri"/>
              </a:rPr>
              <a:t>        </a:t>
            </a:r>
            <a:r>
              <a:rPr lang="en-US" sz="2000" dirty="0">
                <a:ea typeface="Calibri"/>
                <a:cs typeface="Calibri"/>
              </a:rPr>
              <a:t>Often, Professionals in the human resources department use compensation analysis. This helps them ensure that new employees understand the pay structure. Additionally, a human resources department can use this analysis as verify that the company pays everyone fairly.  The end users of the employee salary analysis for each department include a range of employee type such as </a:t>
            </a:r>
            <a:r>
              <a:rPr lang="en-US" sz="2000" b="1" dirty="0">
                <a:ea typeface="Calibri"/>
                <a:cs typeface="Calibri"/>
              </a:rPr>
              <a:t>Fixed Term, Permanent, Temporary</a:t>
            </a:r>
            <a:r>
              <a:rPr lang="en-US" sz="2000" dirty="0">
                <a:ea typeface="Calibri"/>
                <a:cs typeface="Calibri"/>
              </a:rPr>
              <a:t> and team leaders will identify high achievers, and address areas needing improvement.  Human Resources professionals will use the insights to guide performance appraisals will use the training programs, and make informed decisions regarding promotion and compensation.  Additionally, senior executives and strategic planners will leverage the analysis to understand department contributions to organizational goals, streamline operations, and ensure alignment with the company's strategic objectives.  Overall, the end users will benefits from a clearer understanding of performance dynamics, enabling more effective management and development of human capital.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534363" y="5478812"/>
            <a:ext cx="392624" cy="405539"/>
          </a:xfrm>
          <a:custGeom>
            <a:avLst/>
            <a:gdLst/>
            <a:ahLst/>
            <a:cxnLst/>
            <a:rect l="l" t="t" r="r" b="b"/>
            <a:pathLst>
              <a:path w="457200" h="457200">
                <a:moveTo>
                  <a:pt x="457200" y="0"/>
                </a:moveTo>
                <a:lnTo>
                  <a:pt x="0" y="0"/>
                </a:lnTo>
                <a:lnTo>
                  <a:pt x="0" y="457200"/>
                </a:lnTo>
                <a:lnTo>
                  <a:pt x="457200" y="457200"/>
                </a:lnTo>
                <a:lnTo>
                  <a:pt x="457200" y="0"/>
                </a:lnTo>
                <a:close/>
              </a:path>
            </a:pathLst>
          </a:custGeom>
        </p:spPr>
        <p:style>
          <a:lnRef idx="0">
            <a:schemeClr val="accent3"/>
          </a:lnRef>
          <a:fillRef idx="3">
            <a:schemeClr val="accent3"/>
          </a:fillRef>
          <a:effectRef idx="3">
            <a:schemeClr val="accent3"/>
          </a:effectRef>
          <a:fontRef idx="minor">
            <a:schemeClr val="lt1"/>
          </a:fontRef>
        </p:style>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0">
            <a:schemeClr val="accent1"/>
          </a:lnRef>
          <a:fillRef idx="3">
            <a:schemeClr val="accent1"/>
          </a:fillRef>
          <a:effectRef idx="3">
            <a:schemeClr val="accent1"/>
          </a:effectRef>
          <a:fontRef idx="minor">
            <a:schemeClr val="lt1"/>
          </a:fontRef>
        </p:style>
        <p:txBody>
          <a:bodyPr wrap="square" lIns="0" tIns="0" rIns="0" bIns="0" rtlCol="0"/>
          <a:lstStyle/>
          <a:p>
            <a:endParaRPr/>
          </a:p>
        </p:txBody>
      </p:sp>
      <p:sp>
        <p:nvSpPr>
          <p:cNvPr id="5" name="object 5"/>
          <p:cNvSpPr/>
          <p:nvPr/>
        </p:nvSpPr>
        <p:spPr>
          <a:xfrm>
            <a:off x="9353550" y="60122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2" name="TextBox 11">
            <a:extLst>
              <a:ext uri="{FF2B5EF4-FFF2-40B4-BE49-F238E27FC236}">
                <a16:creationId xmlns:a16="http://schemas.microsoft.com/office/drawing/2014/main" id="{6DD1A0BB-9965-7700-5503-EC2E3E4AAC0D}"/>
              </a:ext>
            </a:extLst>
          </p:cNvPr>
          <p:cNvSpPr txBox="1"/>
          <p:nvPr/>
        </p:nvSpPr>
        <p:spPr>
          <a:xfrm>
            <a:off x="2817672" y="2185183"/>
            <a:ext cx="693030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ea typeface="Calibri"/>
                <a:cs typeface="Calibri"/>
              </a:rPr>
              <a:t>CONDITIONAL FORMATTING:</a:t>
            </a:r>
            <a:r>
              <a:rPr lang="en-US" sz="2000" dirty="0">
                <a:ea typeface="Calibri"/>
                <a:cs typeface="Calibri"/>
              </a:rPr>
              <a:t> Makes it easy to highlight the missing value or to make particular cells easy to identify.</a:t>
            </a:r>
            <a:endParaRPr lang="en-US" sz="2000" b="1" dirty="0">
              <a:ea typeface="Calibri"/>
              <a:cs typeface="Calibri"/>
            </a:endParaRPr>
          </a:p>
          <a:p>
            <a:pPr algn="just"/>
            <a:r>
              <a:rPr lang="en-US" sz="2000" dirty="0">
                <a:ea typeface="Calibri"/>
                <a:cs typeface="Calibri"/>
              </a:rPr>
              <a:t>[</a:t>
            </a:r>
            <a:r>
              <a:rPr lang="en-US" sz="2000" dirty="0" err="1">
                <a:ea typeface="Calibri"/>
                <a:cs typeface="Calibri"/>
              </a:rPr>
              <a:t>eg</a:t>
            </a:r>
            <a:r>
              <a:rPr lang="en-US" sz="2000" dirty="0">
                <a:ea typeface="Calibri"/>
                <a:cs typeface="Calibri"/>
              </a:rPr>
              <a:t>: Blank cells, </a:t>
            </a:r>
            <a:r>
              <a:rPr lang="en-US" sz="2000" dirty="0" err="1">
                <a:ea typeface="Calibri"/>
                <a:cs typeface="Calibri"/>
              </a:rPr>
              <a:t>etc</a:t>
            </a:r>
            <a:r>
              <a:rPr lang="en-US" sz="2000" dirty="0">
                <a:ea typeface="Calibri"/>
                <a:cs typeface="Calibri"/>
              </a:rPr>
              <a:t>,..].</a:t>
            </a:r>
            <a:endParaRPr lang="en-US" sz="2000" b="1" dirty="0">
              <a:ea typeface="Calibri"/>
              <a:cs typeface="Calibri"/>
            </a:endParaRPr>
          </a:p>
          <a:p>
            <a:pPr algn="just"/>
            <a:r>
              <a:rPr lang="en-US" sz="2000" b="1" dirty="0">
                <a:ea typeface="Calibri"/>
                <a:cs typeface="Calibri"/>
              </a:rPr>
              <a:t>FILTERING:</a:t>
            </a:r>
            <a:r>
              <a:rPr lang="en-US" sz="2000" dirty="0">
                <a:ea typeface="Calibri"/>
                <a:cs typeface="Calibri"/>
              </a:rPr>
              <a:t>  Helps to eliminate the unnecessary data by using filter option and also to remove the missing values.</a:t>
            </a:r>
          </a:p>
          <a:p>
            <a:pPr algn="just"/>
            <a:r>
              <a:rPr lang="en-US" sz="2000" b="1" dirty="0">
                <a:ea typeface="Calibri"/>
                <a:cs typeface="Calibri"/>
              </a:rPr>
              <a:t>PIVOT TABLE:</a:t>
            </a:r>
            <a:r>
              <a:rPr lang="en-US" sz="2000" dirty="0">
                <a:ea typeface="Calibri"/>
                <a:cs typeface="Calibri"/>
              </a:rPr>
              <a:t> Summary of Department of Salary Analysis for employee type of Fixed term, Permanent, Temporary and also can be make an analysis of the employee gender.</a:t>
            </a:r>
          </a:p>
          <a:p>
            <a:pPr algn="just"/>
            <a:r>
              <a:rPr lang="en-US" sz="2000" b="1" dirty="0">
                <a:ea typeface="Calibri"/>
                <a:cs typeface="Calibri"/>
              </a:rPr>
              <a:t>BAR GRAPH:</a:t>
            </a:r>
            <a:r>
              <a:rPr lang="en-US" sz="2000" dirty="0">
                <a:ea typeface="Calibri"/>
                <a:cs typeface="Calibri"/>
              </a:rPr>
              <a:t>  Data Visualization of the Employee Salary Analysis.</a:t>
            </a:r>
            <a:endParaRPr lang="en-US" dirty="0">
              <a:ea typeface="Calibri"/>
              <a:cs typeface="Calibri"/>
            </a:endParaRPr>
          </a:p>
          <a:p>
            <a:pPr algn="just"/>
            <a:r>
              <a:rPr lang="en-US" sz="2000" dirty="0">
                <a:ea typeface="Calibri"/>
                <a:cs typeface="Calibri"/>
              </a:rPr>
              <a:t>[final report].</a:t>
            </a:r>
            <a:endParaRPr lang="en-US"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5" name="Rectangle: Rounded Corners 4">
            <a:extLst>
              <a:ext uri="{FF2B5EF4-FFF2-40B4-BE49-F238E27FC236}">
                <a16:creationId xmlns:a16="http://schemas.microsoft.com/office/drawing/2014/main" id="{DFC160C8-5467-5EC6-EC24-93136FCFAE7E}"/>
              </a:ext>
            </a:extLst>
          </p:cNvPr>
          <p:cNvSpPr/>
          <p:nvPr/>
        </p:nvSpPr>
        <p:spPr>
          <a:xfrm>
            <a:off x="8459230" y="766504"/>
            <a:ext cx="461448" cy="33755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4D51D61-7770-F2B2-132D-AC892314D1A6}"/>
              </a:ext>
            </a:extLst>
          </p:cNvPr>
          <p:cNvSpPr txBox="1"/>
          <p:nvPr/>
        </p:nvSpPr>
        <p:spPr>
          <a:xfrm>
            <a:off x="1504428" y="1717251"/>
            <a:ext cx="6539261" cy="3906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ea typeface="Calibri"/>
                <a:cs typeface="Calibri"/>
              </a:rPr>
              <a:t>Employee Data Set</a:t>
            </a:r>
            <a:r>
              <a:rPr lang="en-US" sz="2000" dirty="0">
                <a:ea typeface="Calibri"/>
                <a:cs typeface="Calibri"/>
              </a:rPr>
              <a:t> </a:t>
            </a:r>
            <a:r>
              <a:rPr lang="en-US" sz="2000" b="1" dirty="0">
                <a:ea typeface="Calibri"/>
                <a:cs typeface="Calibri"/>
              </a:rPr>
              <a:t>-</a:t>
            </a:r>
            <a:r>
              <a:rPr lang="en-US" sz="2000" dirty="0">
                <a:ea typeface="Calibri"/>
                <a:cs typeface="Calibri"/>
              </a:rPr>
              <a:t> NAN MUDHALVAN PORTALS</a:t>
            </a:r>
            <a:endParaRPr lang="en-US"/>
          </a:p>
          <a:p>
            <a:pPr algn="just"/>
            <a:r>
              <a:rPr lang="en-US" sz="2400" b="1" dirty="0">
                <a:ea typeface="Calibri"/>
                <a:cs typeface="Calibri"/>
              </a:rPr>
              <a:t>9-FEATURES FOR EMPLOYEE SALARY ANALYSIS</a:t>
            </a:r>
          </a:p>
          <a:p>
            <a:pPr algn="just"/>
            <a:r>
              <a:rPr lang="en-US" sz="2000" b="1" dirty="0">
                <a:ea typeface="Calibri"/>
                <a:cs typeface="Calibri"/>
              </a:rPr>
              <a:t>Employee ID - </a:t>
            </a:r>
            <a:r>
              <a:rPr lang="en-US" sz="2000" dirty="0">
                <a:ea typeface="Calibri"/>
                <a:cs typeface="Calibri"/>
              </a:rPr>
              <a:t>NUMERICAL</a:t>
            </a:r>
            <a:endParaRPr lang="en-US" sz="2000" b="1" dirty="0">
              <a:ea typeface="Calibri"/>
              <a:cs typeface="Calibri"/>
            </a:endParaRPr>
          </a:p>
          <a:p>
            <a:pPr algn="just"/>
            <a:r>
              <a:rPr lang="en-US" sz="2000" b="1" dirty="0">
                <a:ea typeface="Calibri"/>
                <a:cs typeface="Calibri"/>
              </a:rPr>
              <a:t>Employee Name - </a:t>
            </a:r>
            <a:r>
              <a:rPr lang="en-US" sz="2000" dirty="0">
                <a:ea typeface="Calibri"/>
                <a:cs typeface="Calibri"/>
              </a:rPr>
              <a:t>ALPHABETIC [text]</a:t>
            </a:r>
          </a:p>
          <a:p>
            <a:pPr algn="just"/>
            <a:r>
              <a:rPr lang="en-US" sz="2000" b="1" dirty="0">
                <a:ea typeface="Calibri"/>
                <a:cs typeface="Calibri"/>
              </a:rPr>
              <a:t>Employee Type - </a:t>
            </a:r>
            <a:r>
              <a:rPr lang="en-US" sz="2000" dirty="0">
                <a:ea typeface="Calibri"/>
                <a:cs typeface="Calibri"/>
              </a:rPr>
              <a:t>TEXT</a:t>
            </a:r>
          </a:p>
          <a:p>
            <a:pPr algn="just"/>
            <a:r>
              <a:rPr lang="en-US" sz="2000" b="1" dirty="0">
                <a:ea typeface="Calibri"/>
                <a:cs typeface="Calibri"/>
              </a:rPr>
              <a:t>Salary - </a:t>
            </a:r>
            <a:r>
              <a:rPr lang="en-US" sz="2000" dirty="0">
                <a:ea typeface="Calibri"/>
                <a:cs typeface="Calibri"/>
              </a:rPr>
              <a:t>NUMERICAL</a:t>
            </a:r>
          </a:p>
          <a:p>
            <a:pPr algn="just"/>
            <a:r>
              <a:rPr lang="en-US" sz="2000" b="1" dirty="0">
                <a:ea typeface="Calibri"/>
                <a:cs typeface="Calibri"/>
              </a:rPr>
              <a:t>Gender - </a:t>
            </a:r>
            <a:r>
              <a:rPr lang="en-US" sz="2000" dirty="0">
                <a:ea typeface="Calibri"/>
                <a:cs typeface="Calibri"/>
              </a:rPr>
              <a:t>MALE, FEMALE</a:t>
            </a:r>
          </a:p>
          <a:p>
            <a:pPr algn="just"/>
            <a:r>
              <a:rPr lang="en-US" sz="2000" b="1" dirty="0">
                <a:ea typeface="Calibri"/>
                <a:cs typeface="Calibri"/>
              </a:rPr>
              <a:t>Start Date - </a:t>
            </a:r>
            <a:r>
              <a:rPr lang="en-US" sz="2000" dirty="0">
                <a:ea typeface="Calibri"/>
                <a:cs typeface="Calibri"/>
              </a:rPr>
              <a:t>NUMERICAL</a:t>
            </a:r>
          </a:p>
          <a:p>
            <a:pPr algn="just"/>
            <a:r>
              <a:rPr lang="en-US" sz="2000" b="1" dirty="0">
                <a:ea typeface="Calibri"/>
                <a:cs typeface="Calibri"/>
              </a:rPr>
              <a:t>FTE - </a:t>
            </a:r>
            <a:r>
              <a:rPr lang="en-US" sz="2000" dirty="0">
                <a:ea typeface="Calibri"/>
                <a:cs typeface="Calibri"/>
              </a:rPr>
              <a:t>NUMERICAL</a:t>
            </a:r>
          </a:p>
          <a:p>
            <a:pPr algn="just"/>
            <a:r>
              <a:rPr lang="en-US" sz="2000" b="1" dirty="0">
                <a:ea typeface="Calibri"/>
                <a:cs typeface="Calibri"/>
              </a:rPr>
              <a:t>Work Location - </a:t>
            </a:r>
            <a:r>
              <a:rPr lang="en-US" sz="2000" dirty="0">
                <a:ea typeface="Calibri"/>
                <a:cs typeface="Calibri"/>
              </a:rPr>
              <a:t>TEXT</a:t>
            </a:r>
          </a:p>
          <a:p>
            <a:pPr algn="just"/>
            <a:r>
              <a:rPr lang="en-US" sz="2000" b="1" dirty="0">
                <a:ea typeface="Calibri"/>
                <a:cs typeface="Calibri"/>
              </a:rPr>
              <a:t>Department - </a:t>
            </a:r>
            <a:r>
              <a:rPr lang="en-US" sz="2000" dirty="0">
                <a:ea typeface="Calibri"/>
                <a:cs typeface="Calibri"/>
              </a:rPr>
              <a:t>TEXT</a:t>
            </a:r>
          </a:p>
          <a:p>
            <a:endParaRPr lang="en-US" b="1" dirty="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p:spPr>
        <p:style>
          <a:lnRef idx="0">
            <a:schemeClr val="accent5"/>
          </a:lnRef>
          <a:fillRef idx="3">
            <a:schemeClr val="accent5"/>
          </a:fillRef>
          <a:effectRef idx="3">
            <a:schemeClr val="accent5"/>
          </a:effectRef>
          <a:fontRef idx="minor">
            <a:schemeClr val="lt1"/>
          </a:fontRef>
        </p:style>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0">
            <a:schemeClr val="accent6"/>
          </a:lnRef>
          <a:fillRef idx="3">
            <a:schemeClr val="accent6"/>
          </a:fillRef>
          <a:effectRef idx="3">
            <a:schemeClr val="accent6"/>
          </a:effectRef>
          <a:fontRef idx="minor">
            <a:schemeClr val="lt1"/>
          </a:fontRef>
        </p:style>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a:ln>
            <a:solidFill>
              <a:schemeClr val="bg1"/>
            </a:solidFill>
          </a:ln>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55742" y="2160974"/>
            <a:ext cx="6997103" cy="3785652"/>
          </a:xfrm>
          <a:prstGeom prst="rect">
            <a:avLst/>
          </a:prstGeom>
          <a:noFill/>
        </p:spPr>
        <p:txBody>
          <a:bodyPr wrap="square" lIns="91440" tIns="45720" rIns="91440" bIns="45720" rtlCol="0" anchor="t">
            <a:spAutoFit/>
          </a:bodyPr>
          <a:lstStyle/>
          <a:p>
            <a:pPr algn="just"/>
            <a:r>
              <a:rPr lang="en-IN" sz="2000" dirty="0">
                <a:solidFill>
                  <a:srgbClr val="000000"/>
                </a:solidFill>
                <a:latin typeface="Calibri"/>
                <a:ea typeface="Calibri"/>
                <a:cs typeface="Times New Roman"/>
              </a:rPr>
              <a:t>Average annual salary in WOW, Salary estimates are based on WOW latest salaries received from various employees of WOW. The standout features of our solution for analysis employee salary across departments is its integration of advanced data analytics with intuitive visualization tools.  By leveraging real-time salary metrics, comprehensive dashboards, and customizable reporting, our solution provides a detailed and actionable view of employee contributions.  It combines quantitative data with qualitative insights to offer a holistic evaluation, making it easier to identify employee types, department, gender of salary grand total and recognize high salary of employee and address potential issues and departmental efforts with organisational goals.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revision>1105</cp:revision>
  <dcterms:created xsi:type="dcterms:W3CDTF">2024-03-29T15:07:22Z</dcterms:created>
  <dcterms:modified xsi:type="dcterms:W3CDTF">2024-08-30T05:43:01Z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