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2"/>
  </p:notesMasterIdLst>
  <p:sldIdLst>
    <p:sldId id="278" r:id="rId5"/>
    <p:sldId id="282" r:id="rId6"/>
    <p:sldId id="280" r:id="rId7"/>
    <p:sldId id="294" r:id="rId8"/>
    <p:sldId id="295" r:id="rId9"/>
    <p:sldId id="296" r:id="rId10"/>
    <p:sldId id="297" r:id="rId11"/>
    <p:sldId id="299" r:id="rId12"/>
    <p:sldId id="298" r:id="rId13"/>
    <p:sldId id="284" r:id="rId14"/>
    <p:sldId id="302" r:id="rId15"/>
    <p:sldId id="303" r:id="rId16"/>
    <p:sldId id="304" r:id="rId17"/>
    <p:sldId id="301" r:id="rId18"/>
    <p:sldId id="305" r:id="rId19"/>
    <p:sldId id="292" r:id="rId20"/>
    <p:sldId id="293" r:id="rId2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09" autoAdjust="0"/>
  </p:normalViewPr>
  <p:slideViewPr>
    <p:cSldViewPr snapToGrid="0" snapToObjects="1">
      <p:cViewPr varScale="1">
        <p:scale>
          <a:sx n="74" d="100"/>
          <a:sy n="74" d="100"/>
        </p:scale>
        <p:origin x="576" y="7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xmlns="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xmlns="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xmlns="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xmlns="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xmlns="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xmlns="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xmlns="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xmlns="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xmlns="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xmlns="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xmlns="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xmlns="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xmlns="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xmlns="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xmlns="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xmlns="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xmlns="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xmlns="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xmlns="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xmlns="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xmlns="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xmlns="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xmlns="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xmlns="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xmlns="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xmlns="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xmlns="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xmlns="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xmlns="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xmlns="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xmlns="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xmlns="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xmlns="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xmlns="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xmlns="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xmlns="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xmlns="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xmlns="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xmlns="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xmlns="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xmlns="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xmlns="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xmlns="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xmlns="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xmlns="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xmlns="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xmlns="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xmlns="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xmlns="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xmlns="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xmlns="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xmlns="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xmlns="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xmlns="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xmlns="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xmlns="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xmlns="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xmlns="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xmlns="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xmlns="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xmlns="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xmlns="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xmlns="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xmlns="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xmlns="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xmlns="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xmlns="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xmlns="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xmlns="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xmlns="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xmlns="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xmlns="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xmlns="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xmlns="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xmlns="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xmlns="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xmlns="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xmlns="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xmlns="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xmlns="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xmlns="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xmlns="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xmlns="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xmlns="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xmlns="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xmlns="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xmlns="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xmlns="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xmlns="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xmlns="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xmlns="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xmlns="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xmlns="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xmlns="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xmlns="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xmlns="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xmlns="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xmlns="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EDA ASSIGNMENT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Muniba Naushad​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F76954A7-D9B2-9092-0FA5-A713C3B4CFCC}"/>
              </a:ext>
            </a:extLst>
          </p:cNvPr>
          <p:cNvSpPr txBox="1">
            <a:spLocks/>
          </p:cNvSpPr>
          <p:nvPr/>
        </p:nvSpPr>
        <p:spPr>
          <a:xfrm>
            <a:off x="1149178" y="1113800"/>
            <a:ext cx="3027406" cy="7978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/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A567339-17D6-522C-6F41-158541F3118B}"/>
              </a:ext>
            </a:extLst>
          </p:cNvPr>
          <p:cNvSpPr txBox="1"/>
          <p:nvPr/>
        </p:nvSpPr>
        <p:spPr>
          <a:xfrm>
            <a:off x="738316" y="2109112"/>
            <a:ext cx="60980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freight-text-pro"/>
              </a:rPr>
              <a:t>Target data is not balanced, only 8% clients are shown who defaults.</a:t>
            </a:r>
          </a:p>
          <a:p>
            <a:pPr algn="l" rtl="0"/>
            <a:endParaRPr lang="en-US" dirty="0">
              <a:latin typeface="freight-text-pro"/>
            </a:endParaRPr>
          </a:p>
          <a:p>
            <a:pPr algn="l" rtl="0"/>
            <a:endParaRPr lang="en-US" dirty="0">
              <a:latin typeface="freight-text-pro"/>
            </a:endParaRPr>
          </a:p>
          <a:p>
            <a:pPr algn="l" rtl="0"/>
            <a:endParaRPr lang="en-US" dirty="0">
              <a:latin typeface="freight-text-pro"/>
            </a:endParaRPr>
          </a:p>
          <a:p>
            <a:pPr algn="l" rtl="0"/>
            <a:endParaRPr lang="en-US" dirty="0">
              <a:latin typeface="freight-text-pro"/>
            </a:endParaRPr>
          </a:p>
          <a:p>
            <a:pPr algn="l" rtl="0"/>
            <a:endParaRPr lang="en-US" dirty="0">
              <a:latin typeface="freight-text-pro"/>
            </a:endParaRPr>
          </a:p>
          <a:p>
            <a:pPr algn="l" rtl="0"/>
            <a:endParaRPr lang="en-US" dirty="0">
              <a:latin typeface="freight-text-pro"/>
            </a:endParaRPr>
          </a:p>
          <a:p>
            <a:pPr algn="l" rtl="0"/>
            <a:endParaRPr lang="en-US" dirty="0">
              <a:latin typeface="freight-text-pro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freight-text-pro"/>
              </a:rPr>
              <a:t>Almost 62% applications are approved in previous application data and 18% and 17% are Cancelled and refused respectively.</a:t>
            </a:r>
            <a:endParaRPr lang="en-US" dirty="0">
              <a:solidFill>
                <a:schemeClr val="tx1"/>
              </a:solidFill>
              <a:latin typeface="freight-text-pro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48D3F6C-F8AC-B686-3248-729145304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568" y="3597260"/>
            <a:ext cx="3178306" cy="31641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1D134FAB-CECA-74A0-CE39-03C3B716C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340" y="247171"/>
            <a:ext cx="3224653" cy="284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F76954A7-D9B2-9092-0FA5-A713C3B4CFCC}"/>
              </a:ext>
            </a:extLst>
          </p:cNvPr>
          <p:cNvSpPr txBox="1">
            <a:spLocks/>
          </p:cNvSpPr>
          <p:nvPr/>
        </p:nvSpPr>
        <p:spPr>
          <a:xfrm>
            <a:off x="1149178" y="1113800"/>
            <a:ext cx="3027406" cy="7978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/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A567339-17D6-522C-6F41-158541F3118B}"/>
              </a:ext>
            </a:extLst>
          </p:cNvPr>
          <p:cNvSpPr txBox="1"/>
          <p:nvPr/>
        </p:nvSpPr>
        <p:spPr>
          <a:xfrm>
            <a:off x="214007" y="2191805"/>
            <a:ext cx="495677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freight-text-pro"/>
              </a:rPr>
              <a:t>Cash loan Contract type clients are majorly doing defaults compared to Revolving loan type</a:t>
            </a:r>
          </a:p>
          <a:p>
            <a:pPr algn="l" rtl="0"/>
            <a:endParaRPr lang="en-US" dirty="0">
              <a:latin typeface="freight-text-pro"/>
            </a:endParaRPr>
          </a:p>
          <a:p>
            <a:pPr algn="l" rtl="0"/>
            <a:endParaRPr lang="en-US" dirty="0">
              <a:latin typeface="freight-text-pro"/>
            </a:endParaRPr>
          </a:p>
          <a:p>
            <a:pPr algn="l" rtl="0"/>
            <a:endParaRPr lang="en-US" dirty="0">
              <a:latin typeface="freight-text-pro"/>
            </a:endParaRPr>
          </a:p>
          <a:p>
            <a:pPr algn="l" rtl="0"/>
            <a:endParaRPr lang="en-US" dirty="0">
              <a:latin typeface="freight-text-pro"/>
            </a:endParaRPr>
          </a:p>
          <a:p>
            <a:pPr algn="l" rtl="0"/>
            <a:endParaRPr lang="en-US" dirty="0">
              <a:latin typeface="freight-text-pro"/>
            </a:endParaRPr>
          </a:p>
          <a:p>
            <a:pPr algn="l" rtl="0"/>
            <a:endParaRPr lang="en-US" dirty="0">
              <a:latin typeface="freight-text-pro"/>
            </a:endParaRPr>
          </a:p>
          <a:p>
            <a:pPr algn="l" rtl="0"/>
            <a:endParaRPr lang="en-US" dirty="0">
              <a:latin typeface="freight-text-pro"/>
            </a:endParaRPr>
          </a:p>
          <a:p>
            <a:pPr algn="l" rtl="0"/>
            <a:endParaRPr lang="en-US" dirty="0">
              <a:latin typeface="freight-text-pro"/>
            </a:endParaRP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dirty="0">
                <a:latin typeface="freight-text-pro"/>
              </a:rPr>
              <a:t>Unskilled citizens or laborer are taking more loans than skilled clients like Managers, Accountants etc.</a:t>
            </a:r>
            <a:endParaRPr lang="en-US" dirty="0">
              <a:solidFill>
                <a:schemeClr val="tx1"/>
              </a:solidFill>
              <a:latin typeface="freight-text-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AD1E9D5-8222-22B8-3EF1-708AB9E41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398" y="3656717"/>
            <a:ext cx="5891169" cy="29281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376F920-9653-19C5-C43E-ECFB6F62D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399" y="894614"/>
            <a:ext cx="6019170" cy="259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70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F76954A7-D9B2-9092-0FA5-A713C3B4CFCC}"/>
              </a:ext>
            </a:extLst>
          </p:cNvPr>
          <p:cNvSpPr txBox="1">
            <a:spLocks/>
          </p:cNvSpPr>
          <p:nvPr/>
        </p:nvSpPr>
        <p:spPr>
          <a:xfrm>
            <a:off x="1149178" y="1113800"/>
            <a:ext cx="3027406" cy="7978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/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A567339-17D6-522C-6F41-158541F3118B}"/>
              </a:ext>
            </a:extLst>
          </p:cNvPr>
          <p:cNvSpPr txBox="1"/>
          <p:nvPr/>
        </p:nvSpPr>
        <p:spPr>
          <a:xfrm>
            <a:off x="347527" y="2208833"/>
            <a:ext cx="49567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freight-text-pro"/>
              </a:rPr>
              <a:t>Married clients are doing more default compared to Single or Unmarried. </a:t>
            </a:r>
          </a:p>
          <a:p>
            <a:pPr algn="l" rtl="0"/>
            <a:r>
              <a:rPr lang="en-US" dirty="0">
                <a:latin typeface="freight-text-pro"/>
              </a:rPr>
              <a:t>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freight-text-pro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freight-text-pro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freight-text-pro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freight-text-pro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freight-text-pro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freight-text-pro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freight-text-pro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freight-text-pro"/>
              </a:rPr>
              <a:t>Clients who owns house/apartment are doing more default compared to other categories</a:t>
            </a:r>
            <a:endParaRPr lang="en-US" dirty="0">
              <a:solidFill>
                <a:schemeClr val="tx1"/>
              </a:solidFill>
              <a:latin typeface="freight-text-pr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17EA072-FE2A-834B-74A8-A4CCC0241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786" y="936281"/>
            <a:ext cx="5549592" cy="25451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C6DD104-CD6C-115C-179B-774E19474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653" y="3675172"/>
            <a:ext cx="5701491" cy="280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08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F76954A7-D9B2-9092-0FA5-A713C3B4CFCC}"/>
              </a:ext>
            </a:extLst>
          </p:cNvPr>
          <p:cNvSpPr txBox="1">
            <a:spLocks/>
          </p:cNvSpPr>
          <p:nvPr/>
        </p:nvSpPr>
        <p:spPr>
          <a:xfrm>
            <a:off x="1149178" y="1113800"/>
            <a:ext cx="3027406" cy="7978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/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A567339-17D6-522C-6F41-158541F3118B}"/>
              </a:ext>
            </a:extLst>
          </p:cNvPr>
          <p:cNvSpPr txBox="1"/>
          <p:nvPr/>
        </p:nvSpPr>
        <p:spPr>
          <a:xfrm>
            <a:off x="347527" y="2134742"/>
            <a:ext cx="495677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freight-text-pro"/>
              </a:rPr>
              <a:t>Male candidates are facing more payment difficulty as compared to females.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freight-text-pro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freight-text-pro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freight-text-pro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freight-text-pro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freight-text-pro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freight-text-pro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freight-text-pro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freight-text-pro"/>
              </a:rPr>
              <a:t>Secondary Educated type clients are the maximum who have payment difficulties Clients who owns house/apartment are doing more default compared to other categories</a:t>
            </a:r>
            <a:endParaRPr lang="en-US" dirty="0">
              <a:solidFill>
                <a:schemeClr val="tx1"/>
              </a:solidFill>
              <a:latin typeface="freight-text-pr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C40F9A0-59EC-6B15-27DB-36E7E2042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31520"/>
            <a:ext cx="4602510" cy="30377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838C4C3-9EE7-FDFC-6E98-D5956F500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81401"/>
            <a:ext cx="5209736" cy="267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89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F76954A7-D9B2-9092-0FA5-A713C3B4CFCC}"/>
              </a:ext>
            </a:extLst>
          </p:cNvPr>
          <p:cNvSpPr txBox="1">
            <a:spLocks/>
          </p:cNvSpPr>
          <p:nvPr/>
        </p:nvSpPr>
        <p:spPr>
          <a:xfrm>
            <a:off x="1149178" y="1113800"/>
            <a:ext cx="3027406" cy="7978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/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A567339-17D6-522C-6F41-158541F3118B}"/>
              </a:ext>
            </a:extLst>
          </p:cNvPr>
          <p:cNvSpPr txBox="1"/>
          <p:nvPr/>
        </p:nvSpPr>
        <p:spPr>
          <a:xfrm>
            <a:off x="259081" y="2084049"/>
            <a:ext cx="553591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freight-text-pro"/>
              </a:rPr>
              <a:t>Clients with income range medium to high are more keen towards taking loans.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freight-text-pro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freight-text-pro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freight-text-pro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freight-text-pro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freight-text-pro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freight-text-pro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freight-text-pro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freight-text-pro"/>
              </a:rPr>
              <a:t>Young clients of age group 30-40 are having more payment difficulties</a:t>
            </a:r>
            <a:endParaRPr lang="en-US" dirty="0">
              <a:solidFill>
                <a:schemeClr val="tx1"/>
              </a:solidFill>
              <a:latin typeface="freight-text-pro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1E86616-D7FD-40AD-7DC8-E7AF9F1BF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744" y="457200"/>
            <a:ext cx="5535918" cy="262579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A2D1490C-EBC2-6FCA-9354-FE114223C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15719"/>
            <a:ext cx="5836919" cy="265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5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F76954A7-D9B2-9092-0FA5-A713C3B4CFCC}"/>
              </a:ext>
            </a:extLst>
          </p:cNvPr>
          <p:cNvSpPr txBox="1">
            <a:spLocks/>
          </p:cNvSpPr>
          <p:nvPr/>
        </p:nvSpPr>
        <p:spPr>
          <a:xfrm>
            <a:off x="1149178" y="1113800"/>
            <a:ext cx="3027406" cy="7978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/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A567339-17D6-522C-6F41-158541F3118B}"/>
              </a:ext>
            </a:extLst>
          </p:cNvPr>
          <p:cNvSpPr txBox="1"/>
          <p:nvPr/>
        </p:nvSpPr>
        <p:spPr>
          <a:xfrm>
            <a:off x="471094" y="3300768"/>
            <a:ext cx="49567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freight-text-pro"/>
              </a:rPr>
              <a:t>We observed that amount credit or loan is increased as the income increased, for both the genders </a:t>
            </a:r>
            <a:endParaRPr lang="en-US" dirty="0">
              <a:solidFill>
                <a:schemeClr val="tx1"/>
              </a:solidFill>
              <a:latin typeface="freight-text-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6D15406-F80B-EF21-8644-75A843FCA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633" y="2073018"/>
            <a:ext cx="6337287" cy="309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25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345" y="457200"/>
            <a:ext cx="6766560" cy="768096"/>
          </a:xfrm>
        </p:spPr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345" y="1281477"/>
            <a:ext cx="6461348" cy="4822925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</a:rPr>
              <a:t>Factors indicating possibility of loan default:-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Education level : </a:t>
            </a:r>
            <a:r>
              <a:rPr lang="en-US" sz="2000" dirty="0">
                <a:solidFill>
                  <a:schemeClr val="tx1"/>
                </a:solidFill>
              </a:rPr>
              <a:t>Less educated people are more likely to default their loan. 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Occupation :</a:t>
            </a:r>
            <a:r>
              <a:rPr lang="en-US" sz="2000" dirty="0">
                <a:solidFill>
                  <a:schemeClr val="tx1"/>
                </a:solidFill>
              </a:rPr>
              <a:t> Unemployed, unskilled staff like labors, cleaning staff and people with less stable jobs are more likely to default. 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Loan history: </a:t>
            </a:r>
            <a:r>
              <a:rPr lang="en-US" sz="2000" dirty="0">
                <a:solidFill>
                  <a:schemeClr val="tx1"/>
                </a:solidFill>
              </a:rPr>
              <a:t>Applicant whose previous loans are refused/cancelled are more likely to default their loan. 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Loan frequency: </a:t>
            </a:r>
            <a:r>
              <a:rPr lang="en-US" sz="2000" dirty="0">
                <a:solidFill>
                  <a:schemeClr val="tx1"/>
                </a:solidFill>
              </a:rPr>
              <a:t>Frequent borrowers are also more likely to default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Mirjam Nilsson​</a:t>
            </a:r>
          </a:p>
          <a:p>
            <a:r>
              <a:rPr lang="en-US" dirty="0"/>
              <a:t>mirjam@contoso.com</a:t>
            </a:r>
          </a:p>
          <a:p>
            <a:r>
              <a:rPr lang="en-US" dirty="0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OPPORTUNITIES ARE LIKE BUSES. THERE'S ALWAYS ANOTHER ONE COMING.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Richard Branson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386" y="658299"/>
            <a:ext cx="6766560" cy="750372"/>
          </a:xfrm>
        </p:spPr>
        <p:txBody>
          <a:bodyPr/>
          <a:lstStyle/>
          <a:p>
            <a:r>
              <a:rPr lang="en-US" sz="32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6386" y="1872487"/>
            <a:ext cx="7016414" cy="3786908"/>
          </a:xfrm>
        </p:spPr>
        <p:txBody>
          <a:bodyPr/>
          <a:lstStyle/>
          <a:p>
            <a:pPr algn="l" rtl="0"/>
            <a:r>
              <a:rPr lang="en-US" sz="1600" b="0" i="0" dirty="0">
                <a:solidFill>
                  <a:srgbClr val="091E42"/>
                </a:solidFill>
                <a:effectLst/>
                <a:latin typeface="freight-text-pro"/>
              </a:rPr>
              <a:t>The loan providing companies find it hard to give loans to the people due to their insufficient or non-existent credit history. Because of that, some consumers use it to their advantage by becoming a defaulter.</a:t>
            </a:r>
          </a:p>
          <a:p>
            <a:pPr algn="l" rtl="0"/>
            <a:endParaRPr lang="en-US" sz="1600" b="0" i="0" dirty="0">
              <a:solidFill>
                <a:srgbClr val="091E42"/>
              </a:solidFill>
              <a:effectLst/>
              <a:latin typeface="freight-text-pro"/>
            </a:endParaRPr>
          </a:p>
          <a:p>
            <a:pPr algn="l" rtl="0"/>
            <a:r>
              <a:rPr lang="en-US" sz="1600" b="0" i="0" dirty="0">
                <a:solidFill>
                  <a:srgbClr val="091E42"/>
                </a:solidFill>
                <a:effectLst/>
                <a:latin typeface="freight-text-pro"/>
              </a:rPr>
              <a:t>When the company receives a loan application, the company has to decide for loan approval based on the applicant’s profile. </a:t>
            </a:r>
          </a:p>
          <a:p>
            <a:pPr algn="l" rtl="0"/>
            <a:endParaRPr lang="en-US" sz="1600" b="0" i="0" dirty="0">
              <a:solidFill>
                <a:srgbClr val="091E42"/>
              </a:solidFill>
              <a:effectLst/>
              <a:latin typeface="freight-text-pro"/>
            </a:endParaRPr>
          </a:p>
          <a:p>
            <a:pPr algn="l" rtl="0"/>
            <a:r>
              <a:rPr lang="en-US" sz="1600" b="0" i="0" dirty="0">
                <a:solidFill>
                  <a:srgbClr val="091E42"/>
                </a:solidFill>
                <a:effectLst/>
                <a:latin typeface="freight-text-pro"/>
              </a:rPr>
              <a:t>Two types of risks are associated with the bank’s decision: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91E42"/>
                </a:solidFill>
                <a:effectLst/>
                <a:latin typeface="freight-text-pro"/>
              </a:rPr>
              <a:t>If the applicant is likely to repay the loan, then not approving the loan results in a loss of business to the company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91E42"/>
                </a:solidFill>
                <a:effectLst/>
                <a:latin typeface="freight-text-pro"/>
              </a:rPr>
              <a:t>If the applicant is not likely to repay the loan, i.e. he/she is likely to default, then approving the loan may lead to a financial loss for the company.</a:t>
            </a:r>
          </a:p>
          <a:p>
            <a:pPr algn="l" rtl="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386" y="1272745"/>
            <a:ext cx="3877798" cy="750372"/>
          </a:xfrm>
        </p:spPr>
        <p:txBody>
          <a:bodyPr/>
          <a:lstStyle/>
          <a:p>
            <a:r>
              <a:rPr lang="en-US" sz="3200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9316" y="2431768"/>
            <a:ext cx="7671322" cy="3585973"/>
          </a:xfrm>
        </p:spPr>
        <p:txBody>
          <a:bodyPr/>
          <a:lstStyle/>
          <a:p>
            <a:pPr algn="l" rtl="0"/>
            <a:r>
              <a:rPr lang="en-US" sz="1600" b="0" i="0" dirty="0">
                <a:solidFill>
                  <a:srgbClr val="091E42"/>
                </a:solidFill>
                <a:effectLst/>
                <a:latin typeface="freight-text-pro"/>
              </a:rPr>
              <a:t>To identify patterns which indicate if a client has difficulty paying their instalments which may be used for taking actions such as denying the loan, reducing the amount of loan, lending (to risky applicants) at a higher interest rate, etc</a:t>
            </a:r>
            <a:r>
              <a:rPr lang="en-US" sz="1600" b="1" i="0" dirty="0">
                <a:solidFill>
                  <a:srgbClr val="091E42"/>
                </a:solidFill>
                <a:effectLst/>
                <a:latin typeface="freight-text-pro"/>
              </a:rPr>
              <a:t>.  through different driver variables behind loan default, i.e. the variables which are strong indicators of default.  </a:t>
            </a:r>
          </a:p>
          <a:p>
            <a:pPr algn="l" rtl="0"/>
            <a:endParaRPr lang="en-US" sz="1600" b="0" i="0" dirty="0">
              <a:solidFill>
                <a:srgbClr val="091E42"/>
              </a:solidFill>
              <a:effectLst/>
              <a:latin typeface="freight-text-pro"/>
            </a:endParaRPr>
          </a:p>
          <a:p>
            <a:r>
              <a:rPr lang="en-US" sz="1600" dirty="0">
                <a:solidFill>
                  <a:srgbClr val="091E42"/>
                </a:solidFill>
                <a:latin typeface="freight-text-pro"/>
              </a:rPr>
              <a:t>T</a:t>
            </a:r>
            <a:r>
              <a:rPr lang="en-US" sz="1600" b="0" i="0" dirty="0">
                <a:solidFill>
                  <a:srgbClr val="091E42"/>
                </a:solidFill>
                <a:effectLst/>
                <a:latin typeface="freight-text-pro"/>
              </a:rPr>
              <a:t>o use EDA to analyze the patterns present in the data. This will ensure that the applicants capable of repaying the loan are not rejected.</a:t>
            </a:r>
          </a:p>
          <a:p>
            <a:pPr algn="l" rtl="0"/>
            <a:endParaRPr lang="en-US" sz="1600" b="0" i="0" dirty="0">
              <a:solidFill>
                <a:srgbClr val="091E42"/>
              </a:solidFill>
              <a:effectLst/>
              <a:latin typeface="freight-text-pro"/>
            </a:endParaRPr>
          </a:p>
          <a:p>
            <a:pPr algn="l" rtl="0"/>
            <a:r>
              <a:rPr lang="en-US" sz="1600" b="1" i="0" dirty="0">
                <a:solidFill>
                  <a:srgbClr val="091E42"/>
                </a:solidFill>
                <a:effectLst/>
                <a:latin typeface="freight-text-pro"/>
              </a:rPr>
              <a:t>The company can utilize this knowledge for its portfolio and risk assessment. </a:t>
            </a:r>
            <a:r>
              <a:rPr lang="en-US" sz="1600" b="0" i="0" dirty="0">
                <a:solidFill>
                  <a:srgbClr val="091E42"/>
                </a:solidFill>
                <a:effectLst/>
                <a:latin typeface="freight-text-pro"/>
              </a:rPr>
              <a:t>This will ensure that the consumers capable of repaying the loan are not rejected. </a:t>
            </a:r>
          </a:p>
          <a:p>
            <a:pPr algn="l" rtl="0"/>
            <a:endParaRPr lang="en-US" sz="1800" dirty="0">
              <a:solidFill>
                <a:srgbClr val="091E42"/>
              </a:solidFill>
              <a:latin typeface="freight-text-pro"/>
            </a:endParaRPr>
          </a:p>
          <a:p>
            <a:pPr algn="l" rtl="0"/>
            <a:endParaRPr lang="en-US" sz="1800" b="0" i="0" dirty="0">
              <a:solidFill>
                <a:srgbClr val="091E42"/>
              </a:solidFill>
              <a:effectLst/>
              <a:latin typeface="freight-text-pro"/>
            </a:endParaRPr>
          </a:p>
          <a:p>
            <a:pPr algn="l" rtl="0"/>
            <a:endParaRPr lang="en-US" sz="2000" b="0" i="0" dirty="0">
              <a:solidFill>
                <a:srgbClr val="091E42"/>
              </a:solidFill>
              <a:effectLst/>
              <a:latin typeface="freight-text-pro"/>
            </a:endParaRPr>
          </a:p>
          <a:p>
            <a:pPr algn="l" rtl="0"/>
            <a:endParaRPr lang="en-US" sz="2000" dirty="0">
              <a:solidFill>
                <a:srgbClr val="091E42"/>
              </a:solidFill>
              <a:latin typeface="freight-text-pro"/>
            </a:endParaRPr>
          </a:p>
          <a:p>
            <a:pPr algn="l" rtl="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79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607" y="808549"/>
            <a:ext cx="2098425" cy="750372"/>
          </a:xfrm>
        </p:spPr>
        <p:txBody>
          <a:bodyPr/>
          <a:lstStyle/>
          <a:p>
            <a:r>
              <a:rPr lang="en-US" sz="3200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517" y="1982003"/>
            <a:ext cx="7201765" cy="2404646"/>
          </a:xfrm>
        </p:spPr>
        <p:txBody>
          <a:bodyPr/>
          <a:lstStyle/>
          <a:p>
            <a:pPr algn="l" rtl="0"/>
            <a:r>
              <a:rPr lang="en-US" sz="2000" b="0" i="0" dirty="0">
                <a:solidFill>
                  <a:srgbClr val="091E42"/>
                </a:solidFill>
                <a:effectLst/>
                <a:latin typeface="freight-text-pro"/>
              </a:rPr>
              <a:t>The data contains the information about the loan application at the time of applying for the loan. It contains two types of scenarios:</a:t>
            </a:r>
          </a:p>
          <a:p>
            <a:pPr algn="l" rtl="0"/>
            <a:r>
              <a:rPr lang="en-US" sz="2000" b="1" i="0" dirty="0">
                <a:solidFill>
                  <a:srgbClr val="091E42"/>
                </a:solidFill>
                <a:effectLst/>
                <a:latin typeface="freight-text-pro"/>
              </a:rPr>
              <a:t>The client with payment difficulties: </a:t>
            </a:r>
            <a:r>
              <a:rPr lang="en-US" sz="2000" b="0" i="0" dirty="0">
                <a:solidFill>
                  <a:srgbClr val="091E42"/>
                </a:solidFill>
                <a:effectLst/>
                <a:latin typeface="freight-text-pro"/>
              </a:rPr>
              <a:t>he/she had late payment more than X days on at least one of the first Y instalments of the loan in our sample,</a:t>
            </a:r>
          </a:p>
          <a:p>
            <a:pPr algn="l" rtl="0"/>
            <a:r>
              <a:rPr lang="en-US" sz="2000" b="1" i="0" dirty="0">
                <a:solidFill>
                  <a:srgbClr val="091E42"/>
                </a:solidFill>
                <a:effectLst/>
                <a:latin typeface="freight-text-pro"/>
              </a:rPr>
              <a:t>All other cases:</a:t>
            </a:r>
            <a:r>
              <a:rPr lang="en-US" sz="2000" b="0" i="0" dirty="0">
                <a:solidFill>
                  <a:srgbClr val="091E42"/>
                </a:solidFill>
                <a:effectLst/>
                <a:latin typeface="freight-text-pro"/>
              </a:rPr>
              <a:t> All other cases when the payment is paid on time.</a:t>
            </a:r>
          </a:p>
          <a:p>
            <a:pPr algn="l" rtl="0"/>
            <a:endParaRPr lang="en-US" sz="2000" dirty="0">
              <a:latin typeface="freight-text-pro"/>
            </a:endParaRPr>
          </a:p>
        </p:txBody>
      </p:sp>
    </p:spTree>
    <p:extLst>
      <p:ext uri="{BB962C8B-B14F-4D97-AF65-F5344CB8AC3E}">
        <p14:creationId xmlns:p14="http://schemas.microsoft.com/office/powerpoint/2010/main" val="90194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607" y="808549"/>
            <a:ext cx="4878696" cy="797830"/>
          </a:xfrm>
        </p:spPr>
        <p:txBody>
          <a:bodyPr/>
          <a:lstStyle/>
          <a:p>
            <a:r>
              <a:rPr lang="en-US" sz="2800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0531" y="1895505"/>
            <a:ext cx="7302842" cy="3788603"/>
          </a:xfrm>
        </p:spPr>
        <p:txBody>
          <a:bodyPr/>
          <a:lstStyle/>
          <a:p>
            <a:pPr algn="l" rtl="0"/>
            <a:r>
              <a:rPr lang="en-US" sz="1800" b="0" i="0" dirty="0">
                <a:solidFill>
                  <a:srgbClr val="091E42"/>
                </a:solidFill>
                <a:effectLst/>
                <a:latin typeface="freight-text-pro"/>
              </a:rPr>
              <a:t>This dataset has 3 files as explained below: </a:t>
            </a:r>
          </a:p>
          <a:p>
            <a:pPr algn="l" rtl="0"/>
            <a:r>
              <a:rPr lang="en-US" sz="1800" b="0" i="0" dirty="0">
                <a:solidFill>
                  <a:srgbClr val="091E42"/>
                </a:solidFill>
                <a:effectLst/>
                <a:latin typeface="freight-text-pro"/>
              </a:rPr>
              <a:t> </a:t>
            </a:r>
          </a:p>
          <a:p>
            <a:pPr algn="l" rtl="0"/>
            <a:r>
              <a:rPr lang="en-US" sz="1800" b="0" i="1" dirty="0">
                <a:solidFill>
                  <a:srgbClr val="091E42"/>
                </a:solidFill>
                <a:effectLst/>
                <a:latin typeface="freight-text-pro"/>
              </a:rPr>
              <a:t>1. 'application_data.csv'</a:t>
            </a:r>
            <a:r>
              <a:rPr lang="en-US" sz="1800" b="0" i="0" dirty="0">
                <a:solidFill>
                  <a:srgbClr val="091E42"/>
                </a:solidFill>
                <a:effectLst/>
                <a:latin typeface="freight-text-pro"/>
              </a:rPr>
              <a:t>  contains all the information of the client at the time of application.</a:t>
            </a:r>
            <a:br>
              <a:rPr lang="en-US" sz="1800" b="0" i="0" dirty="0">
                <a:solidFill>
                  <a:srgbClr val="091E42"/>
                </a:solidFill>
                <a:effectLst/>
                <a:latin typeface="freight-text-pro"/>
              </a:rPr>
            </a:br>
            <a:r>
              <a:rPr lang="en-US" sz="1800" b="0" i="0" dirty="0">
                <a:solidFill>
                  <a:srgbClr val="091E42"/>
                </a:solidFill>
                <a:effectLst/>
                <a:latin typeface="freight-text-pro"/>
              </a:rPr>
              <a:t>The data is about whether a </a:t>
            </a:r>
            <a:r>
              <a:rPr lang="en-US" sz="1800" b="1" i="0" dirty="0">
                <a:solidFill>
                  <a:srgbClr val="091E42"/>
                </a:solidFill>
                <a:effectLst/>
                <a:latin typeface="freight-text-pro"/>
              </a:rPr>
              <a:t>client has payment difficulties.</a:t>
            </a:r>
            <a:endParaRPr lang="en-US" sz="1800" b="0" i="0" dirty="0">
              <a:solidFill>
                <a:srgbClr val="091E42"/>
              </a:solidFill>
              <a:effectLst/>
              <a:latin typeface="freight-text-pro"/>
            </a:endParaRPr>
          </a:p>
          <a:p>
            <a:pPr algn="l" rtl="0"/>
            <a:r>
              <a:rPr lang="en-US" sz="1800" b="0" i="0" dirty="0">
                <a:solidFill>
                  <a:srgbClr val="091E42"/>
                </a:solidFill>
                <a:effectLst/>
                <a:latin typeface="freight-text-pro"/>
              </a:rPr>
              <a:t> </a:t>
            </a:r>
          </a:p>
          <a:p>
            <a:pPr algn="l" rtl="0"/>
            <a:r>
              <a:rPr lang="en-US" sz="1800" b="0" i="1" dirty="0">
                <a:solidFill>
                  <a:srgbClr val="091E42"/>
                </a:solidFill>
                <a:effectLst/>
                <a:latin typeface="freight-text-pro"/>
              </a:rPr>
              <a:t>2. 'previous_application.csv' </a:t>
            </a:r>
            <a:r>
              <a:rPr lang="en-US" sz="1800" b="0" i="0" dirty="0">
                <a:solidFill>
                  <a:srgbClr val="091E42"/>
                </a:solidFill>
                <a:effectLst/>
                <a:latin typeface="freight-text-pro"/>
              </a:rPr>
              <a:t>contains information about the client’s previous loan data. It contains the data on whether the previous application had been </a:t>
            </a:r>
            <a:r>
              <a:rPr lang="en-US" sz="1800" b="1" i="0" dirty="0">
                <a:solidFill>
                  <a:srgbClr val="091E42"/>
                </a:solidFill>
                <a:effectLst/>
                <a:latin typeface="freight-text-pro"/>
              </a:rPr>
              <a:t>Approved, Cancelled, Refused or Unused offer.</a:t>
            </a:r>
            <a:endParaRPr lang="en-US" sz="1800" b="0" i="0" dirty="0">
              <a:solidFill>
                <a:srgbClr val="091E42"/>
              </a:solidFill>
              <a:effectLst/>
              <a:latin typeface="freight-text-pro"/>
            </a:endParaRPr>
          </a:p>
          <a:p>
            <a:pPr algn="l" rtl="0"/>
            <a:r>
              <a:rPr lang="en-US" sz="1800" b="0" i="0" dirty="0">
                <a:solidFill>
                  <a:srgbClr val="091E42"/>
                </a:solidFill>
                <a:effectLst/>
                <a:latin typeface="freight-text-pro"/>
              </a:rPr>
              <a:t> </a:t>
            </a:r>
          </a:p>
          <a:p>
            <a:pPr algn="l" rtl="0"/>
            <a:r>
              <a:rPr lang="en-US" sz="1800" b="0" i="1" dirty="0">
                <a:solidFill>
                  <a:srgbClr val="091E42"/>
                </a:solidFill>
                <a:effectLst/>
                <a:latin typeface="freight-text-pro"/>
              </a:rPr>
              <a:t>3. 'columns_description.csv'</a:t>
            </a:r>
            <a:r>
              <a:rPr lang="en-US" sz="1800" b="0" i="0" dirty="0">
                <a:solidFill>
                  <a:srgbClr val="091E42"/>
                </a:solidFill>
                <a:effectLst/>
                <a:latin typeface="freight-text-pro"/>
              </a:rPr>
              <a:t> is data dictionary which describes the meaning of the variables.</a:t>
            </a:r>
          </a:p>
          <a:p>
            <a:pPr algn="l" rtl="0"/>
            <a:endParaRPr lang="en-US" sz="2000" dirty="0">
              <a:latin typeface="freight-text-pro"/>
            </a:endParaRPr>
          </a:p>
        </p:txBody>
      </p:sp>
    </p:spTree>
    <p:extLst>
      <p:ext uri="{BB962C8B-B14F-4D97-AF65-F5344CB8AC3E}">
        <p14:creationId xmlns:p14="http://schemas.microsoft.com/office/powerpoint/2010/main" val="301399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607" y="808549"/>
            <a:ext cx="4878696" cy="797830"/>
          </a:xfrm>
        </p:spPr>
        <p:txBody>
          <a:bodyPr/>
          <a:lstStyle/>
          <a:p>
            <a:r>
              <a:rPr lang="en-US" sz="2800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467" y="1482811"/>
            <a:ext cx="7498327" cy="4801857"/>
          </a:xfrm>
        </p:spPr>
        <p:txBody>
          <a:bodyPr/>
          <a:lstStyle/>
          <a:p>
            <a:pPr algn="l" rtl="0"/>
            <a:r>
              <a:rPr lang="en-US" sz="2000" b="1" dirty="0">
                <a:solidFill>
                  <a:schemeClr val="tx1"/>
                </a:solidFill>
                <a:latin typeface="freight-text-pro"/>
              </a:rPr>
              <a:t>Data Cleaning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freight-text-pro"/>
              </a:rPr>
              <a:t>Columns having more than 45% missing values were removed.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freight-text-pro"/>
              </a:rPr>
              <a:t>Then columns that seemed irrelevant for analysis were identified and dropped. </a:t>
            </a:r>
          </a:p>
          <a:p>
            <a:pPr algn="l" rtl="0"/>
            <a:endParaRPr lang="en-US" sz="1800" dirty="0">
              <a:solidFill>
                <a:schemeClr val="tx1"/>
              </a:solidFill>
              <a:latin typeface="freight-text-pro"/>
            </a:endParaRPr>
          </a:p>
          <a:p>
            <a:pPr algn="l" rtl="0"/>
            <a:endParaRPr lang="en-US" sz="2000" b="1" dirty="0">
              <a:solidFill>
                <a:schemeClr val="tx1"/>
              </a:solidFill>
              <a:latin typeface="freight-text-pro"/>
            </a:endParaRPr>
          </a:p>
          <a:p>
            <a:pPr algn="l" rtl="0"/>
            <a:r>
              <a:rPr lang="en-US" sz="2000" b="1" dirty="0">
                <a:solidFill>
                  <a:schemeClr val="tx1"/>
                </a:solidFill>
                <a:latin typeface="freight-text-pro"/>
              </a:rPr>
              <a:t>Missing Values Treatment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freight-text-pro"/>
              </a:rPr>
              <a:t>Category type columns were imputed with most frequent values.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freight-text-pro"/>
              </a:rPr>
              <a:t>Numerical columns were imputed with median as the outliers were detected</a:t>
            </a:r>
            <a:r>
              <a:rPr lang="en-US" sz="1800" dirty="0">
                <a:solidFill>
                  <a:schemeClr val="tx1"/>
                </a:solidFill>
                <a:latin typeface="freight-text-pro"/>
              </a:rPr>
              <a:t>. </a:t>
            </a:r>
          </a:p>
          <a:p>
            <a:pPr algn="l" rtl="0"/>
            <a:endParaRPr lang="en-US" sz="1800" dirty="0">
              <a:solidFill>
                <a:schemeClr val="tx1"/>
              </a:solidFill>
              <a:latin typeface="freight-text-pro"/>
            </a:endParaRPr>
          </a:p>
          <a:p>
            <a:pPr algn="l" rtl="0"/>
            <a:endParaRPr lang="en-US" sz="2000" b="1" dirty="0">
              <a:solidFill>
                <a:schemeClr val="tx1"/>
              </a:solidFill>
              <a:latin typeface="freight-text-pro"/>
            </a:endParaRPr>
          </a:p>
          <a:p>
            <a:pPr algn="l" rtl="0"/>
            <a:r>
              <a:rPr lang="en-US" sz="2000" b="1" dirty="0">
                <a:solidFill>
                  <a:schemeClr val="tx1"/>
                </a:solidFill>
                <a:latin typeface="freight-text-pro"/>
              </a:rPr>
              <a:t>Outliers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freight-text-pro"/>
              </a:rPr>
              <a:t>Outliers were detected , in some of the columns, outliers could be present due to data mis-entry and would require further analysis.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freight-text-pro"/>
              </a:rPr>
              <a:t>Suggesting,  to treat with the upper or lower limit values in numerical column types. </a:t>
            </a:r>
          </a:p>
        </p:txBody>
      </p:sp>
    </p:spTree>
    <p:extLst>
      <p:ext uri="{BB962C8B-B14F-4D97-AF65-F5344CB8AC3E}">
        <p14:creationId xmlns:p14="http://schemas.microsoft.com/office/powerpoint/2010/main" val="2276517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607" y="808549"/>
            <a:ext cx="4878696" cy="797830"/>
          </a:xfrm>
        </p:spPr>
        <p:txBody>
          <a:bodyPr/>
          <a:lstStyle/>
          <a:p>
            <a:r>
              <a:rPr lang="en-US" sz="2800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467" y="1482811"/>
            <a:ext cx="7498327" cy="4801857"/>
          </a:xfrm>
        </p:spPr>
        <p:txBody>
          <a:bodyPr/>
          <a:lstStyle/>
          <a:p>
            <a:pPr algn="l" rtl="0"/>
            <a:r>
              <a:rPr lang="en-US" sz="2000" b="1" dirty="0">
                <a:solidFill>
                  <a:schemeClr val="tx1"/>
                </a:solidFill>
                <a:latin typeface="freight-text-pro"/>
              </a:rPr>
              <a:t>Data Standardization </a:t>
            </a:r>
          </a:p>
          <a:p>
            <a:pPr algn="l" rtl="0"/>
            <a:endParaRPr lang="en-US" sz="2000" b="1" dirty="0">
              <a:solidFill>
                <a:schemeClr val="tx1"/>
              </a:solidFill>
              <a:latin typeface="freight-text-pro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freight-text-pro"/>
              </a:rPr>
              <a:t>Ensuring all observations under one variable are expressed in a common and consistent unit.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freight-text-pro"/>
              </a:rPr>
              <a:t>Some of the observational  columns like flag type with 0 and 1 values were converted to categorical type to be represented as ‘yes’ and ‘no’ for better visualization.</a:t>
            </a:r>
          </a:p>
          <a:p>
            <a:pPr algn="l" rtl="0"/>
            <a:endParaRPr lang="en-US" sz="2000" dirty="0">
              <a:solidFill>
                <a:schemeClr val="tx1"/>
              </a:solidFill>
              <a:latin typeface="freight-text-pro"/>
            </a:endParaRPr>
          </a:p>
          <a:p>
            <a:pPr algn="l" rtl="0"/>
            <a:endParaRPr lang="en-US" sz="2000" dirty="0">
              <a:solidFill>
                <a:schemeClr val="tx1"/>
              </a:solidFill>
              <a:latin typeface="freight-text-pro"/>
            </a:endParaRPr>
          </a:p>
          <a:p>
            <a:pPr algn="l" rtl="0"/>
            <a:r>
              <a:rPr lang="en-US" sz="2000" b="1" dirty="0">
                <a:solidFill>
                  <a:schemeClr val="tx1"/>
                </a:solidFill>
                <a:latin typeface="freight-text-pro"/>
              </a:rPr>
              <a:t>Binning</a:t>
            </a:r>
            <a:r>
              <a:rPr lang="en-US" sz="2000" dirty="0">
                <a:solidFill>
                  <a:schemeClr val="tx1"/>
                </a:solidFill>
                <a:latin typeface="freight-text-pro"/>
              </a:rPr>
              <a:t>  </a:t>
            </a:r>
          </a:p>
          <a:p>
            <a:pPr algn="l" rtl="0"/>
            <a:endParaRPr lang="en-US" sz="2000" dirty="0">
              <a:solidFill>
                <a:schemeClr val="tx1"/>
              </a:solidFill>
              <a:latin typeface="freight-text-pro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freight-text-pro"/>
              </a:rPr>
              <a:t>Created bins/range for certain columns like Age, Income Total, Family status for better visualization and reaching meaningful insights.</a:t>
            </a:r>
          </a:p>
        </p:txBody>
      </p:sp>
    </p:spTree>
    <p:extLst>
      <p:ext uri="{BB962C8B-B14F-4D97-AF65-F5344CB8AC3E}">
        <p14:creationId xmlns:p14="http://schemas.microsoft.com/office/powerpoint/2010/main" val="361580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607" y="808549"/>
            <a:ext cx="4878696" cy="797830"/>
          </a:xfrm>
        </p:spPr>
        <p:txBody>
          <a:bodyPr/>
          <a:lstStyle/>
          <a:p>
            <a:r>
              <a:rPr lang="en-US" sz="2800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0531" y="1895505"/>
            <a:ext cx="7302842" cy="3788603"/>
          </a:xfrm>
        </p:spPr>
        <p:txBody>
          <a:bodyPr/>
          <a:lstStyle/>
          <a:p>
            <a:pPr algn="l" rtl="0"/>
            <a:r>
              <a:rPr lang="en-US" sz="2000" b="1" dirty="0">
                <a:solidFill>
                  <a:schemeClr val="tx1"/>
                </a:solidFill>
                <a:latin typeface="freight-text-pro"/>
              </a:rPr>
              <a:t>Data Cleaning </a:t>
            </a:r>
          </a:p>
          <a:p>
            <a:pPr algn="l" rtl="0"/>
            <a:r>
              <a:rPr lang="en-US" sz="1800" dirty="0">
                <a:solidFill>
                  <a:schemeClr val="tx1"/>
                </a:solidFill>
                <a:latin typeface="freight-text-pro"/>
              </a:rPr>
              <a:t>Columns having more than 45% missing values were removed. </a:t>
            </a:r>
          </a:p>
          <a:p>
            <a:pPr algn="l" rtl="0"/>
            <a:r>
              <a:rPr lang="en-US" sz="1800" dirty="0">
                <a:solidFill>
                  <a:schemeClr val="tx1"/>
                </a:solidFill>
                <a:latin typeface="freight-text-pro"/>
              </a:rPr>
              <a:t>Then columns that seemed </a:t>
            </a:r>
            <a:r>
              <a:rPr lang="en-US" sz="1800" dirty="0" err="1">
                <a:solidFill>
                  <a:schemeClr val="tx1"/>
                </a:solidFill>
                <a:latin typeface="freight-text-pro"/>
              </a:rPr>
              <a:t>irrerelevant</a:t>
            </a:r>
            <a:r>
              <a:rPr lang="en-US" sz="1800" dirty="0">
                <a:solidFill>
                  <a:schemeClr val="tx1"/>
                </a:solidFill>
                <a:latin typeface="freight-text-pro"/>
              </a:rPr>
              <a:t> for analysis were identified and dropped. </a:t>
            </a:r>
          </a:p>
          <a:p>
            <a:pPr algn="l" rtl="0"/>
            <a:endParaRPr lang="en-US" sz="1800" dirty="0">
              <a:solidFill>
                <a:schemeClr val="tx1"/>
              </a:solidFill>
              <a:latin typeface="freight-text-pro"/>
            </a:endParaRPr>
          </a:p>
          <a:p>
            <a:pPr algn="l" rtl="0"/>
            <a:r>
              <a:rPr lang="en-US" sz="1800" b="1" dirty="0">
                <a:solidFill>
                  <a:schemeClr val="tx1"/>
                </a:solidFill>
                <a:latin typeface="freight-text-pro"/>
              </a:rPr>
              <a:t>Missing Values Treatment </a:t>
            </a:r>
          </a:p>
          <a:p>
            <a:pPr algn="l" rtl="0"/>
            <a:r>
              <a:rPr lang="en-US" sz="1800" dirty="0">
                <a:solidFill>
                  <a:schemeClr val="tx1"/>
                </a:solidFill>
                <a:latin typeface="freight-text-pro"/>
              </a:rPr>
              <a:t>Category type columns were imputed with most frequent values. </a:t>
            </a:r>
          </a:p>
          <a:p>
            <a:pPr algn="l" rtl="0"/>
            <a:r>
              <a:rPr lang="en-US" sz="1800" dirty="0">
                <a:solidFill>
                  <a:schemeClr val="tx1"/>
                </a:solidFill>
                <a:latin typeface="freight-text-pro"/>
              </a:rPr>
              <a:t>Numerical columns were imputed with median as the outliers were detected. </a:t>
            </a:r>
          </a:p>
          <a:p>
            <a:pPr algn="l" rtl="0"/>
            <a:endParaRPr lang="en-US" sz="1800" dirty="0">
              <a:solidFill>
                <a:schemeClr val="tx1"/>
              </a:solidFill>
              <a:latin typeface="freight-text-pro"/>
            </a:endParaRPr>
          </a:p>
          <a:p>
            <a:pPr algn="l" rtl="0"/>
            <a:r>
              <a:rPr lang="en-US" sz="1800" b="1" dirty="0">
                <a:solidFill>
                  <a:schemeClr val="tx1"/>
                </a:solidFill>
                <a:latin typeface="freight-text-pro"/>
              </a:rPr>
              <a:t>Outliers</a:t>
            </a:r>
          </a:p>
          <a:p>
            <a:pPr algn="l" rtl="0"/>
            <a:r>
              <a:rPr lang="en-US" sz="1800" dirty="0">
                <a:solidFill>
                  <a:schemeClr val="tx1"/>
                </a:solidFill>
                <a:latin typeface="freight-text-pro"/>
              </a:rPr>
              <a:t>Outliers are replaced with the upper or lower limit values in numerical column types. </a:t>
            </a:r>
          </a:p>
        </p:txBody>
      </p:sp>
    </p:spTree>
    <p:extLst>
      <p:ext uri="{BB962C8B-B14F-4D97-AF65-F5344CB8AC3E}">
        <p14:creationId xmlns:p14="http://schemas.microsoft.com/office/powerpoint/2010/main" val="3123520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{2FABE9C9-41D7-49C3-A960-9350A651B059}tf78438558_win32</Template>
  <TotalTime>213</TotalTime>
  <Words>759</Words>
  <Application>Microsoft Office PowerPoint</Application>
  <PresentationFormat>Widescreen</PresentationFormat>
  <Paragraphs>146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freight-text-pro</vt:lpstr>
      <vt:lpstr>Sabon Next LT</vt:lpstr>
      <vt:lpstr>Office Theme</vt:lpstr>
      <vt:lpstr>CREDIT EDA ASSIGNMENT </vt:lpstr>
      <vt:lpstr>BUSINESS OPPORTUNITIES ARE LIKE BUSES. THERE'S ALWAYS ANOTHER ONE COMING.</vt:lpstr>
      <vt:lpstr>PROBLEM STATEMENT</vt:lpstr>
      <vt:lpstr>OBJECTIVE</vt:lpstr>
      <vt:lpstr>DATA</vt:lpstr>
      <vt:lpstr>DATA UNDERSTANDING</vt:lpstr>
      <vt:lpstr>APPROACH</vt:lpstr>
      <vt:lpstr>APPROACH</vt:lpstr>
      <vt:lpstr>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ASSIGNMENT </dc:title>
  <dc:subject/>
  <dc:creator>Ayaan Naushad</dc:creator>
  <cp:lastModifiedBy>DELL</cp:lastModifiedBy>
  <cp:revision>3</cp:revision>
  <dcterms:created xsi:type="dcterms:W3CDTF">2023-11-27T19:55:44Z</dcterms:created>
  <dcterms:modified xsi:type="dcterms:W3CDTF">2023-11-27T23:45:44Z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