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73" r:id="rId12"/>
    <p:sldId id="270" r:id="rId13"/>
    <p:sldId id="274" r:id="rId14"/>
    <p:sldId id="271" r:id="rId15"/>
    <p:sldId id="267" r:id="rId16"/>
    <p:sldId id="268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F7A34-F7E7-DD5A-5074-B024EF60B9EF}" v="1349" dt="2020-11-20T01:22:11.573"/>
    <p1510:client id="{8D0D8921-ACEC-4569-A2C2-5FBA26DA70FC}" v="24" dt="2020-11-12T22:53:02.786"/>
    <p1510:client id="{97673BD9-D77B-9078-4849-77FC65F89697}" v="2717" dt="2020-11-17T06:39:59.506"/>
    <p1510:client id="{D75A235F-4924-5332-8F2F-EAC16A5E0C35}" v="7" dt="2020-11-20T07:05:06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CDAAC-E322-497F-8650-B2B6562D7C11}" type="doc">
      <dgm:prSet loTypeId="urn:microsoft.com/office/officeart/2005/8/layout/bProcess3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C4DDA6-40F7-43BC-9E9E-0ADDD0A140E0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 Read Image</a:t>
          </a:r>
          <a:endParaRPr lang="en-US"/>
        </a:p>
      </dgm:t>
    </dgm:pt>
    <dgm:pt modelId="{48A51467-A74F-45C7-9E9B-B47538814D23}" type="parTrans" cxnId="{51A45A22-B67A-4205-98B0-6554025B4D36}">
      <dgm:prSet/>
      <dgm:spPr/>
      <dgm:t>
        <a:bodyPr/>
        <a:lstStyle/>
        <a:p>
          <a:endParaRPr lang="en-US"/>
        </a:p>
      </dgm:t>
    </dgm:pt>
    <dgm:pt modelId="{F14BCB6E-2547-4861-A9E6-847D453D8943}" type="sibTrans" cxnId="{51A45A22-B67A-4205-98B0-6554025B4D36}">
      <dgm:prSet/>
      <dgm:spPr/>
      <dgm:t>
        <a:bodyPr/>
        <a:lstStyle/>
        <a:p>
          <a:endParaRPr lang="en-US"/>
        </a:p>
      </dgm:t>
    </dgm:pt>
    <dgm:pt modelId="{517F79EB-31BD-4355-8EDE-B2294AAE7656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 Convert to Grayscale</a:t>
          </a:r>
        </a:p>
      </dgm:t>
    </dgm:pt>
    <dgm:pt modelId="{4CE23C67-C335-4461-9AFF-5A38CC79F24D}" type="parTrans" cxnId="{99B1787C-4441-4D89-BB53-D99DC2B5878E}">
      <dgm:prSet/>
      <dgm:spPr/>
      <dgm:t>
        <a:bodyPr/>
        <a:lstStyle/>
        <a:p>
          <a:endParaRPr lang="en-US"/>
        </a:p>
      </dgm:t>
    </dgm:pt>
    <dgm:pt modelId="{6F1230C4-4041-409B-B99E-0B4FE97ECF7F}" type="sibTrans" cxnId="{99B1787C-4441-4D89-BB53-D99DC2B5878E}">
      <dgm:prSet/>
      <dgm:spPr/>
      <dgm:t>
        <a:bodyPr/>
        <a:lstStyle/>
        <a:p>
          <a:endParaRPr lang="en-US"/>
        </a:p>
      </dgm:t>
    </dgm:pt>
    <dgm:pt modelId="{E4CC1D75-FDAE-4C0E-AD73-B995BB7DB368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 Data Preprocessing </a:t>
          </a:r>
        </a:p>
      </dgm:t>
    </dgm:pt>
    <dgm:pt modelId="{919F8F78-9C75-4C30-8BE6-19AA7631A199}" type="parTrans" cxnId="{F256AFE2-DA12-491E-9B49-90593FE96398}">
      <dgm:prSet/>
      <dgm:spPr/>
      <dgm:t>
        <a:bodyPr/>
        <a:lstStyle/>
        <a:p>
          <a:endParaRPr lang="en-US"/>
        </a:p>
      </dgm:t>
    </dgm:pt>
    <dgm:pt modelId="{3A95A96B-0F04-46A5-827A-C6804F3D6B51}" type="sibTrans" cxnId="{F256AFE2-DA12-491E-9B49-90593FE96398}">
      <dgm:prSet/>
      <dgm:spPr/>
      <dgm:t>
        <a:bodyPr/>
        <a:lstStyle/>
        <a:p>
          <a:endParaRPr lang="en-US"/>
        </a:p>
      </dgm:t>
    </dgm:pt>
    <dgm:pt modelId="{0893858D-25C4-4853-AB44-AA594C2DD4DA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Resize image (100 *100)</a:t>
          </a:r>
          <a:endParaRPr lang="en-US"/>
        </a:p>
      </dgm:t>
    </dgm:pt>
    <dgm:pt modelId="{1A806146-ACD8-479A-9E36-025F1FD9E56C}" type="parTrans" cxnId="{FA6F4C35-904D-49F7-922D-6743FD55D097}">
      <dgm:prSet/>
      <dgm:spPr/>
      <dgm:t>
        <a:bodyPr/>
        <a:lstStyle/>
        <a:p>
          <a:endParaRPr lang="en-US"/>
        </a:p>
      </dgm:t>
    </dgm:pt>
    <dgm:pt modelId="{1A28B549-FB90-479E-9DAE-D6F31FF9A17B}" type="sibTrans" cxnId="{FA6F4C35-904D-49F7-922D-6743FD55D097}">
      <dgm:prSet/>
      <dgm:spPr/>
      <dgm:t>
        <a:bodyPr/>
        <a:lstStyle/>
        <a:p>
          <a:endParaRPr lang="en-US"/>
        </a:p>
      </dgm:t>
    </dgm:pt>
    <dgm:pt modelId="{A4F92880-CD48-48EE-AE11-CF922B85EDEE}">
      <dgm:prSet phldrT="[Text]" phldr="0"/>
      <dgm:spPr/>
      <dgm:t>
        <a:bodyPr/>
        <a:lstStyle/>
        <a:p>
          <a:pPr rtl="0"/>
          <a:r>
            <a:rPr lang="en-US">
              <a:latin typeface="Avenir Next LT Pro"/>
            </a:rPr>
            <a:t> SVM model</a:t>
          </a:r>
          <a:endParaRPr lang="en-US"/>
        </a:p>
      </dgm:t>
    </dgm:pt>
    <dgm:pt modelId="{6FB2A7C5-E6D5-42C0-AC8D-32B5769CDB21}" type="parTrans" cxnId="{9CA1734B-0069-43A4-9BF8-198397A647A3}">
      <dgm:prSet/>
      <dgm:spPr/>
      <dgm:t>
        <a:bodyPr/>
        <a:lstStyle/>
        <a:p>
          <a:endParaRPr lang="en-US"/>
        </a:p>
      </dgm:t>
    </dgm:pt>
    <dgm:pt modelId="{4282ED1D-AF06-4A3B-B102-69DDBEF7C591}" type="sibTrans" cxnId="{9CA1734B-0069-43A4-9BF8-198397A647A3}">
      <dgm:prSet/>
      <dgm:spPr/>
      <dgm:t>
        <a:bodyPr/>
        <a:lstStyle/>
        <a:p>
          <a:endParaRPr lang="en-US"/>
        </a:p>
      </dgm:t>
    </dgm:pt>
    <dgm:pt modelId="{E37A7CE6-3407-43F3-AAEA-998D41C96AE6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Crop Face</a:t>
          </a:r>
          <a:endParaRPr lang="en-US"/>
        </a:p>
      </dgm:t>
    </dgm:pt>
    <dgm:pt modelId="{E2308218-4B54-449B-9BB1-3C4ACFA4B8D7}" type="parTrans" cxnId="{ADCFEAC3-DF9D-406F-9868-C5A5AFEC7239}">
      <dgm:prSet/>
      <dgm:spPr/>
    </dgm:pt>
    <dgm:pt modelId="{CEBC006C-DC83-40AF-A6CA-79050CAFC23D}" type="sibTrans" cxnId="{ADCFEAC3-DF9D-406F-9868-C5A5AFEC7239}">
      <dgm:prSet/>
      <dgm:spPr/>
      <dgm:t>
        <a:bodyPr/>
        <a:lstStyle/>
        <a:p>
          <a:endParaRPr lang="en-US"/>
        </a:p>
      </dgm:t>
    </dgm:pt>
    <dgm:pt modelId="{D75EC1B0-74D5-4549-8DC5-607612F12081}">
      <dgm:prSet phldr="0"/>
      <dgm:spPr/>
      <dgm:t>
        <a:bodyPr/>
        <a:lstStyle/>
        <a:p>
          <a:r>
            <a:rPr lang="en-US">
              <a:latin typeface="Avenir Next LT Pro"/>
            </a:rPr>
            <a:t>Normalize(0-1)</a:t>
          </a:r>
          <a:endParaRPr lang="en-US"/>
        </a:p>
      </dgm:t>
    </dgm:pt>
    <dgm:pt modelId="{3536614E-4A1B-41B2-923C-BA7BDAF632F4}" type="parTrans" cxnId="{133F3F80-161F-4F6D-A129-327B8A9FB806}">
      <dgm:prSet/>
      <dgm:spPr/>
    </dgm:pt>
    <dgm:pt modelId="{7BD78C42-4975-491E-9CCC-8F39F72B5AC6}" type="sibTrans" cxnId="{133F3F80-161F-4F6D-A129-327B8A9FB806}">
      <dgm:prSet/>
      <dgm:spPr/>
      <dgm:t>
        <a:bodyPr/>
        <a:lstStyle/>
        <a:p>
          <a:endParaRPr lang="en-US"/>
        </a:p>
      </dgm:t>
    </dgm:pt>
    <dgm:pt modelId="{7D37A2C7-D0F2-48F3-A9BE-011307F76BC5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Output</a:t>
          </a:r>
        </a:p>
      </dgm:t>
    </dgm:pt>
    <dgm:pt modelId="{7A636A5B-81C9-4C10-BC10-00F21FD7858F}" type="parTrans" cxnId="{03737EF9-F378-4CF8-A850-8EC2C7FEBA58}">
      <dgm:prSet/>
      <dgm:spPr/>
    </dgm:pt>
    <dgm:pt modelId="{54B4A67C-ED5C-4DC5-BDF3-2E3D21B2FA7A}" type="sibTrans" cxnId="{03737EF9-F378-4CF8-A850-8EC2C7FEBA58}">
      <dgm:prSet/>
      <dgm:spPr/>
    </dgm:pt>
    <dgm:pt modelId="{9713080E-5955-4A5A-B08D-CBB1C11C2C58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</a:t>
          </a:r>
          <a:r>
            <a:rPr lang="en-US"/>
            <a:t>Flatten</a:t>
          </a:r>
          <a:r>
            <a:rPr lang="en-US">
              <a:latin typeface="Avenir Next LT Pro"/>
            </a:rPr>
            <a:t> image</a:t>
          </a:r>
          <a:endParaRPr lang="en-US"/>
        </a:p>
      </dgm:t>
    </dgm:pt>
    <dgm:pt modelId="{8DD724AB-0C67-41F5-A369-D5880C08BC18}" type="parTrans" cxnId="{674E0B1C-D34E-4DE9-9F0C-15CB82D7B9E7}">
      <dgm:prSet/>
      <dgm:spPr/>
    </dgm:pt>
    <dgm:pt modelId="{81E57979-F13B-4E30-BAD2-6E71B30AA53B}" type="sibTrans" cxnId="{674E0B1C-D34E-4DE9-9F0C-15CB82D7B9E7}">
      <dgm:prSet/>
      <dgm:spPr/>
      <dgm:t>
        <a:bodyPr/>
        <a:lstStyle/>
        <a:p>
          <a:endParaRPr lang="en-US"/>
        </a:p>
      </dgm:t>
    </dgm:pt>
    <dgm:pt modelId="{6233B23B-897A-4453-A1DF-B994B1C03484}">
      <dgm:prSet phldr="0"/>
      <dgm:spPr/>
      <dgm:t>
        <a:bodyPr/>
        <a:lstStyle/>
        <a:p>
          <a:pPr rtl="0"/>
          <a:r>
            <a:rPr lang="en-US">
              <a:latin typeface="Avenir Next LT Pro"/>
            </a:rPr>
            <a:t> Eigen Image</a:t>
          </a:r>
        </a:p>
      </dgm:t>
    </dgm:pt>
    <dgm:pt modelId="{7DAAB72B-EB07-4CC3-A485-2D3F08FCB6E7}" type="parTrans" cxnId="{0D4902E2-1331-41CD-984E-84DDB7A020F6}">
      <dgm:prSet/>
      <dgm:spPr/>
    </dgm:pt>
    <dgm:pt modelId="{296D2F25-8038-436F-8244-264E85BBA9EC}" type="sibTrans" cxnId="{0D4902E2-1331-41CD-984E-84DDB7A020F6}">
      <dgm:prSet/>
      <dgm:spPr/>
      <dgm:t>
        <a:bodyPr/>
        <a:lstStyle/>
        <a:p>
          <a:endParaRPr lang="en-US"/>
        </a:p>
      </dgm:t>
    </dgm:pt>
    <dgm:pt modelId="{7CF93774-4151-404C-A42C-D3C484426000}" type="pres">
      <dgm:prSet presAssocID="{2EBCDAAC-E322-497F-8650-B2B6562D7C11}" presName="Name0" presStyleCnt="0">
        <dgm:presLayoutVars>
          <dgm:dir/>
          <dgm:resizeHandles val="exact"/>
        </dgm:presLayoutVars>
      </dgm:prSet>
      <dgm:spPr/>
    </dgm:pt>
    <dgm:pt modelId="{A56F8F9F-DD7C-4482-9DCC-6B6637B8B6F5}" type="pres">
      <dgm:prSet presAssocID="{BFC4DDA6-40F7-43BC-9E9E-0ADDD0A140E0}" presName="node" presStyleLbl="node1" presStyleIdx="0" presStyleCnt="7">
        <dgm:presLayoutVars>
          <dgm:bulletEnabled val="1"/>
        </dgm:presLayoutVars>
      </dgm:prSet>
      <dgm:spPr/>
    </dgm:pt>
    <dgm:pt modelId="{768F2007-7608-4A2A-AD05-CD1FBA4392D5}" type="pres">
      <dgm:prSet presAssocID="{F14BCB6E-2547-4861-A9E6-847D453D8943}" presName="sibTrans" presStyleLbl="sibTrans1D1" presStyleIdx="0" presStyleCnt="6"/>
      <dgm:spPr/>
    </dgm:pt>
    <dgm:pt modelId="{7560DFB3-30ED-4F06-8747-114EACFD159C}" type="pres">
      <dgm:prSet presAssocID="{F14BCB6E-2547-4861-A9E6-847D453D8943}" presName="connectorText" presStyleLbl="sibTrans1D1" presStyleIdx="0" presStyleCnt="6"/>
      <dgm:spPr/>
    </dgm:pt>
    <dgm:pt modelId="{CEEA5336-F46E-4CBA-96FC-E5B73138DB29}" type="pres">
      <dgm:prSet presAssocID="{517F79EB-31BD-4355-8EDE-B2294AAE7656}" presName="node" presStyleLbl="node1" presStyleIdx="1" presStyleCnt="7">
        <dgm:presLayoutVars>
          <dgm:bulletEnabled val="1"/>
        </dgm:presLayoutVars>
      </dgm:prSet>
      <dgm:spPr/>
    </dgm:pt>
    <dgm:pt modelId="{56A408FE-59FD-457E-A164-D2078E272E4C}" type="pres">
      <dgm:prSet presAssocID="{6F1230C4-4041-409B-B99E-0B4FE97ECF7F}" presName="sibTrans" presStyleLbl="sibTrans1D1" presStyleIdx="1" presStyleCnt="6"/>
      <dgm:spPr/>
    </dgm:pt>
    <dgm:pt modelId="{CE29EEC0-2572-4038-B333-402D7A3DD2CB}" type="pres">
      <dgm:prSet presAssocID="{6F1230C4-4041-409B-B99E-0B4FE97ECF7F}" presName="connectorText" presStyleLbl="sibTrans1D1" presStyleIdx="1" presStyleCnt="6"/>
      <dgm:spPr/>
    </dgm:pt>
    <dgm:pt modelId="{101EEFE1-B09A-412E-968F-E686CAAEBD16}" type="pres">
      <dgm:prSet presAssocID="{E37A7CE6-3407-43F3-AAEA-998D41C96AE6}" presName="node" presStyleLbl="node1" presStyleIdx="2" presStyleCnt="7">
        <dgm:presLayoutVars>
          <dgm:bulletEnabled val="1"/>
        </dgm:presLayoutVars>
      </dgm:prSet>
      <dgm:spPr/>
    </dgm:pt>
    <dgm:pt modelId="{4CEFA066-EA27-46B8-A197-49A3340BBC33}" type="pres">
      <dgm:prSet presAssocID="{CEBC006C-DC83-40AF-A6CA-79050CAFC23D}" presName="sibTrans" presStyleLbl="sibTrans1D1" presStyleIdx="2" presStyleCnt="6"/>
      <dgm:spPr/>
    </dgm:pt>
    <dgm:pt modelId="{F36280DB-8BEE-4200-AF8B-A3C558932949}" type="pres">
      <dgm:prSet presAssocID="{CEBC006C-DC83-40AF-A6CA-79050CAFC23D}" presName="connectorText" presStyleLbl="sibTrans1D1" presStyleIdx="2" presStyleCnt="6"/>
      <dgm:spPr/>
    </dgm:pt>
    <dgm:pt modelId="{38DD34EE-F220-4AE6-8199-2A7B514CA70B}" type="pres">
      <dgm:prSet presAssocID="{E4CC1D75-FDAE-4C0E-AD73-B995BB7DB368}" presName="node" presStyleLbl="node1" presStyleIdx="3" presStyleCnt="7">
        <dgm:presLayoutVars>
          <dgm:bulletEnabled val="1"/>
        </dgm:presLayoutVars>
      </dgm:prSet>
      <dgm:spPr/>
    </dgm:pt>
    <dgm:pt modelId="{FC04429F-F8E8-4322-A3E6-139A1DA3D472}" type="pres">
      <dgm:prSet presAssocID="{3A95A96B-0F04-46A5-827A-C6804F3D6B51}" presName="sibTrans" presStyleLbl="sibTrans1D1" presStyleIdx="3" presStyleCnt="6"/>
      <dgm:spPr/>
    </dgm:pt>
    <dgm:pt modelId="{0D2140BB-063C-44AC-821B-8DD415802699}" type="pres">
      <dgm:prSet presAssocID="{3A95A96B-0F04-46A5-827A-C6804F3D6B51}" presName="connectorText" presStyleLbl="sibTrans1D1" presStyleIdx="3" presStyleCnt="6"/>
      <dgm:spPr/>
    </dgm:pt>
    <dgm:pt modelId="{32D10FE4-36CE-4041-A2AD-1307AD1F5168}" type="pres">
      <dgm:prSet presAssocID="{6233B23B-897A-4453-A1DF-B994B1C03484}" presName="node" presStyleLbl="node1" presStyleIdx="4" presStyleCnt="7">
        <dgm:presLayoutVars>
          <dgm:bulletEnabled val="1"/>
        </dgm:presLayoutVars>
      </dgm:prSet>
      <dgm:spPr/>
    </dgm:pt>
    <dgm:pt modelId="{3A52D840-0B84-4EDE-B86F-73B6819FCA7D}" type="pres">
      <dgm:prSet presAssocID="{296D2F25-8038-436F-8244-264E85BBA9EC}" presName="sibTrans" presStyleLbl="sibTrans1D1" presStyleIdx="4" presStyleCnt="6"/>
      <dgm:spPr/>
    </dgm:pt>
    <dgm:pt modelId="{891DB529-99D1-4853-951C-12C929D97527}" type="pres">
      <dgm:prSet presAssocID="{296D2F25-8038-436F-8244-264E85BBA9EC}" presName="connectorText" presStyleLbl="sibTrans1D1" presStyleIdx="4" presStyleCnt="6"/>
      <dgm:spPr/>
    </dgm:pt>
    <dgm:pt modelId="{E51128D1-16CB-4DA6-9ED3-D142F155C1A7}" type="pres">
      <dgm:prSet presAssocID="{A4F92880-CD48-48EE-AE11-CF922B85EDEE}" presName="node" presStyleLbl="node1" presStyleIdx="5" presStyleCnt="7">
        <dgm:presLayoutVars>
          <dgm:bulletEnabled val="1"/>
        </dgm:presLayoutVars>
      </dgm:prSet>
      <dgm:spPr/>
    </dgm:pt>
    <dgm:pt modelId="{BEDA915B-679B-47BA-AA7E-94B3DE25286D}" type="pres">
      <dgm:prSet presAssocID="{4282ED1D-AF06-4A3B-B102-69DDBEF7C591}" presName="sibTrans" presStyleLbl="sibTrans1D1" presStyleIdx="5" presStyleCnt="6"/>
      <dgm:spPr/>
    </dgm:pt>
    <dgm:pt modelId="{C63E664B-0686-4C9B-BBB4-75CD7FD2842C}" type="pres">
      <dgm:prSet presAssocID="{4282ED1D-AF06-4A3B-B102-69DDBEF7C591}" presName="connectorText" presStyleLbl="sibTrans1D1" presStyleIdx="5" presStyleCnt="6"/>
      <dgm:spPr/>
    </dgm:pt>
    <dgm:pt modelId="{A1150ECA-63A4-4A88-9FBC-43803006062F}" type="pres">
      <dgm:prSet presAssocID="{7D37A2C7-D0F2-48F3-A9BE-011307F76BC5}" presName="node" presStyleLbl="node1" presStyleIdx="6" presStyleCnt="7">
        <dgm:presLayoutVars>
          <dgm:bulletEnabled val="1"/>
        </dgm:presLayoutVars>
      </dgm:prSet>
      <dgm:spPr/>
    </dgm:pt>
  </dgm:ptLst>
  <dgm:cxnLst>
    <dgm:cxn modelId="{5111FF01-0EA0-4AB9-AA1C-ADF39E37F94C}" type="presOf" srcId="{6F1230C4-4041-409B-B99E-0B4FE97ECF7F}" destId="{CE29EEC0-2572-4038-B333-402D7A3DD2CB}" srcOrd="1" destOrd="0" presId="urn:microsoft.com/office/officeart/2005/8/layout/bProcess3"/>
    <dgm:cxn modelId="{C2C07706-F2B2-4C30-B23B-40FB3DA21819}" type="presOf" srcId="{6F1230C4-4041-409B-B99E-0B4FE97ECF7F}" destId="{56A408FE-59FD-457E-A164-D2078E272E4C}" srcOrd="0" destOrd="0" presId="urn:microsoft.com/office/officeart/2005/8/layout/bProcess3"/>
    <dgm:cxn modelId="{F1C1EA08-D334-4CAF-8FE5-C81B41125933}" type="presOf" srcId="{F14BCB6E-2547-4861-A9E6-847D453D8943}" destId="{7560DFB3-30ED-4F06-8747-114EACFD159C}" srcOrd="1" destOrd="0" presId="urn:microsoft.com/office/officeart/2005/8/layout/bProcess3"/>
    <dgm:cxn modelId="{5789CA0D-ED4F-4191-8BEA-97D29DF94195}" type="presOf" srcId="{4282ED1D-AF06-4A3B-B102-69DDBEF7C591}" destId="{BEDA915B-679B-47BA-AA7E-94B3DE25286D}" srcOrd="0" destOrd="0" presId="urn:microsoft.com/office/officeart/2005/8/layout/bProcess3"/>
    <dgm:cxn modelId="{674E0B1C-D34E-4DE9-9F0C-15CB82D7B9E7}" srcId="{E4CC1D75-FDAE-4C0E-AD73-B995BB7DB368}" destId="{9713080E-5955-4A5A-B08D-CBB1C11C2C58}" srcOrd="2" destOrd="0" parTransId="{8DD724AB-0C67-41F5-A369-D5880C08BC18}" sibTransId="{81E57979-F13B-4E30-BAD2-6E71B30AA53B}"/>
    <dgm:cxn modelId="{51A45A22-B67A-4205-98B0-6554025B4D36}" srcId="{2EBCDAAC-E322-497F-8650-B2B6562D7C11}" destId="{BFC4DDA6-40F7-43BC-9E9E-0ADDD0A140E0}" srcOrd="0" destOrd="0" parTransId="{48A51467-A74F-45C7-9E9B-B47538814D23}" sibTransId="{F14BCB6E-2547-4861-A9E6-847D453D8943}"/>
    <dgm:cxn modelId="{FA6F4C35-904D-49F7-922D-6743FD55D097}" srcId="{E4CC1D75-FDAE-4C0E-AD73-B995BB7DB368}" destId="{0893858D-25C4-4853-AB44-AA594C2DD4DA}" srcOrd="1" destOrd="0" parTransId="{1A806146-ACD8-479A-9E36-025F1FD9E56C}" sibTransId="{1A28B549-FB90-479E-9DAE-D6F31FF9A17B}"/>
    <dgm:cxn modelId="{569D0B3C-B040-4E11-A123-95855E835FD1}" type="presOf" srcId="{CEBC006C-DC83-40AF-A6CA-79050CAFC23D}" destId="{F36280DB-8BEE-4200-AF8B-A3C558932949}" srcOrd="1" destOrd="0" presId="urn:microsoft.com/office/officeart/2005/8/layout/bProcess3"/>
    <dgm:cxn modelId="{F414823C-9F86-485B-80B7-032905FC4FD9}" type="presOf" srcId="{517F79EB-31BD-4355-8EDE-B2294AAE7656}" destId="{CEEA5336-F46E-4CBA-96FC-E5B73138DB29}" srcOrd="0" destOrd="0" presId="urn:microsoft.com/office/officeart/2005/8/layout/bProcess3"/>
    <dgm:cxn modelId="{D7665B3D-3487-44D2-B417-A874D1B75D17}" type="presOf" srcId="{E37A7CE6-3407-43F3-AAEA-998D41C96AE6}" destId="{101EEFE1-B09A-412E-968F-E686CAAEBD16}" srcOrd="0" destOrd="0" presId="urn:microsoft.com/office/officeart/2005/8/layout/bProcess3"/>
    <dgm:cxn modelId="{9CA1734B-0069-43A4-9BF8-198397A647A3}" srcId="{2EBCDAAC-E322-497F-8650-B2B6562D7C11}" destId="{A4F92880-CD48-48EE-AE11-CF922B85EDEE}" srcOrd="5" destOrd="0" parTransId="{6FB2A7C5-E6D5-42C0-AC8D-32B5769CDB21}" sibTransId="{4282ED1D-AF06-4A3B-B102-69DDBEF7C591}"/>
    <dgm:cxn modelId="{5034CF52-2AE3-4CAA-A90F-4AC9A4E27F94}" type="presOf" srcId="{4282ED1D-AF06-4A3B-B102-69DDBEF7C591}" destId="{C63E664B-0686-4C9B-BBB4-75CD7FD2842C}" srcOrd="1" destOrd="0" presId="urn:microsoft.com/office/officeart/2005/8/layout/bProcess3"/>
    <dgm:cxn modelId="{0B15D152-625F-47C7-9C60-D0B4FF003BE8}" type="presOf" srcId="{2EBCDAAC-E322-497F-8650-B2B6562D7C11}" destId="{7CF93774-4151-404C-A42C-D3C484426000}" srcOrd="0" destOrd="0" presId="urn:microsoft.com/office/officeart/2005/8/layout/bProcess3"/>
    <dgm:cxn modelId="{C18A6954-447F-47DC-B1F2-B565CB2FC85C}" type="presOf" srcId="{BFC4DDA6-40F7-43BC-9E9E-0ADDD0A140E0}" destId="{A56F8F9F-DD7C-4482-9DCC-6B6637B8B6F5}" srcOrd="0" destOrd="0" presId="urn:microsoft.com/office/officeart/2005/8/layout/bProcess3"/>
    <dgm:cxn modelId="{C19E736D-31D6-4B93-8328-42F704A7A7C3}" type="presOf" srcId="{7D37A2C7-D0F2-48F3-A9BE-011307F76BC5}" destId="{A1150ECA-63A4-4A88-9FBC-43803006062F}" srcOrd="0" destOrd="0" presId="urn:microsoft.com/office/officeart/2005/8/layout/bProcess3"/>
    <dgm:cxn modelId="{E5ACC973-E310-446E-88A8-2F707751D9CE}" type="presOf" srcId="{6233B23B-897A-4453-A1DF-B994B1C03484}" destId="{32D10FE4-36CE-4041-A2AD-1307AD1F5168}" srcOrd="0" destOrd="0" presId="urn:microsoft.com/office/officeart/2005/8/layout/bProcess3"/>
    <dgm:cxn modelId="{99B1787C-4441-4D89-BB53-D99DC2B5878E}" srcId="{2EBCDAAC-E322-497F-8650-B2B6562D7C11}" destId="{517F79EB-31BD-4355-8EDE-B2294AAE7656}" srcOrd="1" destOrd="0" parTransId="{4CE23C67-C335-4461-9AFF-5A38CC79F24D}" sibTransId="{6F1230C4-4041-409B-B99E-0B4FE97ECF7F}"/>
    <dgm:cxn modelId="{CBFFBE7C-5AC0-41DE-8B32-316E450647A8}" type="presOf" srcId="{0893858D-25C4-4853-AB44-AA594C2DD4DA}" destId="{38DD34EE-F220-4AE6-8199-2A7B514CA70B}" srcOrd="0" destOrd="2" presId="urn:microsoft.com/office/officeart/2005/8/layout/bProcess3"/>
    <dgm:cxn modelId="{58751280-76C4-4457-9941-E1D818AF58B8}" type="presOf" srcId="{296D2F25-8038-436F-8244-264E85BBA9EC}" destId="{891DB529-99D1-4853-951C-12C929D97527}" srcOrd="1" destOrd="0" presId="urn:microsoft.com/office/officeart/2005/8/layout/bProcess3"/>
    <dgm:cxn modelId="{133F3F80-161F-4F6D-A129-327B8A9FB806}" srcId="{E4CC1D75-FDAE-4C0E-AD73-B995BB7DB368}" destId="{D75EC1B0-74D5-4549-8DC5-607612F12081}" srcOrd="0" destOrd="0" parTransId="{3536614E-4A1B-41B2-923C-BA7BDAF632F4}" sibTransId="{7BD78C42-4975-491E-9CCC-8F39F72B5AC6}"/>
    <dgm:cxn modelId="{4D49B483-83E7-406B-B43E-E338F1C765BE}" type="presOf" srcId="{3A95A96B-0F04-46A5-827A-C6804F3D6B51}" destId="{0D2140BB-063C-44AC-821B-8DD415802699}" srcOrd="1" destOrd="0" presId="urn:microsoft.com/office/officeart/2005/8/layout/bProcess3"/>
    <dgm:cxn modelId="{C462BA91-6592-4886-89B6-939570324365}" type="presOf" srcId="{E4CC1D75-FDAE-4C0E-AD73-B995BB7DB368}" destId="{38DD34EE-F220-4AE6-8199-2A7B514CA70B}" srcOrd="0" destOrd="0" presId="urn:microsoft.com/office/officeart/2005/8/layout/bProcess3"/>
    <dgm:cxn modelId="{F1BA3B9B-9F67-463B-9AD9-C9B7F0F5F94E}" type="presOf" srcId="{3A95A96B-0F04-46A5-827A-C6804F3D6B51}" destId="{FC04429F-F8E8-4322-A3E6-139A1DA3D472}" srcOrd="0" destOrd="0" presId="urn:microsoft.com/office/officeart/2005/8/layout/bProcess3"/>
    <dgm:cxn modelId="{CF74B8A1-3445-4318-A170-E797213AF0A5}" type="presOf" srcId="{D75EC1B0-74D5-4549-8DC5-607612F12081}" destId="{38DD34EE-F220-4AE6-8199-2A7B514CA70B}" srcOrd="0" destOrd="1" presId="urn:microsoft.com/office/officeart/2005/8/layout/bProcess3"/>
    <dgm:cxn modelId="{18AE68BD-BBD6-4BBA-A8EE-6503E4128F8F}" type="presOf" srcId="{F14BCB6E-2547-4861-A9E6-847D453D8943}" destId="{768F2007-7608-4A2A-AD05-CD1FBA4392D5}" srcOrd="0" destOrd="0" presId="urn:microsoft.com/office/officeart/2005/8/layout/bProcess3"/>
    <dgm:cxn modelId="{665800BE-7EC3-45B3-8929-6D7F2C10D392}" type="presOf" srcId="{9713080E-5955-4A5A-B08D-CBB1C11C2C58}" destId="{38DD34EE-F220-4AE6-8199-2A7B514CA70B}" srcOrd="0" destOrd="3" presId="urn:microsoft.com/office/officeart/2005/8/layout/bProcess3"/>
    <dgm:cxn modelId="{ADCFEAC3-DF9D-406F-9868-C5A5AFEC7239}" srcId="{2EBCDAAC-E322-497F-8650-B2B6562D7C11}" destId="{E37A7CE6-3407-43F3-AAEA-998D41C96AE6}" srcOrd="2" destOrd="0" parTransId="{E2308218-4B54-449B-9BB1-3C4ACFA4B8D7}" sibTransId="{CEBC006C-DC83-40AF-A6CA-79050CAFC23D}"/>
    <dgm:cxn modelId="{FA0FD8E0-B531-4400-9E8E-51302C83AF71}" type="presOf" srcId="{296D2F25-8038-436F-8244-264E85BBA9EC}" destId="{3A52D840-0B84-4EDE-B86F-73B6819FCA7D}" srcOrd="0" destOrd="0" presId="urn:microsoft.com/office/officeart/2005/8/layout/bProcess3"/>
    <dgm:cxn modelId="{0D4902E2-1331-41CD-984E-84DDB7A020F6}" srcId="{2EBCDAAC-E322-497F-8650-B2B6562D7C11}" destId="{6233B23B-897A-4453-A1DF-B994B1C03484}" srcOrd="4" destOrd="0" parTransId="{7DAAB72B-EB07-4CC3-A485-2D3F08FCB6E7}" sibTransId="{296D2F25-8038-436F-8244-264E85BBA9EC}"/>
    <dgm:cxn modelId="{F256AFE2-DA12-491E-9B49-90593FE96398}" srcId="{2EBCDAAC-E322-497F-8650-B2B6562D7C11}" destId="{E4CC1D75-FDAE-4C0E-AD73-B995BB7DB368}" srcOrd="3" destOrd="0" parTransId="{919F8F78-9C75-4C30-8BE6-19AA7631A199}" sibTransId="{3A95A96B-0F04-46A5-827A-C6804F3D6B51}"/>
    <dgm:cxn modelId="{9C1846ED-08C0-4164-9878-B4B4F60D57D9}" type="presOf" srcId="{CEBC006C-DC83-40AF-A6CA-79050CAFC23D}" destId="{4CEFA066-EA27-46B8-A197-49A3340BBC33}" srcOrd="0" destOrd="0" presId="urn:microsoft.com/office/officeart/2005/8/layout/bProcess3"/>
    <dgm:cxn modelId="{C05241EF-B7A4-4243-BA8C-83C1D6990153}" type="presOf" srcId="{A4F92880-CD48-48EE-AE11-CF922B85EDEE}" destId="{E51128D1-16CB-4DA6-9ED3-D142F155C1A7}" srcOrd="0" destOrd="0" presId="urn:microsoft.com/office/officeart/2005/8/layout/bProcess3"/>
    <dgm:cxn modelId="{03737EF9-F378-4CF8-A850-8EC2C7FEBA58}" srcId="{2EBCDAAC-E322-497F-8650-B2B6562D7C11}" destId="{7D37A2C7-D0F2-48F3-A9BE-011307F76BC5}" srcOrd="6" destOrd="0" parTransId="{7A636A5B-81C9-4C10-BC10-00F21FD7858F}" sibTransId="{54B4A67C-ED5C-4DC5-BDF3-2E3D21B2FA7A}"/>
    <dgm:cxn modelId="{6374A9FD-B8E8-4A81-99BE-68F0B28F3618}" type="presParOf" srcId="{7CF93774-4151-404C-A42C-D3C484426000}" destId="{A56F8F9F-DD7C-4482-9DCC-6B6637B8B6F5}" srcOrd="0" destOrd="0" presId="urn:microsoft.com/office/officeart/2005/8/layout/bProcess3"/>
    <dgm:cxn modelId="{D5A97098-A16C-4F0F-AA93-02D8F7E9EB3C}" type="presParOf" srcId="{7CF93774-4151-404C-A42C-D3C484426000}" destId="{768F2007-7608-4A2A-AD05-CD1FBA4392D5}" srcOrd="1" destOrd="0" presId="urn:microsoft.com/office/officeart/2005/8/layout/bProcess3"/>
    <dgm:cxn modelId="{C7A7E140-1312-4E24-A618-6E9EC7AF45FE}" type="presParOf" srcId="{768F2007-7608-4A2A-AD05-CD1FBA4392D5}" destId="{7560DFB3-30ED-4F06-8747-114EACFD159C}" srcOrd="0" destOrd="0" presId="urn:microsoft.com/office/officeart/2005/8/layout/bProcess3"/>
    <dgm:cxn modelId="{727C9B7F-0087-4F3E-80DE-DCB24A38A7B0}" type="presParOf" srcId="{7CF93774-4151-404C-A42C-D3C484426000}" destId="{CEEA5336-F46E-4CBA-96FC-E5B73138DB29}" srcOrd="2" destOrd="0" presId="urn:microsoft.com/office/officeart/2005/8/layout/bProcess3"/>
    <dgm:cxn modelId="{7751A70D-0430-47D1-8A32-46DB4E972371}" type="presParOf" srcId="{7CF93774-4151-404C-A42C-D3C484426000}" destId="{56A408FE-59FD-457E-A164-D2078E272E4C}" srcOrd="3" destOrd="0" presId="urn:microsoft.com/office/officeart/2005/8/layout/bProcess3"/>
    <dgm:cxn modelId="{B73BDF04-5980-4495-85A7-801FE5161857}" type="presParOf" srcId="{56A408FE-59FD-457E-A164-D2078E272E4C}" destId="{CE29EEC0-2572-4038-B333-402D7A3DD2CB}" srcOrd="0" destOrd="0" presId="urn:microsoft.com/office/officeart/2005/8/layout/bProcess3"/>
    <dgm:cxn modelId="{ECDD25A3-7F0A-4539-AFF1-F10779CEFAC6}" type="presParOf" srcId="{7CF93774-4151-404C-A42C-D3C484426000}" destId="{101EEFE1-B09A-412E-968F-E686CAAEBD16}" srcOrd="4" destOrd="0" presId="urn:microsoft.com/office/officeart/2005/8/layout/bProcess3"/>
    <dgm:cxn modelId="{AA1024ED-00B1-4F45-BCE7-8A286F8982FD}" type="presParOf" srcId="{7CF93774-4151-404C-A42C-D3C484426000}" destId="{4CEFA066-EA27-46B8-A197-49A3340BBC33}" srcOrd="5" destOrd="0" presId="urn:microsoft.com/office/officeart/2005/8/layout/bProcess3"/>
    <dgm:cxn modelId="{B4734D7E-30FD-4281-8DC7-A45DD23915D2}" type="presParOf" srcId="{4CEFA066-EA27-46B8-A197-49A3340BBC33}" destId="{F36280DB-8BEE-4200-AF8B-A3C558932949}" srcOrd="0" destOrd="0" presId="urn:microsoft.com/office/officeart/2005/8/layout/bProcess3"/>
    <dgm:cxn modelId="{80461C08-970E-439C-A6C1-1A59E72DF6CB}" type="presParOf" srcId="{7CF93774-4151-404C-A42C-D3C484426000}" destId="{38DD34EE-F220-4AE6-8199-2A7B514CA70B}" srcOrd="6" destOrd="0" presId="urn:microsoft.com/office/officeart/2005/8/layout/bProcess3"/>
    <dgm:cxn modelId="{145254C8-7E71-4472-BF06-15A695C4AC72}" type="presParOf" srcId="{7CF93774-4151-404C-A42C-D3C484426000}" destId="{FC04429F-F8E8-4322-A3E6-139A1DA3D472}" srcOrd="7" destOrd="0" presId="urn:microsoft.com/office/officeart/2005/8/layout/bProcess3"/>
    <dgm:cxn modelId="{EE3DAB20-3946-4CF9-A810-20A33FC41BCE}" type="presParOf" srcId="{FC04429F-F8E8-4322-A3E6-139A1DA3D472}" destId="{0D2140BB-063C-44AC-821B-8DD415802699}" srcOrd="0" destOrd="0" presId="urn:microsoft.com/office/officeart/2005/8/layout/bProcess3"/>
    <dgm:cxn modelId="{EFFE8216-F57D-417B-86B3-451FBA798FD8}" type="presParOf" srcId="{7CF93774-4151-404C-A42C-D3C484426000}" destId="{32D10FE4-36CE-4041-A2AD-1307AD1F5168}" srcOrd="8" destOrd="0" presId="urn:microsoft.com/office/officeart/2005/8/layout/bProcess3"/>
    <dgm:cxn modelId="{A8255F3C-894C-4F1F-95F5-8F8A5A520B53}" type="presParOf" srcId="{7CF93774-4151-404C-A42C-D3C484426000}" destId="{3A52D840-0B84-4EDE-B86F-73B6819FCA7D}" srcOrd="9" destOrd="0" presId="urn:microsoft.com/office/officeart/2005/8/layout/bProcess3"/>
    <dgm:cxn modelId="{F267698D-A55C-41E3-94F0-EAD1BE84C10F}" type="presParOf" srcId="{3A52D840-0B84-4EDE-B86F-73B6819FCA7D}" destId="{891DB529-99D1-4853-951C-12C929D97527}" srcOrd="0" destOrd="0" presId="urn:microsoft.com/office/officeart/2005/8/layout/bProcess3"/>
    <dgm:cxn modelId="{A8615CD2-F443-43B6-9A67-84961520E377}" type="presParOf" srcId="{7CF93774-4151-404C-A42C-D3C484426000}" destId="{E51128D1-16CB-4DA6-9ED3-D142F155C1A7}" srcOrd="10" destOrd="0" presId="urn:microsoft.com/office/officeart/2005/8/layout/bProcess3"/>
    <dgm:cxn modelId="{19ABA8F0-267E-44BB-B24D-29AE32943F10}" type="presParOf" srcId="{7CF93774-4151-404C-A42C-D3C484426000}" destId="{BEDA915B-679B-47BA-AA7E-94B3DE25286D}" srcOrd="11" destOrd="0" presId="urn:microsoft.com/office/officeart/2005/8/layout/bProcess3"/>
    <dgm:cxn modelId="{C3102350-054B-44AA-8756-A277B314787E}" type="presParOf" srcId="{BEDA915B-679B-47BA-AA7E-94B3DE25286D}" destId="{C63E664B-0686-4C9B-BBB4-75CD7FD2842C}" srcOrd="0" destOrd="0" presId="urn:microsoft.com/office/officeart/2005/8/layout/bProcess3"/>
    <dgm:cxn modelId="{1CB95819-565C-4B04-B477-43F8596CE636}" type="presParOf" srcId="{7CF93774-4151-404C-A42C-D3C484426000}" destId="{A1150ECA-63A4-4A88-9FBC-43803006062F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F2007-7608-4A2A-AD05-CD1FBA4392D5}">
      <dsp:nvSpPr>
        <dsp:cNvPr id="0" name=""/>
        <dsp:cNvSpPr/>
      </dsp:nvSpPr>
      <dsp:spPr>
        <a:xfrm>
          <a:off x="2352451" y="1021951"/>
          <a:ext cx="51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37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13" y="1064966"/>
        <a:ext cx="27048" cy="5409"/>
      </dsp:txXfrm>
    </dsp:sp>
    <dsp:sp modelId="{A56F8F9F-DD7C-4482-9DCC-6B6637B8B6F5}">
      <dsp:nvSpPr>
        <dsp:cNvPr id="0" name=""/>
        <dsp:cNvSpPr/>
      </dsp:nvSpPr>
      <dsp:spPr>
        <a:xfrm>
          <a:off x="2195" y="362054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Read Image</a:t>
          </a:r>
          <a:endParaRPr lang="en-US" sz="1800" kern="1200"/>
        </a:p>
      </dsp:txBody>
      <dsp:txXfrm>
        <a:off x="2195" y="362054"/>
        <a:ext cx="2352055" cy="1411233"/>
      </dsp:txXfrm>
    </dsp:sp>
    <dsp:sp modelId="{56A408FE-59FD-457E-A164-D2078E272E4C}">
      <dsp:nvSpPr>
        <dsp:cNvPr id="0" name=""/>
        <dsp:cNvSpPr/>
      </dsp:nvSpPr>
      <dsp:spPr>
        <a:xfrm>
          <a:off x="5245480" y="1021951"/>
          <a:ext cx="51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372" y="45720"/>
              </a:lnTo>
            </a:path>
          </a:pathLst>
        </a:custGeom>
        <a:noFill/>
        <a:ln w="6350" cap="flat" cmpd="sng" algn="ctr">
          <a:solidFill>
            <a:schemeClr val="accent5">
              <a:hueOff val="3481973"/>
              <a:satOff val="1538"/>
              <a:lumOff val="-168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7142" y="1064966"/>
        <a:ext cx="27048" cy="5409"/>
      </dsp:txXfrm>
    </dsp:sp>
    <dsp:sp modelId="{CEEA5336-F46E-4CBA-96FC-E5B73138DB29}">
      <dsp:nvSpPr>
        <dsp:cNvPr id="0" name=""/>
        <dsp:cNvSpPr/>
      </dsp:nvSpPr>
      <dsp:spPr>
        <a:xfrm>
          <a:off x="2895224" y="362054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2901644"/>
                <a:satOff val="1282"/>
                <a:lumOff val="-1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901644"/>
                <a:satOff val="1282"/>
                <a:lumOff val="-1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901644"/>
                <a:satOff val="1282"/>
                <a:lumOff val="-1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Convert to Grayscale</a:t>
          </a:r>
        </a:p>
      </dsp:txBody>
      <dsp:txXfrm>
        <a:off x="2895224" y="362054"/>
        <a:ext cx="2352055" cy="1411233"/>
      </dsp:txXfrm>
    </dsp:sp>
    <dsp:sp modelId="{4CEFA066-EA27-46B8-A197-49A3340BBC33}">
      <dsp:nvSpPr>
        <dsp:cNvPr id="0" name=""/>
        <dsp:cNvSpPr/>
      </dsp:nvSpPr>
      <dsp:spPr>
        <a:xfrm>
          <a:off x="8138509" y="1021951"/>
          <a:ext cx="51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372" y="45720"/>
              </a:lnTo>
            </a:path>
          </a:pathLst>
        </a:custGeom>
        <a:noFill/>
        <a:ln w="6350" cap="flat" cmpd="sng" algn="ctr">
          <a:solidFill>
            <a:schemeClr val="accent5">
              <a:hueOff val="6963945"/>
              <a:satOff val="3077"/>
              <a:lumOff val="-33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80171" y="1064966"/>
        <a:ext cx="27048" cy="5409"/>
      </dsp:txXfrm>
    </dsp:sp>
    <dsp:sp modelId="{101EEFE1-B09A-412E-968F-E686CAAEBD16}">
      <dsp:nvSpPr>
        <dsp:cNvPr id="0" name=""/>
        <dsp:cNvSpPr/>
      </dsp:nvSpPr>
      <dsp:spPr>
        <a:xfrm>
          <a:off x="5788253" y="362054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5803288"/>
                <a:satOff val="2564"/>
                <a:lumOff val="-28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5803288"/>
                <a:satOff val="2564"/>
                <a:lumOff val="-28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5803288"/>
                <a:satOff val="2564"/>
                <a:lumOff val="-28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Crop Face</a:t>
          </a:r>
          <a:endParaRPr lang="en-US" sz="1800" kern="1200"/>
        </a:p>
      </dsp:txBody>
      <dsp:txXfrm>
        <a:off x="5788253" y="362054"/>
        <a:ext cx="2352055" cy="1411233"/>
      </dsp:txXfrm>
    </dsp:sp>
    <dsp:sp modelId="{FC04429F-F8E8-4322-A3E6-139A1DA3D472}">
      <dsp:nvSpPr>
        <dsp:cNvPr id="0" name=""/>
        <dsp:cNvSpPr/>
      </dsp:nvSpPr>
      <dsp:spPr>
        <a:xfrm>
          <a:off x="1178223" y="1771488"/>
          <a:ext cx="8679086" cy="510372"/>
        </a:xfrm>
        <a:custGeom>
          <a:avLst/>
          <a:gdLst/>
          <a:ahLst/>
          <a:cxnLst/>
          <a:rect l="0" t="0" r="0" b="0"/>
          <a:pathLst>
            <a:path>
              <a:moveTo>
                <a:pt x="8679086" y="0"/>
              </a:moveTo>
              <a:lnTo>
                <a:pt x="8679086" y="272286"/>
              </a:lnTo>
              <a:lnTo>
                <a:pt x="0" y="272286"/>
              </a:lnTo>
              <a:lnTo>
                <a:pt x="0" y="510372"/>
              </a:lnTo>
            </a:path>
          </a:pathLst>
        </a:custGeom>
        <a:noFill/>
        <a:ln w="6350" cap="flat" cmpd="sng" algn="ctr">
          <a:solidFill>
            <a:schemeClr val="accent5">
              <a:hueOff val="10445919"/>
              <a:satOff val="4615"/>
              <a:lumOff val="-5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0368" y="2023969"/>
        <a:ext cx="434796" cy="5409"/>
      </dsp:txXfrm>
    </dsp:sp>
    <dsp:sp modelId="{38DD34EE-F220-4AE6-8199-2A7B514CA70B}">
      <dsp:nvSpPr>
        <dsp:cNvPr id="0" name=""/>
        <dsp:cNvSpPr/>
      </dsp:nvSpPr>
      <dsp:spPr>
        <a:xfrm>
          <a:off x="8681282" y="362054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8704932"/>
                <a:satOff val="3846"/>
                <a:lumOff val="-4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704932"/>
                <a:satOff val="3846"/>
                <a:lumOff val="-4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704932"/>
                <a:satOff val="3846"/>
                <a:lumOff val="-4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Data Preprocessing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venir Next LT Pro"/>
            </a:rPr>
            <a:t>Normalize(0-1)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venir Next LT Pro"/>
            </a:rPr>
            <a:t>Resize image (100 *100)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venir Next LT Pro"/>
            </a:rPr>
            <a:t> </a:t>
          </a:r>
          <a:r>
            <a:rPr lang="en-US" sz="1400" kern="1200"/>
            <a:t>Flatten</a:t>
          </a:r>
          <a:r>
            <a:rPr lang="en-US" sz="1400" kern="1200">
              <a:latin typeface="Avenir Next LT Pro"/>
            </a:rPr>
            <a:t> image</a:t>
          </a:r>
          <a:endParaRPr lang="en-US" sz="1400" kern="1200"/>
        </a:p>
      </dsp:txBody>
      <dsp:txXfrm>
        <a:off x="8681282" y="362054"/>
        <a:ext cx="2352055" cy="1411233"/>
      </dsp:txXfrm>
    </dsp:sp>
    <dsp:sp modelId="{3A52D840-0B84-4EDE-B86F-73B6819FCA7D}">
      <dsp:nvSpPr>
        <dsp:cNvPr id="0" name=""/>
        <dsp:cNvSpPr/>
      </dsp:nvSpPr>
      <dsp:spPr>
        <a:xfrm>
          <a:off x="2352451" y="2974157"/>
          <a:ext cx="51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372" y="45720"/>
              </a:lnTo>
            </a:path>
          </a:pathLst>
        </a:custGeom>
        <a:noFill/>
        <a:ln w="6350" cap="flat" cmpd="sng" algn="ctr">
          <a:solidFill>
            <a:schemeClr val="accent5">
              <a:hueOff val="13927891"/>
              <a:satOff val="6154"/>
              <a:lumOff val="-67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4113" y="3017172"/>
        <a:ext cx="27048" cy="5409"/>
      </dsp:txXfrm>
    </dsp:sp>
    <dsp:sp modelId="{32D10FE4-36CE-4041-A2AD-1307AD1F5168}">
      <dsp:nvSpPr>
        <dsp:cNvPr id="0" name=""/>
        <dsp:cNvSpPr/>
      </dsp:nvSpPr>
      <dsp:spPr>
        <a:xfrm>
          <a:off x="2195" y="2314260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11606576"/>
                <a:satOff val="5128"/>
                <a:lumOff val="-56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606576"/>
                <a:satOff val="5128"/>
                <a:lumOff val="-56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606576"/>
                <a:satOff val="5128"/>
                <a:lumOff val="-56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Eigen Image</a:t>
          </a:r>
        </a:p>
      </dsp:txBody>
      <dsp:txXfrm>
        <a:off x="2195" y="2314260"/>
        <a:ext cx="2352055" cy="1411233"/>
      </dsp:txXfrm>
    </dsp:sp>
    <dsp:sp modelId="{BEDA915B-679B-47BA-AA7E-94B3DE25286D}">
      <dsp:nvSpPr>
        <dsp:cNvPr id="0" name=""/>
        <dsp:cNvSpPr/>
      </dsp:nvSpPr>
      <dsp:spPr>
        <a:xfrm>
          <a:off x="5245480" y="2974157"/>
          <a:ext cx="5103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372" y="45720"/>
              </a:lnTo>
            </a:path>
          </a:pathLst>
        </a:custGeom>
        <a:noFill/>
        <a:ln w="635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7142" y="3017172"/>
        <a:ext cx="27048" cy="5409"/>
      </dsp:txXfrm>
    </dsp:sp>
    <dsp:sp modelId="{E51128D1-16CB-4DA6-9ED3-D142F155C1A7}">
      <dsp:nvSpPr>
        <dsp:cNvPr id="0" name=""/>
        <dsp:cNvSpPr/>
      </dsp:nvSpPr>
      <dsp:spPr>
        <a:xfrm>
          <a:off x="2895224" y="2314260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14508220"/>
                <a:satOff val="6410"/>
                <a:lumOff val="-70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508220"/>
                <a:satOff val="6410"/>
                <a:lumOff val="-70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508220"/>
                <a:satOff val="6410"/>
                <a:lumOff val="-70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SVM model</a:t>
          </a:r>
          <a:endParaRPr lang="en-US" sz="1800" kern="1200"/>
        </a:p>
      </dsp:txBody>
      <dsp:txXfrm>
        <a:off x="2895224" y="2314260"/>
        <a:ext cx="2352055" cy="1411233"/>
      </dsp:txXfrm>
    </dsp:sp>
    <dsp:sp modelId="{A1150ECA-63A4-4A88-9FBC-43803006062F}">
      <dsp:nvSpPr>
        <dsp:cNvPr id="0" name=""/>
        <dsp:cNvSpPr/>
      </dsp:nvSpPr>
      <dsp:spPr>
        <a:xfrm>
          <a:off x="5788253" y="2314260"/>
          <a:ext cx="2352055" cy="1411233"/>
        </a:xfrm>
        <a:prstGeom prst="rect">
          <a:avLst/>
        </a:prstGeom>
        <a:gradFill rotWithShape="0">
          <a:gsLst>
            <a:gs pos="0">
              <a:schemeClr val="accent5">
                <a:hueOff val="17409864"/>
                <a:satOff val="7692"/>
                <a:lumOff val="-8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409864"/>
                <a:satOff val="7692"/>
                <a:lumOff val="-8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409864"/>
                <a:satOff val="7692"/>
                <a:lumOff val="-8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venir Next LT Pro"/>
            </a:rPr>
            <a:t> Output</a:t>
          </a:r>
        </a:p>
      </dsp:txBody>
      <dsp:txXfrm>
        <a:off x="5788253" y="2314260"/>
        <a:ext cx="2352055" cy="1411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C17BE-10A1-4A36-96E7-322C8C4F8E1F}" type="datetimeFigureOut">
              <a:rPr lang="en-US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B019C-C576-475E-B745-D3F6668C444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1. Goal is to get bounding box with gender and confidence score</a:t>
            </a:r>
          </a:p>
          <a:p>
            <a:r>
              <a:rPr lang="en-US">
                <a:cs typeface="Calibri"/>
              </a:rPr>
              <a:t>2. In order to achieve it, I performed several sub modules like</a:t>
            </a:r>
          </a:p>
          <a:p>
            <a:r>
              <a:rPr lang="en-US">
                <a:cs typeface="Calibri"/>
              </a:rPr>
              <a:t>Read image, grayscale conversion, face detection – using open cv library</a:t>
            </a:r>
          </a:p>
          <a:p>
            <a:r>
              <a:rPr lang="en-US">
                <a:cs typeface="Calibri"/>
              </a:rPr>
              <a:t>Then to get confidence score and gender name, I need the machine learning model</a:t>
            </a:r>
          </a:p>
          <a:p>
            <a:r>
              <a:rPr lang="en-US">
                <a:cs typeface="Calibri"/>
              </a:rPr>
              <a:t>So for that  I cropped and structured the image then normalize image using numpy.</a:t>
            </a:r>
          </a:p>
          <a:p>
            <a:r>
              <a:rPr lang="en-US">
                <a:cs typeface="Calibri"/>
              </a:rPr>
              <a:t>After that I computed eigen values using principle component analysis using sklearn</a:t>
            </a:r>
          </a:p>
          <a:p>
            <a:r>
              <a:rPr lang="en-US">
                <a:cs typeface="Calibri"/>
              </a:rPr>
              <a:t>This resulted the model with gender and confidence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this the output of the tuned model. There is no major change in the results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1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got the dataset from data vision website</a:t>
            </a:r>
          </a:p>
          <a:p>
            <a:r>
              <a:rPr lang="en-US">
                <a:cs typeface="Calibri"/>
              </a:rPr>
              <a:t>The dataset containes images in 2 separate folder called male and female.</a:t>
            </a:r>
          </a:p>
          <a:p>
            <a:r>
              <a:rPr lang="en-US">
                <a:cs typeface="Calibri"/>
              </a:rPr>
              <a:t>Total imgs are around 7000</a:t>
            </a:r>
          </a:p>
          <a:p>
            <a:r>
              <a:rPr lang="en-US">
                <a:cs typeface="Calibri"/>
              </a:rPr>
              <a:t>So I just extracted the images and cropped it</a:t>
            </a:r>
          </a:p>
          <a:p>
            <a:r>
              <a:rPr lang="en-US">
                <a:cs typeface="Calibri"/>
              </a:rPr>
              <a:t>Then moved it to new folders named male and female crop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Open the folder and show all untructured images</a:t>
            </a:r>
          </a:p>
          <a:p>
            <a:r>
              <a:rPr lang="en-US">
                <a:cs typeface="Calibri"/>
              </a:rPr>
              <a:t>They are in different width and height</a:t>
            </a:r>
          </a:p>
          <a:p>
            <a:r>
              <a:rPr lang="en-US">
                <a:cs typeface="Calibri"/>
              </a:rPr>
              <a:t>If I train my model with the unstructured data, I will get proper result.</a:t>
            </a:r>
          </a:p>
          <a:p>
            <a:r>
              <a:rPr lang="en-US">
                <a:cs typeface="Calibri"/>
              </a:rPr>
              <a:t>So I planned to structure the image by resizing it. So now question is, what is the ideal size, so did some data analysis. So for that I used pandas .</a:t>
            </a:r>
          </a:p>
          <a:p>
            <a:r>
              <a:rPr lang="en-US">
                <a:cs typeface="Calibri"/>
              </a:rPr>
              <a:t>Then, this is box plot which I got for the total male and female image data.</a:t>
            </a:r>
          </a:p>
          <a:p>
            <a:r>
              <a:rPr lang="en-US">
                <a:cs typeface="Calibri"/>
              </a:rPr>
              <a:t>Show the code and explain</a:t>
            </a:r>
          </a:p>
          <a:p>
            <a:r>
              <a:rPr lang="en-US">
                <a:cs typeface="Calibri"/>
              </a:rPr>
              <a:t>So based on this box plot, I got to know that 75% of images size is &gt; 81</a:t>
            </a:r>
          </a:p>
          <a:p>
            <a:r>
              <a:rPr lang="en-US">
                <a:cs typeface="Calibri"/>
              </a:rPr>
              <a:t>Here is the histogram result,</a:t>
            </a:r>
          </a:p>
          <a:p>
            <a:r>
              <a:rPr lang="en-US">
                <a:cs typeface="Calibri"/>
              </a:rPr>
              <a:t>So based on the histogram, images less than  size 100 is around 1000</a:t>
            </a:r>
          </a:p>
          <a:p>
            <a:r>
              <a:rPr lang="en-US">
                <a:cs typeface="Calibri"/>
              </a:rPr>
              <a:t>In that few iamges are less than 60. If you enlarge those you might lose the data.</a:t>
            </a:r>
          </a:p>
          <a:p>
            <a:r>
              <a:rPr lang="en-US">
                <a:cs typeface="Calibri"/>
              </a:rPr>
              <a:t>Remaining are the major part. Since the remaining part is reasonably large, I worked on that</a:t>
            </a:r>
          </a:p>
          <a:p>
            <a:r>
              <a:rPr lang="en-US" b="1"/>
              <a:t>So, based on my analysis</a:t>
            </a:r>
            <a:endParaRPr lang="en-US"/>
          </a:p>
          <a:p>
            <a:r>
              <a:rPr lang="en-US" b="1"/>
              <a:t>1. I am planning to remove all the images with size less than 60.</a:t>
            </a:r>
            <a:endParaRPr lang="en-US"/>
          </a:p>
          <a:p>
            <a:r>
              <a:rPr lang="en-US" b="1"/>
              <a:t>2. Resize all remaining images to 100 x 100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dimensionality means that the dataset has a large number of features. </a:t>
            </a:r>
          </a:p>
          <a:p>
            <a:r>
              <a:rPr lang="en-US"/>
              <a:t>The primary problem associated with high-dimensionality in the machine learning field is model overfitting, which reduces the ability to generalize beyond the examples in the training set.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/>
              <a:t>The first principal component expresses the most amount of variance. Each additional component expresses less variance and more noise, so representing the data with a smaller subset of principal components preserves the signal and discards the noise.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PCA basically uses eigen values represent variance and eigen vectors represent direction. Basically , all the values are from the covariance matrix. So larger the variance means larger info is available in particular feature.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order to do PCA, I need number of components. Initially, I just defined none. Then computed the number of components using elbow method.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So this </a:t>
            </a:r>
            <a:r>
              <a:rPr lang="en-US" err="1">
                <a:cs typeface="Calibri"/>
              </a:rPr>
              <a:t>pca.fit_transform</a:t>
            </a:r>
            <a:r>
              <a:rPr lang="en-US">
                <a:cs typeface="Calibri"/>
              </a:rPr>
              <a:t> will give you the covariance </a:t>
            </a:r>
          </a:p>
          <a:p>
            <a:r>
              <a:rPr lang="en-US">
                <a:cs typeface="Calibri"/>
              </a:rPr>
              <a:t>Then using that, I computed eigenvalues and vector</a:t>
            </a:r>
          </a:p>
          <a:p>
            <a:r>
              <a:rPr lang="en-US">
                <a:cs typeface="Calibri"/>
              </a:rPr>
              <a:t>Which eigen values are important – identified using elbow method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My shape size got reduced to row size because of auto </a:t>
            </a:r>
            <a:r>
              <a:rPr lang="en-US" err="1">
                <a:cs typeface="Calibri"/>
              </a:rPr>
              <a:t>svd_solver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Then eigen ratio nad eigrn ratio cumulative sum</a:t>
            </a:r>
          </a:p>
          <a:p>
            <a:r>
              <a:rPr lang="en-US">
                <a:cs typeface="Calibri"/>
              </a:rPr>
              <a:t>Actually, there are 5461 components, to understand the chart clearly, I reduced it to 200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Graph 1 represents – individually explained variance of each and every component</a:t>
            </a:r>
          </a:p>
          <a:p>
            <a:r>
              <a:rPr lang="en-US">
                <a:cs typeface="Calibri"/>
              </a:rPr>
              <a:t>Ex,  the 1st component is 25% 2nd is 12%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Graph 2 for cumulative analysis. Ex, if you consider only one component, you will have 25%, 2 nearly 40% so on. If you check the 50 components you can get 80% of information. Theres is no need to look all the 10k componnets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graph 1, you can see that optimal no. Of components settle down somewhere bet 25 to 30 and in graph 2 if we you consider 25 /30 no of components you will get 70% of variance. So I considere minimum of 80% of variance</a:t>
            </a:r>
            <a:endParaRPr lang="en-US"/>
          </a:p>
          <a:p>
            <a:r>
              <a:rPr lang="en-US">
                <a:cs typeface="Calibri"/>
              </a:rPr>
              <a:t>In order to get good information, I selected 50 components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conclusion: using elbow method, consider number of components is between 25 - 30</a:t>
            </a:r>
            <a:endParaRPr lang="en-US"/>
          </a:p>
          <a:p>
            <a:r>
              <a:rPr lang="en-US">
                <a:cs typeface="Calibri"/>
              </a:rPr>
              <a:t>since if I consider component between 25 to 30 the explained variance is around 75%. So, in order to get min 80% variance I am considering 50 components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This resulted in reduced dimension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the images are converted into eigen imgaes</a:t>
            </a:r>
          </a:p>
          <a:p>
            <a:r>
              <a:rPr lang="en-US">
                <a:cs typeface="Calibri"/>
              </a:rPr>
              <a:t>This is will help in indentifying the main facial features like eyebrow, nose and mouth position instead of calmness.</a:t>
            </a:r>
          </a:p>
          <a:p>
            <a:r>
              <a:rPr lang="en-US">
                <a:cs typeface="Calibri"/>
              </a:rPr>
              <a:t>Based on those, gender can be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(</a:t>
            </a:r>
            <a:r>
              <a:rPr lang="en-US" b="1"/>
              <a:t>Area Under The Curve</a:t>
            </a:r>
            <a:r>
              <a:rPr lang="en-US"/>
              <a:t>) ROC (</a:t>
            </a:r>
            <a:r>
              <a:rPr lang="en-US" b="1"/>
              <a:t>Receiver Operating Characteristics</a:t>
            </a:r>
            <a:r>
              <a:rPr lang="en-US"/>
              <a:t>) curve. It is one of the most important evaluation metrics for checking any classification model’s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2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confusion matrix, total test data is 1093</a:t>
            </a:r>
          </a:p>
          <a:p>
            <a:r>
              <a:rPr lang="en-US">
                <a:cs typeface="Calibri"/>
              </a:rPr>
              <a:t>441 0 samples which are male samples. Out of 441, 317 are correctly classified and 124 are misclassifies</a:t>
            </a:r>
          </a:p>
          <a:p>
            <a:r>
              <a:rPr lang="en-US">
                <a:cs typeface="Calibri"/>
              </a:rPr>
              <a:t>651 female samples, 557 correctly classified, 95 are misclassified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clasiification report, male precision is 76% and female is 81%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Then I calculated the kappa score. This is will provide the random accuracy.</a:t>
            </a:r>
          </a:p>
          <a:p>
            <a:r>
              <a:rPr lang="en-US">
                <a:cs typeface="Calibri"/>
              </a:rPr>
              <a:t>My kappa score is 57%  - it is near good model range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the ROC and AUC, the blue line is base line and the above is the arc</a:t>
            </a:r>
          </a:p>
          <a:p>
            <a:r>
              <a:rPr lang="en-US">
                <a:cs typeface="Calibri"/>
              </a:rPr>
              <a:t>At default threshold point of 0.57, I got false positive rate is 20% and true positive is 80%</a:t>
            </a:r>
          </a:p>
          <a:p>
            <a:r>
              <a:rPr lang="en-US">
                <a:cs typeface="Calibri"/>
              </a:rPr>
              <a:t>If you see the classififcation report, the recall of female is 85% for 50% default point</a:t>
            </a:r>
          </a:p>
          <a:p>
            <a:r>
              <a:rPr lang="en-US">
                <a:cs typeface="Calibri"/>
              </a:rPr>
              <a:t>In my ROC, the 50% is near the 80%TPR, if I decrease it to 25%, then it is 95% TPR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Now My AUC is 85%, genearlly the AUC Is &gt; then 80%, then it is good model</a:t>
            </a:r>
          </a:p>
          <a:p>
            <a:r>
              <a:rPr lang="en-US">
                <a:cs typeface="Calibri"/>
              </a:rPr>
              <a:t>SO based on the analysis of kappa score and AUC the ML model is good to go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tried to tune the model further by changing the SVC parameters like increasing the C (slcak variable), changing the gamma coefficient and I also tried to change the kernal functions.</a:t>
            </a:r>
          </a:p>
          <a:p>
            <a:r>
              <a:rPr lang="en-US">
                <a:cs typeface="Calibri"/>
              </a:rPr>
              <a:t>This is almost same as my original model. SO my model score is same as previous.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B019C-C576-475E-B745-D3F6668C444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1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07" r:id="rId6"/>
    <p:sldLayoutId id="2147484003" r:id="rId7"/>
    <p:sldLayoutId id="2147484004" r:id="rId8"/>
    <p:sldLayoutId id="2147484005" r:id="rId9"/>
    <p:sldLayoutId id="2147484006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diagramData" Target="../diagrams/data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tree/data" TargetMode="External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F24D375-BA11-4277-A354-42CA6B451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30" r="143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1FCBB-E3CD-48F7-8A2E-95C58E85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Image Recognition Web Application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821CA-5E5D-4C25-B326-5B760654F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latin typeface="Source Sans Pro Black"/>
                <a:ea typeface="+mn-lt"/>
                <a:cs typeface="+mn-lt"/>
              </a:rPr>
              <a:t>CS7313 - Advanced Machine Learning and Pattern Recognition, Fall 2020</a:t>
            </a:r>
            <a:endParaRPr lang="en-US" sz="1700">
              <a:latin typeface="Source Sans Pro Black"/>
              <a:ea typeface="Source Sans Pro Black"/>
            </a:endParaRPr>
          </a:p>
          <a:p>
            <a:pPr>
              <a:lnSpc>
                <a:spcPct val="100000"/>
              </a:lnSpc>
            </a:pPr>
            <a:r>
              <a:rPr lang="en-US" sz="1700">
                <a:latin typeface="Source Sans Pro Black"/>
                <a:ea typeface="+mn-lt"/>
                <a:cs typeface="+mn-lt"/>
              </a:rPr>
              <a:t>Sharmila Kanthaiya Srinivasan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2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3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488CB-996D-40BD-B87D-5D47A343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ML model training</a:t>
            </a:r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0F3C-500A-4A3F-B687-696CAFF1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/>
              <a:t>Trained the ML model using Support Vector Machine</a:t>
            </a:r>
          </a:p>
          <a:p>
            <a:pPr lvl="1">
              <a:lnSpc>
                <a:spcPct val="100000"/>
              </a:lnSpc>
            </a:pPr>
            <a:r>
              <a:rPr lang="en-US" sz="1200">
                <a:ea typeface="+mn-lt"/>
                <a:cs typeface="+mn-lt"/>
              </a:rPr>
              <a:t>Support vector machines (</a:t>
            </a:r>
            <a:r>
              <a:rPr lang="en-US" sz="1200" b="1">
                <a:ea typeface="+mn-lt"/>
                <a:cs typeface="+mn-lt"/>
              </a:rPr>
              <a:t>SVMs</a:t>
            </a:r>
            <a:r>
              <a:rPr lang="en-US" sz="1200">
                <a:ea typeface="+mn-lt"/>
                <a:cs typeface="+mn-lt"/>
              </a:rPr>
              <a:t>) are a set of supervised learning methods used for classification, regression and outliers detection. </a:t>
            </a:r>
            <a:endParaRPr lang="en-US" sz="1200"/>
          </a:p>
          <a:p>
            <a:pPr lvl="1">
              <a:lnSpc>
                <a:spcPct val="100000"/>
              </a:lnSpc>
            </a:pPr>
            <a:r>
              <a:rPr lang="en-US" sz="1200">
                <a:ea typeface="+mn-lt"/>
                <a:cs typeface="+mn-lt"/>
              </a:rPr>
              <a:t>The advantages of support vector machines are: Effective in high dimensional spaces. Still effective in cases where number of dimensions is greater than the number of samples.</a:t>
            </a:r>
            <a:endParaRPr lang="en-US" sz="1200"/>
          </a:p>
          <a:p>
            <a:pPr>
              <a:lnSpc>
                <a:spcPct val="100000"/>
              </a:lnSpc>
            </a:pPr>
            <a:r>
              <a:rPr lang="en-US" sz="1200"/>
              <a:t>Training samples – 4368 images</a:t>
            </a:r>
          </a:p>
          <a:p>
            <a:pPr>
              <a:lnSpc>
                <a:spcPct val="100000"/>
              </a:lnSpc>
            </a:pPr>
            <a:r>
              <a:rPr lang="en-US" sz="1200"/>
              <a:t>Testing samples –1093 ( 20 %)</a:t>
            </a: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558F07-D297-4081-8DD8-039177727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48" y="2052906"/>
            <a:ext cx="7295751" cy="3117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EA92C-1393-460D-AA99-91A71C69EEE1}"/>
              </a:ext>
            </a:extLst>
          </p:cNvPr>
          <p:cNvSpPr txBox="1"/>
          <p:nvPr/>
        </p:nvSpPr>
        <p:spPr>
          <a:xfrm>
            <a:off x="7268294" y="1402331"/>
            <a:ext cx="34764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>
                <a:solidFill>
                  <a:srgbClr val="FF0000"/>
                </a:solidFill>
              </a:rPr>
              <a:t>Train and Test score</a:t>
            </a:r>
          </a:p>
        </p:txBody>
      </p:sp>
    </p:spTree>
    <p:extLst>
      <p:ext uri="{BB962C8B-B14F-4D97-AF65-F5344CB8AC3E}">
        <p14:creationId xmlns:p14="http://schemas.microsoft.com/office/powerpoint/2010/main" val="113410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5BB-EFB3-4E6D-8ECD-13B5DC04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672B-2A8F-4E63-9394-8E0FEF3C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Confusion matrix </a:t>
            </a:r>
            <a:endParaRPr 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Measure the performance of a classification problem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Classification report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This consist of recall, precision and accuracy.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Kappa score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Model selection is based on kappa score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AUC and ROC </a:t>
            </a:r>
            <a:endParaRPr lang="en-US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/>
              <a:t>Set probability to true while training the model with SVM</a:t>
            </a:r>
          </a:p>
        </p:txBody>
      </p:sp>
    </p:spTree>
    <p:extLst>
      <p:ext uri="{BB962C8B-B14F-4D97-AF65-F5344CB8AC3E}">
        <p14:creationId xmlns:p14="http://schemas.microsoft.com/office/powerpoint/2010/main" val="64526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F875-7B5C-4AA5-A307-43BF0C3F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3200"/>
              <a:t>Model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04C8-7C0D-4599-9158-17D9A39E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>
              <a:latin typeface="Consolas"/>
            </a:endParaRP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59433-88D1-4B2E-87A2-E74269BC792B}"/>
              </a:ext>
            </a:extLst>
          </p:cNvPr>
          <p:cNvSpPr txBox="1"/>
          <p:nvPr/>
        </p:nvSpPr>
        <p:spPr>
          <a:xfrm>
            <a:off x="1740071" y="2076455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Confusion Matrix</a:t>
            </a:r>
          </a:p>
          <a:p>
            <a:pPr algn="l">
              <a:spcAft>
                <a:spcPts val="600"/>
              </a:spcAft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03AA1-BCD0-4EC9-8BEB-756665B4201A}"/>
              </a:ext>
            </a:extLst>
          </p:cNvPr>
          <p:cNvSpPr txBox="1"/>
          <p:nvPr/>
        </p:nvSpPr>
        <p:spPr>
          <a:xfrm>
            <a:off x="7681129" y="6390361"/>
            <a:ext cx="274320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Classification Report</a:t>
            </a:r>
          </a:p>
          <a:p>
            <a:pPr algn="l">
              <a:spcAft>
                <a:spcPts val="600"/>
              </a:spcAft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F37C8-40C3-4735-A201-71AFAF9C09CD}"/>
              </a:ext>
            </a:extLst>
          </p:cNvPr>
          <p:cNvSpPr txBox="1"/>
          <p:nvPr/>
        </p:nvSpPr>
        <p:spPr>
          <a:xfrm>
            <a:off x="7533947" y="90811"/>
            <a:ext cx="3045580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</a:rPr>
              <a:t> ROC and AUC (Probability)</a:t>
            </a:r>
          </a:p>
          <a:p>
            <a:pPr algn="l">
              <a:spcAft>
                <a:spcPts val="600"/>
              </a:spcAft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7668-83AA-4FA7-AA51-4BEBA4AFE3D7}"/>
              </a:ext>
            </a:extLst>
          </p:cNvPr>
          <p:cNvSpPr txBox="1"/>
          <p:nvPr/>
        </p:nvSpPr>
        <p:spPr>
          <a:xfrm>
            <a:off x="1000664" y="5802702"/>
            <a:ext cx="38358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400">
                <a:latin typeface="Arial Rounded MT Bold"/>
                <a:cs typeface="Arial"/>
              </a:rPr>
              <a:t>Kappa Score​</a:t>
            </a:r>
          </a:p>
          <a:p>
            <a:r>
              <a:rPr lang="en-US" sz="2400">
                <a:latin typeface="Consolas"/>
              </a:rPr>
              <a:t>0.5889155002040201</a:t>
            </a:r>
            <a:endParaRPr lang="en-US" sz="2400">
              <a:latin typeface="Arial Rounded MT Bold"/>
              <a:cs typeface="Arial"/>
            </a:endParaRPr>
          </a:p>
        </p:txBody>
      </p:sp>
      <p:pic>
        <p:nvPicPr>
          <p:cNvPr id="11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3BD60A3E-426E-46CC-BAEC-7BD5742F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81" y="2372983"/>
            <a:ext cx="3644660" cy="3434750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400382E-80C8-4D46-B40A-3CB46332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3" y="3669710"/>
            <a:ext cx="5891841" cy="2782241"/>
          </a:xfrm>
          <a:prstGeom prst="rect">
            <a:avLst/>
          </a:prstGeom>
        </p:spPr>
      </p:pic>
      <p:pic>
        <p:nvPicPr>
          <p:cNvPr id="13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E508CD7-2E93-4C9C-BC28-82E23CF4B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645" y="463395"/>
            <a:ext cx="5388634" cy="341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B921A-7F48-45D2-BE39-70E4D4E6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/>
              <a:t>Hyper Parameter Tuning</a:t>
            </a:r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2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01A8B13-5E71-46DE-818F-34CF9DD6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64" y="3918326"/>
            <a:ext cx="6803826" cy="2853580"/>
          </a:xfrm>
          <a:prstGeom prst="rect">
            <a:avLst/>
          </a:prstGeom>
        </p:spPr>
      </p:pic>
      <p:pic>
        <p:nvPicPr>
          <p:cNvPr id="5" name="Picture 7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36EB1262-38A4-4303-9738-4134F2E7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76" y="1976280"/>
            <a:ext cx="8370956" cy="18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4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B8FE7-38EB-4E1D-8E20-CE90B1C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/>
              <a:t>Hyper Parameter Tuning</a:t>
            </a:r>
            <a:endParaRPr lang="en-US" sz="280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673E6-E059-4BCB-A42E-E6F14820B9F3}"/>
              </a:ext>
            </a:extLst>
          </p:cNvPr>
          <p:cNvSpPr txBox="1"/>
          <p:nvPr/>
        </p:nvSpPr>
        <p:spPr>
          <a:xfrm>
            <a:off x="838199" y="2359152"/>
            <a:ext cx="4056530" cy="3429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 Rounded MT Bold"/>
              </a:rPr>
              <a:t>Kappa Score</a:t>
            </a:r>
            <a:endParaRPr lang="en-US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>
                <a:latin typeface="Consolas"/>
              </a:rPr>
              <a:t>0.6374314269612424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0BFC0-EBFA-4287-A2BA-709F6FA95683}"/>
              </a:ext>
            </a:extLst>
          </p:cNvPr>
          <p:cNvSpPr txBox="1"/>
          <p:nvPr/>
        </p:nvSpPr>
        <p:spPr>
          <a:xfrm>
            <a:off x="1676400" y="3372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98B2D-960E-4E1D-A8B3-0CB2D0C746BD}"/>
              </a:ext>
            </a:extLst>
          </p:cNvPr>
          <p:cNvSpPr txBox="1"/>
          <p:nvPr/>
        </p:nvSpPr>
        <p:spPr>
          <a:xfrm>
            <a:off x="7623620" y="64478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Classification Report</a:t>
            </a:r>
          </a:p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474A5-48C6-4DFD-941E-949AA3784AE5}"/>
              </a:ext>
            </a:extLst>
          </p:cNvPr>
          <p:cNvSpPr txBox="1"/>
          <p:nvPr/>
        </p:nvSpPr>
        <p:spPr>
          <a:xfrm>
            <a:off x="7246400" y="4547"/>
            <a:ext cx="30455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 ROC and AUC (Probability)</a:t>
            </a:r>
          </a:p>
          <a:p>
            <a:pPr algn="l"/>
            <a:endParaRPr lang="en-US"/>
          </a:p>
        </p:txBody>
      </p:sp>
      <p:pic>
        <p:nvPicPr>
          <p:cNvPr id="8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9C8AAD6D-0136-4BFB-A29E-7FB31CBAA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096" y="3738743"/>
            <a:ext cx="3060939" cy="3032364"/>
          </a:xfrm>
          <a:prstGeom prst="rect">
            <a:avLst/>
          </a:prstGeom>
        </p:spPr>
      </p:pic>
      <p:pic>
        <p:nvPicPr>
          <p:cNvPr id="13" name="Picture 14" descr="Table&#10;&#10;Description automatically generated">
            <a:extLst>
              <a:ext uri="{FF2B5EF4-FFF2-40B4-BE49-F238E27FC236}">
                <a16:creationId xmlns:a16="http://schemas.microsoft.com/office/drawing/2014/main" id="{9EA0A254-361F-4C38-9155-F0130ECC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1" y="3833104"/>
            <a:ext cx="5891841" cy="2642358"/>
          </a:xfrm>
          <a:prstGeom prst="rect">
            <a:avLst/>
          </a:prstGeom>
        </p:spPr>
      </p:pic>
      <p:pic>
        <p:nvPicPr>
          <p:cNvPr id="15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70151D8A-0086-41A3-87B5-4AD8EC833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32209"/>
            <a:ext cx="6150428" cy="36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70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8" name="Freeform: Shape 117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0" name="Freeform: Shape 119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59FE6-8A2C-4FE9-822D-CE8F48FC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Pipeline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CF67CCE8-D2A8-4455-B4BB-8ADFCB7B1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139307"/>
              </p:ext>
            </p:extLst>
          </p:nvPr>
        </p:nvGraphicFramePr>
        <p:xfrm>
          <a:off x="677748" y="2264392"/>
          <a:ext cx="11035534" cy="4087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50" name="Graphic 1550" descr="Research">
            <a:extLst>
              <a:ext uri="{FF2B5EF4-FFF2-40B4-BE49-F238E27FC236}">
                <a16:creationId xmlns:a16="http://schemas.microsoft.com/office/drawing/2014/main" id="{12918135-FDD2-4551-A1F0-6A9AA339FA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57160" y="2237847"/>
            <a:ext cx="789296" cy="800669"/>
          </a:xfrm>
          <a:prstGeom prst="rect">
            <a:avLst/>
          </a:prstGeom>
        </p:spPr>
      </p:pic>
      <p:pic>
        <p:nvPicPr>
          <p:cNvPr id="1551" name="Graphic 1551" descr="Test Dummy">
            <a:extLst>
              <a:ext uri="{FF2B5EF4-FFF2-40B4-BE49-F238E27FC236}">
                <a16:creationId xmlns:a16="http://schemas.microsoft.com/office/drawing/2014/main" id="{2EFA52F5-79CB-41A8-8D89-2EA92CFEF8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3113" y="5490174"/>
            <a:ext cx="834788" cy="800668"/>
          </a:xfrm>
          <a:prstGeom prst="rect">
            <a:avLst/>
          </a:prstGeom>
        </p:spPr>
      </p:pic>
      <p:pic>
        <p:nvPicPr>
          <p:cNvPr id="1552" name="Graphic 1552" descr="Presentation with pie chart">
            <a:extLst>
              <a:ext uri="{FF2B5EF4-FFF2-40B4-BE49-F238E27FC236}">
                <a16:creationId xmlns:a16="http://schemas.microsoft.com/office/drawing/2014/main" id="{4486A1EC-89E5-4E3B-B6F6-B2F66DEB48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21469" y="5529721"/>
            <a:ext cx="857534" cy="868908"/>
          </a:xfrm>
          <a:prstGeom prst="rect">
            <a:avLst/>
          </a:prstGeom>
        </p:spPr>
      </p:pic>
      <p:pic>
        <p:nvPicPr>
          <p:cNvPr id="1830" name="Picture 183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1D6F2F4-1A6A-4912-B578-A0F2C7B93E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2226" y="2241839"/>
            <a:ext cx="755073" cy="755073"/>
          </a:xfrm>
          <a:prstGeom prst="rect">
            <a:avLst/>
          </a:prstGeom>
        </p:spPr>
      </p:pic>
      <p:pic>
        <p:nvPicPr>
          <p:cNvPr id="1831" name="Picture 1831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B761DC7-FF16-405F-AC34-5D24E20253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75130" y="2216727"/>
            <a:ext cx="766331" cy="779319"/>
          </a:xfrm>
          <a:prstGeom prst="rect">
            <a:avLst/>
          </a:prstGeom>
        </p:spPr>
      </p:pic>
      <p:pic>
        <p:nvPicPr>
          <p:cNvPr id="1833" name="Picture 1833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6F382659-3CBD-441A-AF93-B40A250910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98007" y="2246602"/>
            <a:ext cx="800100" cy="745547"/>
          </a:xfrm>
          <a:prstGeom prst="rect">
            <a:avLst/>
          </a:prstGeom>
        </p:spPr>
      </p:pic>
      <p:pic>
        <p:nvPicPr>
          <p:cNvPr id="1834" name="Picture 18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1DAA10D-0B9D-4468-B375-34C442F821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59627" y="5562168"/>
            <a:ext cx="760269" cy="7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35DB2-3E83-46A6-BA1C-C663FFF8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Website Demo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94A46-C6E0-4A24-9586-A4264AACD446}"/>
              </a:ext>
            </a:extLst>
          </p:cNvPr>
          <p:cNvSpPr txBox="1"/>
          <p:nvPr/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linkClick r:id="rId2"/>
              </a:rPr>
              <a:t>http://127.0.0.1:5000/</a:t>
            </a:r>
            <a:endParaRPr lang="en-US" sz="17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hlinkClick r:id="rId3"/>
              </a:rPr>
              <a:t>http://localhost:8888/tree/data</a:t>
            </a:r>
            <a:r>
              <a:rPr lang="en-US" sz="1700"/>
              <a:t> </a:t>
            </a:r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4D1D118-B85A-45A6-BB03-C9CFD1B0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310" r="9879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6A38343-E0DA-4E0E-A21D-AE37B8645780}"/>
              </a:ext>
            </a:extLst>
          </p:cNvPr>
          <p:cNvSpPr txBox="1">
            <a:spLocks/>
          </p:cNvSpPr>
          <p:nvPr/>
        </p:nvSpPr>
        <p:spPr>
          <a:xfrm>
            <a:off x="7249717" y="2617608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/>
              <a:t> </a:t>
            </a:r>
            <a:br>
              <a:rPr lang="en-US" sz="4400"/>
            </a:br>
            <a:br>
              <a:rPr lang="en-US" sz="4400"/>
            </a:b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14190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C100C-DD6D-40C1-A731-6BDFEE49D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DC84E-1FD8-4B9A-8360-F9B2046E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/>
              <a:t>Future 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EBD3-BFA3-4563-841D-AB36F7E7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Age Detection</a:t>
            </a:r>
          </a:p>
          <a:p>
            <a:r>
              <a:rPr lang="en-US" sz="2000"/>
              <a:t>Race Detection</a:t>
            </a:r>
          </a:p>
          <a:p>
            <a:r>
              <a:rPr lang="en-US" sz="2000"/>
              <a:t>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3949911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639AE-96C4-4F6A-8758-FE19A1E5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  <a:p>
            <a:endParaRPr lang="en-US" sz="4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B2F6A0F-772B-42DE-AB4C-75E94D45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9733" y="3116121"/>
            <a:ext cx="3866332" cy="38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4B0-094F-46E1-BA17-DF0958EC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3DB-70CF-40DA-A2DC-5269FF8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Web application that can evaluate images and videos to perform image recognition.</a:t>
            </a:r>
          </a:p>
          <a:p>
            <a:r>
              <a:rPr lang="en-US">
                <a:ea typeface="+mn-lt"/>
                <a:cs typeface="+mn-lt"/>
              </a:rPr>
              <a:t> The application is based on the data and machine learning model. </a:t>
            </a:r>
          </a:p>
          <a:p>
            <a:r>
              <a:rPr lang="en-US">
                <a:ea typeface="+mn-lt"/>
                <a:cs typeface="+mn-lt"/>
              </a:rPr>
              <a:t>Given an image or video, the application would recognize the person's facial structure, gender. </a:t>
            </a:r>
          </a:p>
          <a:p>
            <a:r>
              <a:rPr lang="en-US">
                <a:ea typeface="+mn-lt"/>
                <a:cs typeface="+mn-lt"/>
              </a:rPr>
              <a:t>The process involves various steps like grayscale conversion, face/object cropping, eigen image creation, training machine learning model, and prediction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DFA-C34D-4130-AB2F-BC987BD9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A055-97A8-41BE-B32F-268C2D6A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568" y="-101567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/>
          </a:p>
          <a:p>
            <a:pPr lvl="2"/>
            <a:endParaRPr lang="en-US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09B748-4405-4110-BBA5-C82476A0F694}"/>
              </a:ext>
            </a:extLst>
          </p:cNvPr>
          <p:cNvSpPr/>
          <p:nvPr/>
        </p:nvSpPr>
        <p:spPr>
          <a:xfrm>
            <a:off x="430181" y="5706669"/>
            <a:ext cx="10466714" cy="920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 Rounded MT Bold"/>
              </a:rPr>
              <a:t>FLASK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70BA0B-2AF7-44F3-B258-68DCEE23C7F6}"/>
              </a:ext>
            </a:extLst>
          </p:cNvPr>
          <p:cNvSpPr/>
          <p:nvPr/>
        </p:nvSpPr>
        <p:spPr>
          <a:xfrm>
            <a:off x="1751997" y="4871884"/>
            <a:ext cx="9143998" cy="8338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MACHINE LEARNING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7D3496-F8D1-4A6B-AE4A-A156495F0436}"/>
              </a:ext>
            </a:extLst>
          </p:cNvPr>
          <p:cNvSpPr/>
          <p:nvPr/>
        </p:nvSpPr>
        <p:spPr>
          <a:xfrm>
            <a:off x="5158532" y="3893325"/>
            <a:ext cx="3206151" cy="97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ea typeface="+mn-lt"/>
                <a:cs typeface="+mn-lt"/>
              </a:rPr>
              <a:t>      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        Analysis</a:t>
            </a:r>
            <a:endParaRPr lang="en-US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    Preprocessing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BF10B3-4977-4846-8869-7146AAA292F0}"/>
              </a:ext>
            </a:extLst>
          </p:cNvPr>
          <p:cNvSpPr/>
          <p:nvPr/>
        </p:nvSpPr>
        <p:spPr>
          <a:xfrm>
            <a:off x="1750200" y="3892426"/>
            <a:ext cx="3407432" cy="977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ea typeface="+mn-lt"/>
                <a:cs typeface="+mn-lt"/>
              </a:rPr>
              <a:t>Image processing</a:t>
            </a:r>
            <a:endParaRPr lang="en-US" sz="28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AEE450-5EBC-4BD8-9EA7-C68F67CFDCBC}"/>
              </a:ext>
            </a:extLst>
          </p:cNvPr>
          <p:cNvSpPr/>
          <p:nvPr/>
        </p:nvSpPr>
        <p:spPr>
          <a:xfrm>
            <a:off x="8362887" y="2094358"/>
            <a:ext cx="2530413" cy="2774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800">
              <a:latin typeface="Arial Rounded MT Bold"/>
              <a:ea typeface="+mn-lt"/>
              <a:cs typeface="+mn-lt"/>
            </a:endParaRPr>
          </a:p>
          <a:p>
            <a:endParaRPr lang="en-US">
              <a:latin typeface="Avenir Next LT Pro"/>
              <a:ea typeface="+mn-lt"/>
              <a:cs typeface="+mn-lt"/>
            </a:endParaRPr>
          </a:p>
          <a:p>
            <a:endParaRPr lang="en-US">
              <a:latin typeface="Avenir Next LT Pro"/>
              <a:ea typeface="+mn-lt"/>
              <a:cs typeface="+mn-lt"/>
            </a:endParaRPr>
          </a:p>
          <a:p>
            <a:r>
              <a:rPr lang="en-US" sz="2800">
                <a:latin typeface="Arial Rounded MT Bold"/>
                <a:ea typeface="+mn-lt"/>
                <a:cs typeface="+mn-lt"/>
              </a:rPr>
              <a:t> Scikit learn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562BE4-EE27-425B-8624-2A3E6CD31681}"/>
              </a:ext>
            </a:extLst>
          </p:cNvPr>
          <p:cNvSpPr/>
          <p:nvPr/>
        </p:nvSpPr>
        <p:spPr>
          <a:xfrm>
            <a:off x="1748402" y="2093460"/>
            <a:ext cx="1610264" cy="1790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venir Next LT Pro"/>
              </a:rPr>
              <a:t>OpenCV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7FF2E9-FD12-43E9-9AE6-FF0A980DA040}"/>
              </a:ext>
            </a:extLst>
          </p:cNvPr>
          <p:cNvSpPr/>
          <p:nvPr/>
        </p:nvSpPr>
        <p:spPr>
          <a:xfrm>
            <a:off x="3358667" y="2093459"/>
            <a:ext cx="1682150" cy="1790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endParaRPr lang="en-US" sz="2400">
              <a:solidFill>
                <a:schemeClr val="tx1"/>
              </a:solidFill>
              <a:latin typeface="Avenir Next LT Pro"/>
            </a:endParaRPr>
          </a:p>
          <a:p>
            <a:pPr algn="ctr"/>
            <a:r>
              <a:rPr lang="en-US" sz="2400">
                <a:solidFill>
                  <a:schemeClr val="tx1"/>
                </a:solidFill>
                <a:latin typeface="Avenir Next LT Pro"/>
              </a:rPr>
              <a:t>NumPy</a:t>
            </a:r>
            <a:r>
              <a:rPr lang="en-US" sz="2400">
                <a:solidFill>
                  <a:schemeClr val="tx1"/>
                </a:solidFill>
                <a:latin typeface="Avenir Next LT Pro"/>
                <a:ea typeface="Avenir Next LT Pro"/>
                <a:cs typeface="Avenir Next LT Pro"/>
              </a:rPr>
              <a:t>​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2AAE33-DEE3-4715-A09E-54A74F5E6C4C}"/>
              </a:ext>
            </a:extLst>
          </p:cNvPr>
          <p:cNvSpPr/>
          <p:nvPr/>
        </p:nvSpPr>
        <p:spPr>
          <a:xfrm>
            <a:off x="6564818" y="2093460"/>
            <a:ext cx="1797168" cy="1797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matplotlib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57239B-85CF-4C13-BEF4-9FA864BDF529}"/>
              </a:ext>
            </a:extLst>
          </p:cNvPr>
          <p:cNvSpPr/>
          <p:nvPr/>
        </p:nvSpPr>
        <p:spPr>
          <a:xfrm>
            <a:off x="5040817" y="2093459"/>
            <a:ext cx="1639018" cy="1790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  </a:t>
            </a:r>
          </a:p>
          <a:p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 Pandas</a:t>
            </a:r>
            <a:endParaRPr lang="en-US" sz="2400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43536E-F429-4924-BAC7-D691476F5C51}"/>
              </a:ext>
            </a:extLst>
          </p:cNvPr>
          <p:cNvSpPr/>
          <p:nvPr/>
        </p:nvSpPr>
        <p:spPr>
          <a:xfrm>
            <a:off x="424787" y="2092561"/>
            <a:ext cx="1322716" cy="36087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HTML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CSS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Bootstrap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JS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800AD6-FA16-42A3-B936-0932D0AAC5DE}"/>
              </a:ext>
            </a:extLst>
          </p:cNvPr>
          <p:cNvSpPr/>
          <p:nvPr/>
        </p:nvSpPr>
        <p:spPr>
          <a:xfrm>
            <a:off x="10897161" y="2089337"/>
            <a:ext cx="918882" cy="45383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P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Y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T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H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O</a:t>
            </a:r>
          </a:p>
          <a:p>
            <a:pPr algn="ctr"/>
            <a:r>
              <a:rPr lang="en-US" sz="2800">
                <a:solidFill>
                  <a:schemeClr val="tx1"/>
                </a:solidFill>
                <a:latin typeface="Arial Rounded MT Bold"/>
              </a:rPr>
              <a:t>N</a:t>
            </a:r>
          </a:p>
        </p:txBody>
      </p:sp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2560A270-BA09-46D7-BBBB-D5B3E5EA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350" y="2211762"/>
            <a:ext cx="809625" cy="809625"/>
          </a:xfrm>
          <a:prstGeom prst="rect">
            <a:avLst/>
          </a:prstGeom>
        </p:spPr>
      </p:pic>
      <p:pic>
        <p:nvPicPr>
          <p:cNvPr id="16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550E6338-A631-4AED-8CC1-ED967342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666" y="5799806"/>
            <a:ext cx="1207994" cy="749270"/>
          </a:xfrm>
          <a:prstGeom prst="rect">
            <a:avLst/>
          </a:prstGeom>
        </p:spPr>
      </p:pic>
      <p:pic>
        <p:nvPicPr>
          <p:cNvPr id="17" name="Picture 1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714072-BDDF-4B9B-BBEC-4E846AF0F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777" y="4966345"/>
            <a:ext cx="1075041" cy="604879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4977D83C-827E-4F35-8033-47247AA20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679" y="2330883"/>
            <a:ext cx="1094220" cy="1103609"/>
          </a:xfrm>
          <a:prstGeom prst="rect">
            <a:avLst/>
          </a:prstGeom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5FE12569-B677-4B2E-AD0E-16CF6F8A0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779" y="2286857"/>
            <a:ext cx="1033848" cy="918177"/>
          </a:xfrm>
          <a:prstGeom prst="rect">
            <a:avLst/>
          </a:prstGeom>
        </p:spPr>
      </p:pic>
      <p:pic>
        <p:nvPicPr>
          <p:cNvPr id="20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275F631A-3671-411E-8954-D5AA4BE51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753" y="2291716"/>
            <a:ext cx="936323" cy="922592"/>
          </a:xfrm>
          <a:prstGeom prst="rect">
            <a:avLst/>
          </a:prstGeom>
        </p:spPr>
      </p:pic>
      <p:pic>
        <p:nvPicPr>
          <p:cNvPr id="21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14B3525-5783-479D-A11C-91E486B45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533" y="2332505"/>
            <a:ext cx="730291" cy="907139"/>
          </a:xfrm>
          <a:prstGeom prst="rect">
            <a:avLst/>
          </a:prstGeom>
        </p:spPr>
      </p:pic>
      <p:pic>
        <p:nvPicPr>
          <p:cNvPr id="22" name="Picture 22" descr="Chart, radar chart&#10;&#10;Description automatically generated">
            <a:extLst>
              <a:ext uri="{FF2B5EF4-FFF2-40B4-BE49-F238E27FC236}">
                <a16:creationId xmlns:a16="http://schemas.microsoft.com/office/drawing/2014/main" id="{6219CE42-80E5-409C-847F-2C13E5818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354" y="2284707"/>
            <a:ext cx="1271192" cy="957912"/>
          </a:xfrm>
          <a:prstGeom prst="rect">
            <a:avLst/>
          </a:prstGeom>
        </p:spPr>
      </p:pic>
      <p:pic>
        <p:nvPicPr>
          <p:cNvPr id="24" name="Picture 24" descr="Logo&#10;&#10;Description automatically generated">
            <a:extLst>
              <a:ext uri="{FF2B5EF4-FFF2-40B4-BE49-F238E27FC236}">
                <a16:creationId xmlns:a16="http://schemas.microsoft.com/office/drawing/2014/main" id="{AE8B6372-BE26-47EC-888E-406C8B964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824" y="2290026"/>
            <a:ext cx="826995" cy="585114"/>
          </a:xfrm>
          <a:prstGeom prst="rect">
            <a:avLst/>
          </a:prstGeom>
        </p:spPr>
      </p:pic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362F7753-91B0-4A32-9DE3-9E98014DC9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203" y="4867554"/>
            <a:ext cx="630331" cy="61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7712-A718-4669-B607-D2E8419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Gender recognition</a:t>
            </a:r>
          </a:p>
        </p:txBody>
      </p:sp>
      <p:pic>
        <p:nvPicPr>
          <p:cNvPr id="5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9535DB9-D78C-48B1-86E4-0788AC9E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9308" y="2001327"/>
            <a:ext cx="1596246" cy="160091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B32E5-263D-4347-885B-67C91B8C4744}"/>
              </a:ext>
            </a:extLst>
          </p:cNvPr>
          <p:cNvSpPr/>
          <p:nvPr/>
        </p:nvSpPr>
        <p:spPr>
          <a:xfrm>
            <a:off x="507206" y="1998183"/>
            <a:ext cx="592842" cy="48377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O</a:t>
            </a:r>
          </a:p>
          <a:p>
            <a:pPr algn="ctr"/>
            <a:r>
              <a:rPr lang="en-US" sz="2400" b="1"/>
              <a:t>P</a:t>
            </a:r>
          </a:p>
          <a:p>
            <a:pPr algn="ctr"/>
            <a:r>
              <a:rPr lang="en-US" sz="2400" b="1"/>
              <a:t>E</a:t>
            </a:r>
          </a:p>
          <a:p>
            <a:pPr algn="ctr"/>
            <a:r>
              <a:rPr lang="en-US" sz="2400" b="1"/>
              <a:t>N </a:t>
            </a:r>
          </a:p>
          <a:p>
            <a:pPr algn="ctr"/>
            <a:r>
              <a:rPr lang="en-US" sz="2400" b="1"/>
              <a:t>C</a:t>
            </a:r>
          </a:p>
          <a:p>
            <a:pPr algn="ctr"/>
            <a:r>
              <a:rPr lang="en-US" sz="2400" b="1"/>
              <a:t>V</a:t>
            </a:r>
          </a:p>
          <a:p>
            <a:pPr algn="ctr"/>
            <a:endParaRPr lang="en-US"/>
          </a:p>
        </p:txBody>
      </p:sp>
      <p:pic>
        <p:nvPicPr>
          <p:cNvPr id="6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E6F08B49-7854-4DB3-A627-607D9A153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745" y="3733081"/>
            <a:ext cx="1581869" cy="1505309"/>
          </a:xfrm>
          <a:prstGeom prst="rect">
            <a:avLst/>
          </a:prstGeom>
        </p:spPr>
      </p:pic>
      <p:pic>
        <p:nvPicPr>
          <p:cNvPr id="7" name="Picture 7" descr="A picture containing indoor, person, looking, front&#10;&#10;Description automatically generated">
            <a:extLst>
              <a:ext uri="{FF2B5EF4-FFF2-40B4-BE49-F238E27FC236}">
                <a16:creationId xmlns:a16="http://schemas.microsoft.com/office/drawing/2014/main" id="{95D6DEF7-5C3B-48D0-9AF6-AFD3D1502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835" y="5324116"/>
            <a:ext cx="1581689" cy="15006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A58174-8D96-4372-BD32-91C2ADF1C4B3}"/>
              </a:ext>
            </a:extLst>
          </p:cNvPr>
          <p:cNvSpPr/>
          <p:nvPr/>
        </p:nvSpPr>
        <p:spPr>
          <a:xfrm>
            <a:off x="3395033" y="1993241"/>
            <a:ext cx="762000" cy="24153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P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D4AC4E-4D25-47FE-8D96-A142F8C1412C}"/>
              </a:ext>
            </a:extLst>
          </p:cNvPr>
          <p:cNvSpPr/>
          <p:nvPr/>
        </p:nvSpPr>
        <p:spPr>
          <a:xfrm>
            <a:off x="3394135" y="4479625"/>
            <a:ext cx="762000" cy="2343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N</a:t>
            </a:r>
            <a:endParaRPr lang="en-US" sz="2400">
              <a:solidFill>
                <a:schemeClr val="tx1"/>
              </a:solidFill>
            </a:endParaRPr>
          </a:p>
        </p:txBody>
      </p:sp>
      <p:pic>
        <p:nvPicPr>
          <p:cNvPr id="10" name="Picture 10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88032C2-F884-49FD-8C5D-DE58B5545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710" y="1937619"/>
            <a:ext cx="2532391" cy="2551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2F226D-AACB-4EFE-8C38-2FD334D45BE8}"/>
              </a:ext>
            </a:extLst>
          </p:cNvPr>
          <p:cNvSpPr txBox="1"/>
          <p:nvPr/>
        </p:nvSpPr>
        <p:spPr>
          <a:xfrm>
            <a:off x="4477288" y="3614647"/>
            <a:ext cx="23550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00"/>
                </a:solidFill>
                <a:latin typeface="Arial Rounded MT Bold"/>
              </a:rPr>
              <a:t>Index, structure, normalize</a:t>
            </a:r>
          </a:p>
        </p:txBody>
      </p:sp>
      <p:pic>
        <p:nvPicPr>
          <p:cNvPr id="12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C38D2C33-860E-4FE3-B24C-040278929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858" y="4395968"/>
            <a:ext cx="2455831" cy="245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BA74D5-4E46-4467-AF0E-C915B57D5E7E}"/>
              </a:ext>
            </a:extLst>
          </p:cNvPr>
          <p:cNvSpPr txBox="1"/>
          <p:nvPr/>
        </p:nvSpPr>
        <p:spPr>
          <a:xfrm>
            <a:off x="4677673" y="5899748"/>
            <a:ext cx="22256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Arial Rounded MT Bold"/>
              </a:rPr>
              <a:t>Eigen image with PCA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51D556-AA09-401A-A4B6-7C2242C8D3F8}"/>
              </a:ext>
            </a:extLst>
          </p:cNvPr>
          <p:cNvSpPr/>
          <p:nvPr/>
        </p:nvSpPr>
        <p:spPr>
          <a:xfrm>
            <a:off x="6632095" y="2446231"/>
            <a:ext cx="3479319" cy="1035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 Rounded MT Bold"/>
              </a:rPr>
              <a:t>Machine learning model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Arial Rounded MT Bold"/>
              </a:rPr>
              <a:t>sklearn</a:t>
            </a:r>
          </a:p>
        </p:txBody>
      </p:sp>
      <p:pic>
        <p:nvPicPr>
          <p:cNvPr id="15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914F3C82-4B35-4A90-AF10-9D8DBFED8C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636" y="3604404"/>
            <a:ext cx="3351721" cy="245277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C79B47-5D5D-4188-801A-5E8E52F89614}"/>
              </a:ext>
            </a:extLst>
          </p:cNvPr>
          <p:cNvSpPr/>
          <p:nvPr/>
        </p:nvSpPr>
        <p:spPr>
          <a:xfrm>
            <a:off x="10319657" y="2002972"/>
            <a:ext cx="1665515" cy="48223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 Rounded MT Bold"/>
              </a:rPr>
              <a:t>MALE – 0.82</a:t>
            </a: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r>
              <a:rPr lang="en-US" sz="2000">
                <a:latin typeface="Arial Rounded MT Bold"/>
              </a:rPr>
              <a:t>FEMALE –0.18</a:t>
            </a:r>
            <a:endParaRPr lang="en-US"/>
          </a:p>
          <a:p>
            <a:pPr algn="ctr"/>
            <a:endParaRPr lang="en-US" sz="2000">
              <a:latin typeface="Arial Rounded MT Bold"/>
            </a:endParaRPr>
          </a:p>
          <a:p>
            <a:pPr algn="ctr"/>
            <a:endParaRPr lang="en-US" sz="2000">
              <a:latin typeface="Arial Rounded MT Bold"/>
            </a:endParaRPr>
          </a:p>
        </p:txBody>
      </p:sp>
      <p:pic>
        <p:nvPicPr>
          <p:cNvPr id="17" name="Picture 17" descr="A picture containing indoor, person, person, green&#10;&#10;Description automatically generated">
            <a:extLst>
              <a:ext uri="{FF2B5EF4-FFF2-40B4-BE49-F238E27FC236}">
                <a16:creationId xmlns:a16="http://schemas.microsoft.com/office/drawing/2014/main" id="{C2CF43BB-D9F9-4B72-9FAD-DE6846FF0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53007" y="3615489"/>
            <a:ext cx="1477736" cy="14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702E-A3FB-4A03-A323-6439AE3C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52C7-DDD3-4A7A-BF02-1A6B9E9B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101" name="Flowchart: Document 100">
            <a:extLst>
              <a:ext uri="{FF2B5EF4-FFF2-40B4-BE49-F238E27FC236}">
                <a16:creationId xmlns:a16="http://schemas.microsoft.com/office/drawing/2014/main" id="{D806A2BE-9D06-4D70-B9F8-2A0A98B426A0}"/>
              </a:ext>
            </a:extLst>
          </p:cNvPr>
          <p:cNvSpPr/>
          <p:nvPr/>
        </p:nvSpPr>
        <p:spPr>
          <a:xfrm>
            <a:off x="222551" y="2599263"/>
            <a:ext cx="1480866" cy="948904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Male  folder</a:t>
            </a:r>
            <a:endParaRPr lang="en-US"/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8DA6158B-5BD5-4B9E-9112-2AEAA822A88C}"/>
              </a:ext>
            </a:extLst>
          </p:cNvPr>
          <p:cNvSpPr/>
          <p:nvPr/>
        </p:nvSpPr>
        <p:spPr>
          <a:xfrm>
            <a:off x="165041" y="5000281"/>
            <a:ext cx="1480866" cy="920150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Female folder</a:t>
            </a:r>
            <a:endParaRPr lang="en-US"/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1BC6B351-11F7-4C95-A5A3-89A1F4E0144D}"/>
              </a:ext>
            </a:extLst>
          </p:cNvPr>
          <p:cNvSpPr/>
          <p:nvPr/>
        </p:nvSpPr>
        <p:spPr>
          <a:xfrm>
            <a:off x="4507004" y="4971527"/>
            <a:ext cx="1466489" cy="948905"/>
          </a:xfrm>
          <a:prstGeom prst="flowChartDocumen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Female crop folder</a:t>
            </a:r>
            <a:endParaRPr lang="en-US"/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B74EAC59-95EC-49E7-A698-8440A0302923}"/>
              </a:ext>
            </a:extLst>
          </p:cNvPr>
          <p:cNvSpPr/>
          <p:nvPr/>
        </p:nvSpPr>
        <p:spPr>
          <a:xfrm>
            <a:off x="4435116" y="2599262"/>
            <a:ext cx="1365848" cy="948905"/>
          </a:xfrm>
          <a:prstGeom prst="flowChartDocumen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Male crop folder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3DB1BF2-445E-47BF-B7E6-081331A03240}"/>
              </a:ext>
            </a:extLst>
          </p:cNvPr>
          <p:cNvCxnSpPr/>
          <p:nvPr/>
        </p:nvCxnSpPr>
        <p:spPr>
          <a:xfrm flipV="1">
            <a:off x="1702521" y="2930568"/>
            <a:ext cx="741872" cy="575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494E98-3CAE-4144-B6D6-66BAB307521C}"/>
              </a:ext>
            </a:extLst>
          </p:cNvPr>
          <p:cNvSpPr/>
          <p:nvPr/>
        </p:nvSpPr>
        <p:spPr>
          <a:xfrm>
            <a:off x="2449245" y="2719760"/>
            <a:ext cx="920150" cy="9201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Read Image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38A68A6-A0DE-4096-8572-9783FBCF66A5}"/>
              </a:ext>
            </a:extLst>
          </p:cNvPr>
          <p:cNvCxnSpPr>
            <a:cxnSpLocks/>
          </p:cNvCxnSpPr>
          <p:nvPr/>
        </p:nvCxnSpPr>
        <p:spPr>
          <a:xfrm flipH="1">
            <a:off x="2832582" y="3640808"/>
            <a:ext cx="5749" cy="885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50AA84-EE87-41D2-9335-21603E966E0C}"/>
              </a:ext>
            </a:extLst>
          </p:cNvPr>
          <p:cNvSpPr/>
          <p:nvPr/>
        </p:nvSpPr>
        <p:spPr>
          <a:xfrm>
            <a:off x="2448346" y="4587918"/>
            <a:ext cx="920150" cy="9201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Crop Image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696C236-E8B6-40D3-956B-9916CBE1D885}"/>
              </a:ext>
            </a:extLst>
          </p:cNvPr>
          <p:cNvCxnSpPr/>
          <p:nvPr/>
        </p:nvCxnSpPr>
        <p:spPr>
          <a:xfrm>
            <a:off x="3410731" y="5032717"/>
            <a:ext cx="1101305" cy="59809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F11331-6F6A-4C88-9CF6-D391833D48CC}"/>
              </a:ext>
            </a:extLst>
          </p:cNvPr>
          <p:cNvCxnSpPr>
            <a:cxnSpLocks/>
          </p:cNvCxnSpPr>
          <p:nvPr/>
        </p:nvCxnSpPr>
        <p:spPr>
          <a:xfrm flipV="1">
            <a:off x="3370294" y="3290001"/>
            <a:ext cx="1115683" cy="14578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F983C5D-DA8B-4AFA-8392-D5EF1C5580F5}"/>
              </a:ext>
            </a:extLst>
          </p:cNvPr>
          <p:cNvCxnSpPr>
            <a:cxnSpLocks/>
          </p:cNvCxnSpPr>
          <p:nvPr/>
        </p:nvCxnSpPr>
        <p:spPr>
          <a:xfrm flipV="1">
            <a:off x="1714201" y="3560476"/>
            <a:ext cx="741872" cy="17022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E7A56B-31B1-4592-A40F-A8686473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54" y="2089542"/>
            <a:ext cx="4967416" cy="4628539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8A4DEC-86B6-4D78-8B9A-B3DE5CBF9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670" y="2086759"/>
            <a:ext cx="4548659" cy="46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6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6129-F971-467D-A37A-E1128487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structuring - EDA</a:t>
            </a: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F7F6A6-7E59-4878-A003-9D37469E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0" y="1872894"/>
            <a:ext cx="3752334" cy="2440897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0C0B19F-9F28-4C85-978D-F5972D42B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34" y="4313666"/>
            <a:ext cx="3745469" cy="2432216"/>
          </a:xfrm>
          <a:prstGeom prst="rect">
            <a:avLst/>
          </a:prstGeom>
        </p:spPr>
      </p:pic>
      <p:pic>
        <p:nvPicPr>
          <p:cNvPr id="11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2179414-89E9-48B9-B0D1-47D19EEAD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471999" y="2016813"/>
            <a:ext cx="4472246" cy="46728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3C165F-0199-4512-B7C1-DAD0759E5496}"/>
              </a:ext>
            </a:extLst>
          </p:cNvPr>
          <p:cNvSpPr txBox="1"/>
          <p:nvPr/>
        </p:nvSpPr>
        <p:spPr>
          <a:xfrm>
            <a:off x="8946292" y="35161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33E6729-4E54-4822-B90E-EC4E7324B44E}"/>
              </a:ext>
            </a:extLst>
          </p:cNvPr>
          <p:cNvSpPr/>
          <p:nvPr/>
        </p:nvSpPr>
        <p:spPr>
          <a:xfrm>
            <a:off x="9080417" y="3351440"/>
            <a:ext cx="2917566" cy="164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Helvetica Neue"/>
              </a:rPr>
              <a:t>Resized all the images to 100*100 array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1104E-290A-41D5-840A-103DA31011F6}"/>
              </a:ext>
            </a:extLst>
          </p:cNvPr>
          <p:cNvSpPr txBox="1"/>
          <p:nvPr/>
        </p:nvSpPr>
        <p:spPr>
          <a:xfrm>
            <a:off x="406400" y="1636295"/>
            <a:ext cx="4347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Box plot of data (male + female images)</a:t>
            </a:r>
          </a:p>
        </p:txBody>
      </p:sp>
    </p:spTree>
    <p:extLst>
      <p:ext uri="{BB962C8B-B14F-4D97-AF65-F5344CB8AC3E}">
        <p14:creationId xmlns:p14="http://schemas.microsoft.com/office/powerpoint/2010/main" val="242417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9CE9-9333-44E9-95D4-5EE2C34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1590-404E-4A5F-B52C-90D93D48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image resizing to 100 * 100</a:t>
            </a:r>
          </a:p>
          <a:p>
            <a:r>
              <a:rPr lang="en-US"/>
              <a:t>Flattened the image to one 1D array [10k]</a:t>
            </a:r>
          </a:p>
          <a:p>
            <a:r>
              <a:rPr lang="en-US"/>
              <a:t>Data normalization using min max scaling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13B44F82-70F6-4FA1-92AD-97DCBEA8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626" y="3110452"/>
            <a:ext cx="3494597" cy="1298456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CB368FF-0B1D-4897-BEE8-AEB66B05C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137" y="4412081"/>
            <a:ext cx="6606673" cy="23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D416-B6B4-4C3D-BA96-84C867E6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Principal Component Analysis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34EA359-4754-4BD2-8603-B481F1AC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2553348"/>
            <a:ext cx="6702552" cy="2848584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50E782-46D9-4A19-9799-8AF03BE6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/>
              <a:t>Eigen images is technique of extracting features using </a:t>
            </a:r>
            <a:r>
              <a:rPr lang="en-US" sz="1700">
                <a:ea typeface="+mn-lt"/>
                <a:cs typeface="+mn-lt"/>
              </a:rPr>
              <a:t>Principal Component Analysis.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Principal Component Analysis (PCA) is an unsupervised, non-parametric statistical technique primarily used for dimensionality reduction in machine learning.</a:t>
            </a:r>
          </a:p>
          <a:p>
            <a:r>
              <a:rPr lang="en-US" sz="1700">
                <a:ea typeface="+mn-lt"/>
                <a:cs typeface="+mn-lt"/>
              </a:rPr>
              <a:t>PCA can also be used to filter noisy datasets, such as image compression.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CA9AA-396E-4C4F-9E52-AF986E27E671}"/>
              </a:ext>
            </a:extLst>
          </p:cNvPr>
          <p:cNvSpPr txBox="1"/>
          <p:nvPr/>
        </p:nvSpPr>
        <p:spPr>
          <a:xfrm>
            <a:off x="1748287" y="2193985"/>
            <a:ext cx="3117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Eigen ratio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7AA98-E52B-44B5-B7A1-0F3F40AA2CB2}"/>
              </a:ext>
            </a:extLst>
          </p:cNvPr>
          <p:cNvSpPr txBox="1"/>
          <p:nvPr/>
        </p:nvSpPr>
        <p:spPr>
          <a:xfrm>
            <a:off x="1129162" y="5399239"/>
            <a:ext cx="33901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X </a:t>
            </a:r>
            <a:r>
              <a:rPr lang="en-US"/>
              <a:t>axis</a:t>
            </a:r>
            <a:r>
              <a:rPr lang="en-US" dirty="0"/>
              <a:t> – Number of components</a:t>
            </a:r>
          </a:p>
          <a:p>
            <a:r>
              <a:rPr lang="en-US"/>
              <a:t>Y axis – Explained variance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56DAB9-24F8-4080-B4FB-0A4AA09AE534}"/>
              </a:ext>
            </a:extLst>
          </p:cNvPr>
          <p:cNvSpPr txBox="1"/>
          <p:nvPr/>
        </p:nvSpPr>
        <p:spPr>
          <a:xfrm>
            <a:off x="1746490" y="1645848"/>
            <a:ext cx="49573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Elbow method for 200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ABD56-9581-49F2-B03C-2F5D03E7C880}"/>
              </a:ext>
            </a:extLst>
          </p:cNvPr>
          <p:cNvSpPr txBox="1"/>
          <p:nvPr/>
        </p:nvSpPr>
        <p:spPr>
          <a:xfrm>
            <a:off x="4333515" y="2191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Eigen ratio cumulative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628F23-24EF-452B-9EB0-D569E3D2545B}"/>
              </a:ext>
            </a:extLst>
          </p:cNvPr>
          <p:cNvSpPr txBox="1"/>
          <p:nvPr/>
        </p:nvSpPr>
        <p:spPr>
          <a:xfrm>
            <a:off x="4720806" y="5396541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X </a:t>
            </a:r>
            <a:r>
              <a:rPr lang="en-US">
                <a:ea typeface="+mn-lt"/>
                <a:cs typeface="+mn-lt"/>
              </a:rPr>
              <a:t>axis</a:t>
            </a:r>
            <a:r>
              <a:rPr lang="en-US" dirty="0">
                <a:ea typeface="+mn-lt"/>
                <a:cs typeface="+mn-lt"/>
              </a:rPr>
              <a:t> – Number of components</a:t>
            </a:r>
          </a:p>
          <a:p>
            <a:r>
              <a:rPr lang="en-US" dirty="0">
                <a:ea typeface="+mn-lt"/>
                <a:cs typeface="+mn-lt"/>
              </a:rPr>
              <a:t>Y axis – Cumulative explained variance ratio</a:t>
            </a:r>
          </a:p>
        </p:txBody>
      </p:sp>
    </p:spTree>
    <p:extLst>
      <p:ext uri="{BB962C8B-B14F-4D97-AF65-F5344CB8AC3E}">
        <p14:creationId xmlns:p14="http://schemas.microsoft.com/office/powerpoint/2010/main" val="258480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57F72-6A20-4945-AEB6-E98C3B33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Eigen Images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0E69C4-200B-4710-B5A5-A46C3B78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I applied PCA to images and reduced the number of components. </a:t>
            </a:r>
          </a:p>
          <a:p>
            <a:r>
              <a:rPr lang="en-US" sz="1700"/>
              <a:t>Images with reduced components are called Eigen images.</a:t>
            </a:r>
          </a:p>
          <a:p>
            <a:r>
              <a:rPr lang="en-US" sz="1700"/>
              <a:t>Before PCA – 10k directions</a:t>
            </a:r>
          </a:p>
          <a:p>
            <a:r>
              <a:rPr lang="en-US" sz="1700"/>
              <a:t>After PCA – 50 directions</a:t>
            </a:r>
          </a:p>
          <a:p>
            <a:r>
              <a:rPr lang="en-US" sz="1700"/>
              <a:t>Inverse transform on 50 components</a:t>
            </a:r>
          </a:p>
        </p:txBody>
      </p:sp>
      <p:pic>
        <p:nvPicPr>
          <p:cNvPr id="7" name="Picture 7" descr="A close up of a keyboard&#10;&#10;Description automatically generated">
            <a:extLst>
              <a:ext uri="{FF2B5EF4-FFF2-40B4-BE49-F238E27FC236}">
                <a16:creationId xmlns:a16="http://schemas.microsoft.com/office/drawing/2014/main" id="{A4AFFBDD-0CF1-41F9-BCEB-28C3D2F8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12" y="127729"/>
            <a:ext cx="5907993" cy="65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731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1678</Words>
  <Application>Microsoft Macintosh PowerPoint</Application>
  <PresentationFormat>Widescreen</PresentationFormat>
  <Paragraphs>257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Avenir Next LT Pro</vt:lpstr>
      <vt:lpstr>Calibri</vt:lpstr>
      <vt:lpstr>Consolas</vt:lpstr>
      <vt:lpstr>Helvetica Neue</vt:lpstr>
      <vt:lpstr>Source Sans Pro Black</vt:lpstr>
      <vt:lpstr>AccentBoxVTI</vt:lpstr>
      <vt:lpstr>Image Recognition Web Application</vt:lpstr>
      <vt:lpstr>Objective</vt:lpstr>
      <vt:lpstr>Project Components</vt:lpstr>
      <vt:lpstr>Gender recognition</vt:lpstr>
      <vt:lpstr>Data Cropping</vt:lpstr>
      <vt:lpstr>Data structuring - EDA</vt:lpstr>
      <vt:lpstr>Data processing</vt:lpstr>
      <vt:lpstr>Principal Component Analysis</vt:lpstr>
      <vt:lpstr>Eigen Images</vt:lpstr>
      <vt:lpstr>ML model training</vt:lpstr>
      <vt:lpstr>ML model evaluation</vt:lpstr>
      <vt:lpstr>Model Evaluation</vt:lpstr>
      <vt:lpstr>Hyper Parameter Tuning</vt:lpstr>
      <vt:lpstr>Hyper Parameter Tuning</vt:lpstr>
      <vt:lpstr>Pipeline</vt:lpstr>
      <vt:lpstr>Website Demo</vt:lpstr>
      <vt:lpstr>Future Work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Sharmila Kotipalli</cp:lastModifiedBy>
  <cp:revision>8</cp:revision>
  <dcterms:created xsi:type="dcterms:W3CDTF">2020-11-12T22:45:35Z</dcterms:created>
  <dcterms:modified xsi:type="dcterms:W3CDTF">2020-12-04T04:23:00Z</dcterms:modified>
</cp:coreProperties>
</file>