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charset="0"/>
      <p:bold r:id="rId14"/>
    </p:embeddedFont>
    <p:embeddedFont>
      <p:font typeface="Libre Franklin" charset="0"/>
      <p:regular r:id="rId15"/>
      <p:bold r:id="rId16"/>
      <p:italic r:id="rId17"/>
      <p:boldItalic r:id="rId18"/>
    </p:embeddedFont>
    <p:embeddedFont>
      <p:font typeface="Calibri" pitchFamily="34" charset="0"/>
      <p:regular r:id="rId19"/>
      <p:bold r:id="rId20"/>
      <p:italic r:id="rId21"/>
      <p:boldItalic r:id="rId22"/>
    </p:embeddedFont>
    <p:embeddedFont>
      <p:font typeface="Libre Franklin Medium"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9" d="100"/>
          <a:sy n="109" d="100"/>
        </p:scale>
        <p:origin x="-594"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rowdstrike.com/cybersecurity-101/attack-types/keylogg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461558" y="1792085"/>
            <a:ext cx="9144000" cy="977700"/>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 AND SECURITY</a:t>
            </a:r>
            <a:endParaRPr b="1">
              <a:solidFill>
                <a:schemeClr val="accent1"/>
              </a:solidFill>
              <a:latin typeface="Arial"/>
              <a:ea typeface="Arial"/>
              <a:cs typeface="Arial"/>
              <a:sym typeface="Arial"/>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i="0" u="none" strike="noStrike" cap="none" dirty="0">
                <a:solidFill>
                  <a:srgbClr val="1482AB"/>
                </a:solidFill>
                <a:latin typeface="Arial"/>
                <a:ea typeface="Arial"/>
                <a:cs typeface="Arial"/>
                <a:sym typeface="Arial"/>
              </a:rPr>
              <a:t>Presented By:</a:t>
            </a:r>
            <a:endParaRPr lang="en-IN" i="0" u="none" strike="noStrike" cap="none" dirty="0">
              <a:latin typeface="Arial"/>
              <a:ea typeface="Arial"/>
              <a:cs typeface="Arial"/>
              <a:sym typeface="Arial"/>
            </a:endParaRPr>
          </a:p>
          <a:p>
            <a:pPr marL="0" marR="0" lvl="0" indent="0" algn="l" rtl="0">
              <a:spcBef>
                <a:spcPts val="0"/>
              </a:spcBef>
              <a:spcAft>
                <a:spcPts val="0"/>
              </a:spcAft>
              <a:buNone/>
            </a:pPr>
            <a:r>
              <a:rPr lang="en-IN" sz="2000" b="1" dirty="0">
                <a:solidFill>
                  <a:srgbClr val="1482AB"/>
                </a:solidFill>
              </a:rPr>
              <a:t>Sharmila V - Kings Engineering College </a:t>
            </a:r>
            <a:r>
              <a:rPr lang="en-IN" sz="2000" b="1" dirty="0">
                <a:solidFill>
                  <a:srgbClr val="1482AB"/>
                </a:solidFill>
                <a:latin typeface="Arial"/>
                <a:ea typeface="Arial"/>
                <a:cs typeface="Arial"/>
                <a:sym typeface="Arial"/>
              </a:rPr>
              <a:t>- </a:t>
            </a:r>
            <a:r>
              <a:rPr lang="en-IN" sz="2000" b="1" dirty="0">
                <a:solidFill>
                  <a:srgbClr val="1482AB"/>
                </a:solidFill>
              </a:rPr>
              <a:t>AI&amp; DS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56" name="Google Shape;156;p22"/>
          <p:cNvSpPr txBox="1">
            <a:spLocks noGrp="1"/>
          </p:cNvSpPr>
          <p:nvPr>
            <p:ph type="body" idx="1"/>
          </p:nvPr>
        </p:nvSpPr>
        <p:spPr>
          <a:xfrm>
            <a:off x="581192" y="1364566"/>
            <a:ext cx="11029615" cy="5331656"/>
          </a:xfrm>
          <a:prstGeom prst="rect">
            <a:avLst/>
          </a:prstGeom>
          <a:noFill/>
          <a:ln>
            <a:noFill/>
          </a:ln>
        </p:spPr>
        <p:txBody>
          <a:bodyPr spcFirstLastPara="1" wrap="square" lIns="91425" tIns="45700" rIns="91425" bIns="45700" anchor="ctr" anchorCtr="0">
            <a:normAutofit/>
          </a:bodyPr>
          <a:lstStyle/>
          <a:p>
            <a:pPr marL="306000" lvl="0" indent="-308921" algn="l" rtl="0">
              <a:spcBef>
                <a:spcPts val="0"/>
              </a:spcBef>
              <a:spcAft>
                <a:spcPts val="0"/>
              </a:spcAft>
              <a:buSzPct val="91999"/>
              <a:buFont typeface="Franklin Gothic"/>
              <a:buChar char="◼"/>
            </a:pPr>
            <a:r>
              <a:rPr lang="en-IN" sz="2000" dirty="0">
                <a:solidFill>
                  <a:schemeClr val="dk1"/>
                </a:solidFill>
                <a:latin typeface="Arial" panose="020B0604020202020204" pitchFamily="34" charset="0"/>
                <a:cs typeface="Arial" panose="020B0604020202020204" pitchFamily="34" charset="0"/>
              </a:rPr>
              <a:t>Keyloggers: How They Work &amp; How to Detect them </a:t>
            </a:r>
            <a:r>
              <a:rPr lang="en-IN" sz="2000" u="sng" dirty="0">
                <a:solidFill>
                  <a:schemeClr val="hlink"/>
                </a:solidFill>
                <a:latin typeface="Arial" panose="020B0604020202020204" pitchFamily="34" charset="0"/>
                <a:cs typeface="Arial" panose="020B0604020202020204" pitchFamily="34" charset="0"/>
                <a:hlinkClick r:id="rId3"/>
              </a:rPr>
              <a:t>https://www.crowdstrike.com/cybersecurity-101/attack-types/keylogger/</a:t>
            </a:r>
            <a:endParaRPr sz="2000" dirty="0">
              <a:solidFill>
                <a:schemeClr val="dk1"/>
              </a:solidFill>
              <a:latin typeface="Arial" panose="020B0604020202020204" pitchFamily="34" charset="0"/>
              <a:cs typeface="Arial" panose="020B0604020202020204" pitchFamily="34" charset="0"/>
            </a:endParaRPr>
          </a:p>
          <a:p>
            <a:pPr marL="306000" lvl="0" indent="-318319" algn="l" rtl="0">
              <a:spcBef>
                <a:spcPts val="0"/>
              </a:spcBef>
              <a:spcAft>
                <a:spcPts val="0"/>
              </a:spcAft>
              <a:buClr>
                <a:schemeClr val="dk1"/>
              </a:buClr>
              <a:buSzPct val="100000"/>
              <a:buChar char="◼"/>
            </a:pPr>
            <a:endParaRPr sz="2000" dirty="0">
              <a:solidFill>
                <a:schemeClr val="dk1"/>
              </a:solidFill>
              <a:latin typeface="Arial" panose="020B0604020202020204" pitchFamily="34" charset="0"/>
              <a:cs typeface="Arial" panose="020B0604020202020204" pitchFamily="34" charset="0"/>
            </a:endParaRPr>
          </a:p>
          <a:p>
            <a:pPr marL="306000" lvl="0" indent="-308921" algn="l" rtl="0">
              <a:spcBef>
                <a:spcPts val="0"/>
              </a:spcBef>
              <a:spcAft>
                <a:spcPts val="0"/>
              </a:spcAft>
              <a:buSzPct val="91999"/>
              <a:buFont typeface="Franklin Gothic"/>
              <a:buChar char="◼"/>
            </a:pPr>
            <a:r>
              <a:rPr lang="en-IN" sz="2000" dirty="0">
                <a:solidFill>
                  <a:schemeClr val="dk1"/>
                </a:solidFill>
                <a:latin typeface="Arial" panose="020B0604020202020204" pitchFamily="34" charset="0"/>
                <a:cs typeface="Arial" panose="020B0604020202020204" pitchFamily="34" charset="0"/>
              </a:rPr>
              <a:t>A Survey on Keylogger and its Detection Techniques by Vishal Bharti, Aditya Kumar Gupta, and Shailendra Mishra </a:t>
            </a:r>
            <a:r>
              <a:rPr lang="en-IN" sz="2000" dirty="0">
                <a:solidFill>
                  <a:schemeClr val="dk1"/>
                </a:solidFill>
                <a:latin typeface="Arial" panose="020B0604020202020204" pitchFamily="34" charset="0"/>
                <a:ea typeface="Arial"/>
                <a:cs typeface="Arial" panose="020B0604020202020204" pitchFamily="34" charset="0"/>
                <a:sym typeface="Arial"/>
              </a:rPr>
              <a:t>https://www.ijcaonline.org/archives/volume75/number5/12835-1514</a:t>
            </a:r>
            <a:endParaRPr sz="2000" dirty="0">
              <a:solidFill>
                <a:schemeClr val="dk1"/>
              </a:solidFill>
              <a:latin typeface="Arial" panose="020B0604020202020204" pitchFamily="34" charset="0"/>
              <a:cs typeface="Arial" panose="020B0604020202020204" pitchFamily="34" charset="0"/>
            </a:endParaRPr>
          </a:p>
          <a:p>
            <a:pPr marL="306000" lvl="0" indent="-308921" algn="l" rtl="0">
              <a:spcBef>
                <a:spcPts val="1000"/>
              </a:spcBef>
              <a:spcAft>
                <a:spcPts val="0"/>
              </a:spcAft>
              <a:buSzPct val="91999"/>
              <a:buFont typeface="Franklin Gothic"/>
              <a:buChar char="◼"/>
            </a:pPr>
            <a:r>
              <a:rPr lang="en-IN" sz="2000" dirty="0">
                <a:solidFill>
                  <a:schemeClr val="dk1"/>
                </a:solidFill>
                <a:latin typeface="Arial" panose="020B0604020202020204" pitchFamily="34" charset="0"/>
                <a:cs typeface="Arial" panose="020B0604020202020204" pitchFamily="34" charset="0"/>
              </a:rPr>
              <a:t>Analysis of Keylogger Attacks and Countermeasures by </a:t>
            </a:r>
            <a:r>
              <a:rPr lang="en-IN" sz="2000" dirty="0" err="1">
                <a:solidFill>
                  <a:schemeClr val="dk1"/>
                </a:solidFill>
                <a:latin typeface="Arial" panose="020B0604020202020204" pitchFamily="34" charset="0"/>
                <a:cs typeface="Arial" panose="020B0604020202020204" pitchFamily="34" charset="0"/>
              </a:rPr>
              <a:t>Hongliang</a:t>
            </a:r>
            <a:r>
              <a:rPr lang="en-IN" sz="2000" dirty="0">
                <a:solidFill>
                  <a:schemeClr val="dk1"/>
                </a:solidFill>
                <a:latin typeface="Arial" panose="020B0604020202020204" pitchFamily="34" charset="0"/>
                <a:cs typeface="Arial" panose="020B0604020202020204" pitchFamily="34" charset="0"/>
              </a:rPr>
              <a:t> Liu, </a:t>
            </a:r>
            <a:r>
              <a:rPr lang="en-IN" sz="2000" dirty="0" err="1">
                <a:solidFill>
                  <a:schemeClr val="dk1"/>
                </a:solidFill>
                <a:latin typeface="Arial" panose="020B0604020202020204" pitchFamily="34" charset="0"/>
                <a:cs typeface="Arial" panose="020B0604020202020204" pitchFamily="34" charset="0"/>
              </a:rPr>
              <a:t>Ruiying</a:t>
            </a:r>
            <a:r>
              <a:rPr lang="en-IN" sz="2000" dirty="0">
                <a:solidFill>
                  <a:schemeClr val="dk1"/>
                </a:solidFill>
                <a:latin typeface="Arial" panose="020B0604020202020204" pitchFamily="34" charset="0"/>
                <a:cs typeface="Arial" panose="020B0604020202020204" pitchFamily="34" charset="0"/>
              </a:rPr>
              <a:t> Du, and </a:t>
            </a:r>
            <a:r>
              <a:rPr lang="en-IN" sz="2000" dirty="0" err="1">
                <a:solidFill>
                  <a:schemeClr val="dk1"/>
                </a:solidFill>
                <a:latin typeface="Arial" panose="020B0604020202020204" pitchFamily="34" charset="0"/>
                <a:cs typeface="Arial" panose="020B0604020202020204" pitchFamily="34" charset="0"/>
              </a:rPr>
              <a:t>Quansheng</a:t>
            </a:r>
            <a:r>
              <a:rPr lang="en-IN" sz="2000" dirty="0">
                <a:solidFill>
                  <a:schemeClr val="dk1"/>
                </a:solidFill>
                <a:latin typeface="Arial" panose="020B0604020202020204" pitchFamily="34" charset="0"/>
                <a:cs typeface="Arial" panose="020B0604020202020204" pitchFamily="34" charset="0"/>
              </a:rPr>
              <a:t> Zhuang </a:t>
            </a:r>
            <a:r>
              <a:rPr lang="en-IN" sz="2000" dirty="0">
                <a:solidFill>
                  <a:schemeClr val="dk1"/>
                </a:solidFill>
                <a:latin typeface="Arial" panose="020B0604020202020204" pitchFamily="34" charset="0"/>
                <a:ea typeface="Arial"/>
                <a:cs typeface="Arial" panose="020B0604020202020204" pitchFamily="34" charset="0"/>
                <a:sym typeface="Arial"/>
              </a:rPr>
              <a:t>https://www.semanticscholar.org/paper/Analysis-of-Keylogger-Attacks-and-Countermeasures-Liu-Du/54c7255bace229c82e4a5fd812ba8dd8829180c1</a:t>
            </a:r>
            <a:endParaRPr sz="2000" dirty="0">
              <a:solidFill>
                <a:schemeClr val="dk1"/>
              </a:solidFill>
              <a:latin typeface="Arial" panose="020B0604020202020204" pitchFamily="34" charset="0"/>
              <a:cs typeface="Arial" panose="020B0604020202020204" pitchFamily="34" charset="0"/>
            </a:endParaRPr>
          </a:p>
          <a:p>
            <a:pPr marL="306000" lvl="0" indent="-308921" algn="l" rtl="0">
              <a:spcBef>
                <a:spcPts val="1000"/>
              </a:spcBef>
              <a:spcAft>
                <a:spcPts val="0"/>
              </a:spcAft>
              <a:buSzPct val="91999"/>
              <a:buFont typeface="Franklin Gothic"/>
              <a:buChar char="◼"/>
            </a:pPr>
            <a:r>
              <a:rPr lang="en-IN" sz="2000" dirty="0">
                <a:solidFill>
                  <a:schemeClr val="dk1"/>
                </a:solidFill>
                <a:latin typeface="Arial" panose="020B0604020202020204" pitchFamily="34" charset="0"/>
                <a:cs typeface="Arial" panose="020B0604020202020204" pitchFamily="34" charset="0"/>
              </a:rPr>
              <a:t>Detection of Keyloggers:  A Review by </a:t>
            </a:r>
            <a:r>
              <a:rPr lang="en-IN" sz="2000" dirty="0" err="1">
                <a:solidFill>
                  <a:schemeClr val="dk1"/>
                </a:solidFill>
                <a:latin typeface="Arial" panose="020B0604020202020204" pitchFamily="34" charset="0"/>
                <a:cs typeface="Arial" panose="020B0604020202020204" pitchFamily="34" charset="0"/>
              </a:rPr>
              <a:t>Shukor</a:t>
            </a:r>
            <a:r>
              <a:rPr lang="en-IN" sz="2000" dirty="0">
                <a:solidFill>
                  <a:schemeClr val="dk1"/>
                </a:solidFill>
                <a:latin typeface="Arial" panose="020B0604020202020204" pitchFamily="34" charset="0"/>
                <a:cs typeface="Arial" panose="020B0604020202020204" pitchFamily="34" charset="0"/>
              </a:rPr>
              <a:t> Abd Razak, Ku </a:t>
            </a:r>
            <a:r>
              <a:rPr lang="en-IN" sz="2000" dirty="0" err="1">
                <a:solidFill>
                  <a:schemeClr val="dk1"/>
                </a:solidFill>
                <a:latin typeface="Arial" panose="020B0604020202020204" pitchFamily="34" charset="0"/>
                <a:cs typeface="Arial" panose="020B0604020202020204" pitchFamily="34" charset="0"/>
              </a:rPr>
              <a:t>Ruhana</a:t>
            </a:r>
            <a:r>
              <a:rPr lang="en-IN" sz="2000" dirty="0">
                <a:solidFill>
                  <a:schemeClr val="dk1"/>
                </a:solidFill>
                <a:latin typeface="Arial" panose="020B0604020202020204" pitchFamily="34" charset="0"/>
                <a:cs typeface="Arial" panose="020B0604020202020204" pitchFamily="34" charset="0"/>
              </a:rPr>
              <a:t> Ku-</a:t>
            </a:r>
            <a:r>
              <a:rPr lang="en-IN" sz="2000" dirty="0" err="1">
                <a:solidFill>
                  <a:schemeClr val="dk1"/>
                </a:solidFill>
                <a:latin typeface="Arial" panose="020B0604020202020204" pitchFamily="34" charset="0"/>
                <a:cs typeface="Arial" panose="020B0604020202020204" pitchFamily="34" charset="0"/>
              </a:rPr>
              <a:t>Mahamud</a:t>
            </a:r>
            <a:r>
              <a:rPr lang="en-IN" sz="2000" dirty="0">
                <a:solidFill>
                  <a:schemeClr val="dk1"/>
                </a:solidFill>
                <a:latin typeface="Arial" panose="020B0604020202020204" pitchFamily="34" charset="0"/>
                <a:cs typeface="Arial" panose="020B0604020202020204" pitchFamily="34" charset="0"/>
              </a:rPr>
              <a:t>, and </a:t>
            </a:r>
            <a:r>
              <a:rPr lang="en-IN" sz="2000" dirty="0" err="1">
                <a:solidFill>
                  <a:schemeClr val="dk1"/>
                </a:solidFill>
                <a:latin typeface="Arial" panose="020B0604020202020204" pitchFamily="34" charset="0"/>
                <a:cs typeface="Arial" panose="020B0604020202020204" pitchFamily="34" charset="0"/>
              </a:rPr>
              <a:t>Ramlan</a:t>
            </a:r>
            <a:r>
              <a:rPr lang="en-IN" sz="2000" dirty="0">
                <a:solidFill>
                  <a:schemeClr val="dk1"/>
                </a:solidFill>
                <a:latin typeface="Arial" panose="020B0604020202020204" pitchFamily="34" charset="0"/>
                <a:cs typeface="Arial" panose="020B0604020202020204" pitchFamily="34" charset="0"/>
              </a:rPr>
              <a:t> </a:t>
            </a:r>
            <a:r>
              <a:rPr lang="en-IN" sz="2000" dirty="0" err="1">
                <a:solidFill>
                  <a:schemeClr val="dk1"/>
                </a:solidFill>
                <a:latin typeface="Arial" panose="020B0604020202020204" pitchFamily="34" charset="0"/>
                <a:cs typeface="Arial" panose="020B0604020202020204" pitchFamily="34" charset="0"/>
              </a:rPr>
              <a:t>Mahmod</a:t>
            </a:r>
            <a:r>
              <a:rPr lang="en-IN" sz="2000" dirty="0">
                <a:solidFill>
                  <a:schemeClr val="dk1"/>
                </a:solidFill>
                <a:latin typeface="Arial" panose="020B0604020202020204" pitchFamily="34" charset="0"/>
                <a:cs typeface="Arial" panose="020B0604020202020204" pitchFamily="34" charset="0"/>
              </a:rPr>
              <a:t> </a:t>
            </a:r>
            <a:r>
              <a:rPr lang="en-IN" sz="2000" dirty="0">
                <a:solidFill>
                  <a:schemeClr val="dk1"/>
                </a:solidFill>
                <a:latin typeface="Arial" panose="020B0604020202020204" pitchFamily="34" charset="0"/>
                <a:ea typeface="Arial"/>
                <a:cs typeface="Arial" panose="020B0604020202020204" pitchFamily="34" charset="0"/>
                <a:sym typeface="Arial"/>
              </a:rPr>
              <a:t>https://www.researchgate.net/publication/220955239_Detection_of_Keyloggers_A_Review</a:t>
            </a:r>
            <a:endParaRPr sz="2000" dirty="0">
              <a:solidFill>
                <a:schemeClr val="dk1"/>
              </a:solidFill>
              <a:latin typeface="Arial" panose="020B0604020202020204" pitchFamily="34" charset="0"/>
              <a:cs typeface="Arial" panose="020B0604020202020204" pitchFamily="34" charset="0"/>
            </a:endParaRPr>
          </a:p>
          <a:p>
            <a:pPr marL="306000" lvl="0" indent="-308921" algn="l" rtl="0">
              <a:spcBef>
                <a:spcPts val="1000"/>
              </a:spcBef>
              <a:spcAft>
                <a:spcPts val="0"/>
              </a:spcAft>
              <a:buSzPct val="91999"/>
              <a:buFont typeface="Franklin Gothic"/>
              <a:buChar char="◼"/>
            </a:pPr>
            <a:r>
              <a:rPr lang="en-IN" sz="2000" dirty="0">
                <a:solidFill>
                  <a:schemeClr val="dk1"/>
                </a:solidFill>
                <a:latin typeface="Arial" panose="020B0604020202020204" pitchFamily="34" charset="0"/>
                <a:cs typeface="Arial" panose="020B0604020202020204" pitchFamily="34" charset="0"/>
              </a:rPr>
              <a:t>A Comprehensive Study on Keylogger Attack and </a:t>
            </a:r>
            <a:r>
              <a:rPr lang="en-IN" sz="2000" dirty="0" err="1">
                <a:solidFill>
                  <a:schemeClr val="dk1"/>
                </a:solidFill>
                <a:latin typeface="Arial" panose="020B0604020202020204" pitchFamily="34" charset="0"/>
                <a:cs typeface="Arial" panose="020B0604020202020204" pitchFamily="34" charset="0"/>
              </a:rPr>
              <a:t>Defense</a:t>
            </a:r>
            <a:r>
              <a:rPr lang="en-IN" sz="2000" dirty="0">
                <a:solidFill>
                  <a:schemeClr val="dk1"/>
                </a:solidFill>
                <a:latin typeface="Arial" panose="020B0604020202020204" pitchFamily="34" charset="0"/>
                <a:cs typeface="Arial" panose="020B0604020202020204" pitchFamily="34" charset="0"/>
              </a:rPr>
              <a:t> by </a:t>
            </a:r>
            <a:r>
              <a:rPr lang="en-IN" sz="2000" dirty="0" err="1">
                <a:solidFill>
                  <a:schemeClr val="dk1"/>
                </a:solidFill>
                <a:latin typeface="Arial" panose="020B0604020202020204" pitchFamily="34" charset="0"/>
                <a:cs typeface="Arial" panose="020B0604020202020204" pitchFamily="34" charset="0"/>
              </a:rPr>
              <a:t>Shuo</a:t>
            </a:r>
            <a:r>
              <a:rPr lang="en-IN" sz="2000" dirty="0">
                <a:solidFill>
                  <a:schemeClr val="dk1"/>
                </a:solidFill>
                <a:latin typeface="Arial" panose="020B0604020202020204" pitchFamily="34" charset="0"/>
                <a:cs typeface="Arial" panose="020B0604020202020204" pitchFamily="34" charset="0"/>
              </a:rPr>
              <a:t> Chen, Rui Wang, </a:t>
            </a:r>
            <a:r>
              <a:rPr lang="en-IN" sz="2000" dirty="0" err="1">
                <a:solidFill>
                  <a:schemeClr val="dk1"/>
                </a:solidFill>
                <a:latin typeface="Arial" panose="020B0604020202020204" pitchFamily="34" charset="0"/>
                <a:cs typeface="Arial" panose="020B0604020202020204" pitchFamily="34" charset="0"/>
              </a:rPr>
              <a:t>XiaoFeng</a:t>
            </a:r>
            <a:r>
              <a:rPr lang="en-IN" sz="2000" dirty="0">
                <a:solidFill>
                  <a:schemeClr val="dk1"/>
                </a:solidFill>
                <a:latin typeface="Arial" panose="020B0604020202020204" pitchFamily="34" charset="0"/>
                <a:cs typeface="Arial" panose="020B0604020202020204" pitchFamily="34" charset="0"/>
              </a:rPr>
              <a:t> Wang, and </a:t>
            </a:r>
            <a:r>
              <a:rPr lang="en-IN" sz="2000" dirty="0" err="1">
                <a:solidFill>
                  <a:schemeClr val="dk1"/>
                </a:solidFill>
                <a:latin typeface="Arial" panose="020B0604020202020204" pitchFamily="34" charset="0"/>
                <a:cs typeface="Arial" panose="020B0604020202020204" pitchFamily="34" charset="0"/>
              </a:rPr>
              <a:t>Kehuan</a:t>
            </a:r>
            <a:r>
              <a:rPr lang="en-IN" sz="2000" dirty="0">
                <a:solidFill>
                  <a:schemeClr val="dk1"/>
                </a:solidFill>
                <a:latin typeface="Arial" panose="020B0604020202020204" pitchFamily="34" charset="0"/>
                <a:cs typeface="Arial" panose="020B0604020202020204" pitchFamily="34" charset="0"/>
              </a:rPr>
              <a:t> Zhang </a:t>
            </a:r>
            <a:r>
              <a:rPr lang="en-IN" sz="2000" dirty="0">
                <a:solidFill>
                  <a:schemeClr val="dk1"/>
                </a:solidFill>
                <a:latin typeface="Arial" panose="020B0604020202020204" pitchFamily="34" charset="0"/>
                <a:ea typeface="Arial"/>
                <a:cs typeface="Arial" panose="020B0604020202020204" pitchFamily="34" charset="0"/>
                <a:sym typeface="Arial"/>
              </a:rPr>
              <a:t>https://www.usenix.org/legacy/events/sec11/tech/full_papers/Chen.pdf</a:t>
            </a:r>
            <a:endParaRPr sz="2000" dirty="0">
              <a:solidFill>
                <a:schemeClr val="dk1"/>
              </a:solidFill>
              <a:latin typeface="Arial" panose="020B0604020202020204" pitchFamily="34" charset="0"/>
              <a:cs typeface="Arial" panose="020B0604020202020204" pitchFamily="34" charset="0"/>
            </a:endParaRPr>
          </a:p>
          <a:p>
            <a:pPr marL="306000" lvl="0" indent="0" algn="l" rtl="0">
              <a:lnSpc>
                <a:spcPct val="110000"/>
              </a:lnSpc>
              <a:spcBef>
                <a:spcPts val="0"/>
              </a:spcBef>
              <a:spcAft>
                <a:spcPts val="0"/>
              </a:spcAft>
              <a:buNone/>
            </a:pPr>
            <a:endParaRPr sz="2400" dirty="0">
              <a:solidFill>
                <a:srgbClr val="0F0F0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Arial"/>
                <a:ea typeface="Arial"/>
                <a:cs typeface="Arial"/>
                <a:sym typeface="Arial"/>
              </a:rPr>
              <a: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Problem Statement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Proposed System/Solution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System Development Approach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Algorithm &amp; Deployment  </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Result</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Conclusion</a:t>
            </a:r>
            <a:endParaRPr dirty="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Future Scope</a:t>
            </a:r>
            <a:endParaRPr dirty="0"/>
          </a:p>
          <a:p>
            <a:pPr marL="305435" lvl="0" indent="-305435" algn="l" rtl="0">
              <a:lnSpc>
                <a:spcPct val="110000"/>
              </a:lnSpc>
              <a:spcBef>
                <a:spcPts val="1000"/>
              </a:spcBef>
              <a:spcAft>
                <a:spcPts val="0"/>
              </a:spcAft>
              <a:buSzPts val="1840"/>
              <a:buChar char="◼"/>
            </a:pPr>
            <a:r>
              <a:rPr lang="en-IN" sz="2000" b="1" dirty="0">
                <a:latin typeface="Arial"/>
                <a:ea typeface="Arial"/>
                <a:cs typeface="Arial"/>
                <a:sym typeface="Arial"/>
              </a:rPr>
              <a:t>References</a:t>
            </a:r>
            <a:endParaRPr dirty="0">
              <a:latin typeface="Arial"/>
              <a:ea typeface="Arial"/>
              <a:cs typeface="Arial"/>
              <a:sym typeface="Arial"/>
            </a:endParaRPr>
          </a:p>
          <a:p>
            <a:pPr marL="305435" lvl="0" indent="-206121" algn="l" rtl="0">
              <a:lnSpc>
                <a:spcPct val="110000"/>
              </a:lnSpc>
              <a:spcBef>
                <a:spcPts val="940"/>
              </a:spcBef>
              <a:spcAft>
                <a:spcPts val="0"/>
              </a:spcAft>
              <a:buSzPts val="1564"/>
              <a:buNone/>
            </a:pPr>
            <a:endParaRPr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615" cy="467332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944"/>
              <a:buFont typeface="Arial"/>
              <a:buNone/>
            </a:pPr>
            <a:r>
              <a:rPr lang="en-IN" sz="2300" dirty="0">
                <a:solidFill>
                  <a:srgbClr val="0F0F0F"/>
                </a:solidFill>
              </a:rPr>
              <a:t>  </a:t>
            </a:r>
            <a:r>
              <a:rPr lang="en-IN" sz="2300" dirty="0">
                <a:solidFill>
                  <a:srgbClr val="0F0F0F"/>
                </a:solidFill>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sz="1200" dirty="0">
              <a:latin typeface="Arial" panose="020B0604020202020204" pitchFamily="34" charset="0"/>
              <a:cs typeface="Arial" panose="020B0604020202020204" pitchFamily="34" charset="0"/>
            </a:endParaRPr>
          </a:p>
          <a:p>
            <a:pPr marL="305435" lvl="0" indent="-206121" algn="l" rtl="0">
              <a:lnSpc>
                <a:spcPct val="110000"/>
              </a:lnSpc>
              <a:spcBef>
                <a:spcPts val="940"/>
              </a:spcBef>
              <a:spcAft>
                <a:spcPts val="0"/>
              </a:spcAft>
              <a:buSzPts val="1564"/>
              <a:buNone/>
            </a:pPr>
            <a:endParaRPr sz="2700" dirty="0">
              <a:solidFill>
                <a:srgbClr val="0F0F0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txBox="1">
            <a:spLocks noGrp="1"/>
          </p:cNvSpPr>
          <p:nvPr>
            <p:ph type="body" idx="1"/>
          </p:nvPr>
        </p:nvSpPr>
        <p:spPr>
          <a:xfrm>
            <a:off x="441675" y="1659988"/>
            <a:ext cx="11613600" cy="4979963"/>
          </a:xfrm>
          <a:prstGeom prst="rect">
            <a:avLst/>
          </a:prstGeom>
          <a:noFill/>
          <a:ln>
            <a:noFill/>
          </a:ln>
        </p:spPr>
        <p:txBody>
          <a:bodyPr spcFirstLastPara="1" wrap="square" lIns="91425" tIns="45700" rIns="91425" bIns="45700" anchor="ctr" anchorCtr="0">
            <a:noAutofit/>
          </a:bodyPr>
          <a:lstStyle/>
          <a:p>
            <a:pPr marL="305435" lvl="0" indent="-235330" algn="l" rtl="0">
              <a:lnSpc>
                <a:spcPct val="110000"/>
              </a:lnSpc>
              <a:spcBef>
                <a:spcPts val="0"/>
              </a:spcBef>
              <a:spcAft>
                <a:spcPts val="0"/>
              </a:spcAft>
              <a:buSzPts val="1104"/>
              <a:buNone/>
            </a:pPr>
            <a:endParaRPr sz="1200" b="1" dirty="0">
              <a:latin typeface="Calibri"/>
              <a:ea typeface="Calibri"/>
              <a:cs typeface="Calibri"/>
              <a:sym typeface="Calibri"/>
            </a:endParaRPr>
          </a:p>
          <a:p>
            <a:pPr marL="306000" lvl="0" indent="-277298" algn="l" rtl="0">
              <a:spcBef>
                <a:spcPts val="0"/>
              </a:spcBef>
              <a:spcAft>
                <a:spcPts val="0"/>
              </a:spcAft>
              <a:buSzPts val="1204"/>
              <a:buChar char="◼"/>
            </a:pPr>
            <a:r>
              <a:rPr lang="en-IN" sz="1200" b="1" dirty="0">
                <a:latin typeface="Arial" panose="020B0604020202020204" pitchFamily="34" charset="0"/>
                <a:ea typeface="Calibri"/>
                <a:cs typeface="Arial" panose="020B0604020202020204" pitchFamily="34" charset="0"/>
                <a:sym typeface="Calibri"/>
              </a:rPr>
              <a:t>Creating a keylogger project requires careful consideration of both technical and ethical aspects. Keyloggers can be powerful tools for various legitimate purposes like debugging software or monitoring computer usage with proper consent, but they can also be misused for unethical or illegal activities. If you're considering a keylogger project, here's a proposed solution outline:</a:t>
            </a:r>
            <a:endParaRPr sz="1200" dirty="0">
              <a:latin typeface="Arial" panose="020B0604020202020204" pitchFamily="34" charset="0"/>
              <a:cs typeface="Arial" panose="020B0604020202020204" pitchFamily="34" charset="0"/>
            </a:endParaRPr>
          </a:p>
          <a:p>
            <a:pPr marL="306000" lvl="0" indent="-277298" algn="l" rtl="0">
              <a:spcBef>
                <a:spcPts val="840"/>
              </a:spcBef>
              <a:spcAft>
                <a:spcPts val="0"/>
              </a:spcAft>
              <a:buSzPts val="1204"/>
              <a:buChar char="◼"/>
            </a:pPr>
            <a:r>
              <a:rPr lang="en-IN" sz="1200" b="1" dirty="0">
                <a:latin typeface="Arial" panose="020B0604020202020204" pitchFamily="34" charset="0"/>
                <a:ea typeface="Calibri"/>
                <a:cs typeface="Arial" panose="020B0604020202020204" pitchFamily="34" charset="0"/>
                <a:sym typeface="Calibri"/>
              </a:rPr>
              <a:t>Project Goal Definition:</a:t>
            </a:r>
            <a:endParaRPr sz="1200" dirty="0">
              <a:latin typeface="Arial" panose="020B0604020202020204" pitchFamily="34" charset="0"/>
              <a:cs typeface="Arial" panose="020B0604020202020204" pitchFamily="34" charset="0"/>
            </a:endParaRPr>
          </a:p>
          <a:p>
            <a:pPr marL="306000" lvl="0" indent="0" algn="l" rtl="0">
              <a:spcBef>
                <a:spcPts val="840"/>
              </a:spcBef>
              <a:spcAft>
                <a:spcPts val="0"/>
              </a:spcAft>
              <a:buClr>
                <a:schemeClr val="dk1"/>
              </a:buClr>
              <a:buSzPts val="1100"/>
              <a:buFont typeface="Arial"/>
              <a:buNone/>
            </a:pPr>
            <a:r>
              <a:rPr lang="en-IN" sz="1200" b="1" dirty="0">
                <a:latin typeface="Arial" panose="020B0604020202020204" pitchFamily="34" charset="0"/>
                <a:ea typeface="Calibri"/>
                <a:cs typeface="Arial" panose="020B0604020202020204" pitchFamily="34" charset="0"/>
                <a:sym typeface="Calibri"/>
              </a:rPr>
              <a:t>   - Clearly define the purpose of the keylogger project. Is it for educational purposes, security testing, or something else? Ensure the purpose is ethical and legal.</a:t>
            </a:r>
            <a:endParaRPr sz="1200" dirty="0">
              <a:latin typeface="Arial" panose="020B0604020202020204" pitchFamily="34" charset="0"/>
              <a:cs typeface="Arial" panose="020B0604020202020204" pitchFamily="34" charset="0"/>
            </a:endParaRPr>
          </a:p>
          <a:p>
            <a:pPr marL="305435" lvl="0" indent="-235330" algn="l" rtl="0">
              <a:spcBef>
                <a:spcPts val="840"/>
              </a:spcBef>
              <a:spcAft>
                <a:spcPts val="0"/>
              </a:spcAft>
              <a:buClr>
                <a:schemeClr val="dk1"/>
              </a:buClr>
              <a:buSzPts val="1104"/>
              <a:buFont typeface="Arial"/>
              <a:buNone/>
            </a:pPr>
            <a:endParaRPr sz="1200" b="1" dirty="0">
              <a:latin typeface="Arial" panose="020B0604020202020204" pitchFamily="34" charset="0"/>
              <a:ea typeface="Calibri"/>
              <a:cs typeface="Arial" panose="020B0604020202020204" pitchFamily="34" charset="0"/>
              <a:sym typeface="Calibri"/>
            </a:endParaRPr>
          </a:p>
          <a:p>
            <a:pPr marL="306000" lvl="0" indent="-277298" algn="l" rtl="0">
              <a:spcBef>
                <a:spcPts val="840"/>
              </a:spcBef>
              <a:spcAft>
                <a:spcPts val="0"/>
              </a:spcAft>
              <a:buSzPts val="1204"/>
              <a:buChar char="◼"/>
            </a:pPr>
            <a:r>
              <a:rPr lang="en-IN" sz="1200" b="1" dirty="0">
                <a:latin typeface="Arial" panose="020B0604020202020204" pitchFamily="34" charset="0"/>
                <a:ea typeface="Calibri"/>
                <a:cs typeface="Arial" panose="020B0604020202020204" pitchFamily="34" charset="0"/>
                <a:sym typeface="Calibri"/>
              </a:rPr>
              <a:t>Technical Implementation:</a:t>
            </a:r>
            <a:endParaRPr sz="1200" dirty="0">
              <a:latin typeface="Arial" panose="020B0604020202020204" pitchFamily="34" charset="0"/>
              <a:cs typeface="Arial" panose="020B0604020202020204" pitchFamily="34" charset="0"/>
            </a:endParaRPr>
          </a:p>
          <a:p>
            <a:pPr marL="306000" lvl="0" indent="0" algn="l" rtl="0">
              <a:spcBef>
                <a:spcPts val="840"/>
              </a:spcBef>
              <a:spcAft>
                <a:spcPts val="0"/>
              </a:spcAft>
              <a:buClr>
                <a:schemeClr val="dk1"/>
              </a:buClr>
              <a:buSzPts val="1100"/>
              <a:buFont typeface="Arial"/>
              <a:buNone/>
            </a:pPr>
            <a:r>
              <a:rPr lang="en-IN" sz="1200" b="1" dirty="0">
                <a:latin typeface="Arial" panose="020B0604020202020204" pitchFamily="34" charset="0"/>
                <a:ea typeface="Calibri"/>
                <a:cs typeface="Arial" panose="020B0604020202020204" pitchFamily="34" charset="0"/>
                <a:sym typeface="Calibri"/>
              </a:rPr>
              <a:t>  - Choose a programming language: Common choices include Python, C++, or Java.</a:t>
            </a:r>
            <a:endParaRPr sz="1200" dirty="0">
              <a:latin typeface="Arial" panose="020B0604020202020204" pitchFamily="34" charset="0"/>
              <a:cs typeface="Arial" panose="020B0604020202020204" pitchFamily="34" charset="0"/>
            </a:endParaRPr>
          </a:p>
          <a:p>
            <a:pPr marL="0" lvl="0" indent="0" algn="l" rtl="0">
              <a:spcBef>
                <a:spcPts val="840"/>
              </a:spcBef>
              <a:spcAft>
                <a:spcPts val="0"/>
              </a:spcAft>
              <a:buClr>
                <a:schemeClr val="dk1"/>
              </a:buClr>
              <a:buSzPts val="1100"/>
              <a:buFont typeface="Arial"/>
              <a:buNone/>
            </a:pPr>
            <a:r>
              <a:rPr lang="en-IN" sz="1200" b="1" dirty="0">
                <a:latin typeface="Arial" panose="020B0604020202020204" pitchFamily="34" charset="0"/>
                <a:ea typeface="Calibri"/>
                <a:cs typeface="Arial" panose="020B0604020202020204" pitchFamily="34" charset="0"/>
                <a:sym typeface="Calibri"/>
              </a:rPr>
              <a:t>           - Select appropriate libraries or frameworks for keyboard input monitoring. For example, in Python, you might use libraries like `</a:t>
            </a:r>
            <a:r>
              <a:rPr lang="en-IN" sz="1200" b="1" dirty="0" err="1">
                <a:latin typeface="Arial" panose="020B0604020202020204" pitchFamily="34" charset="0"/>
                <a:ea typeface="Calibri"/>
                <a:cs typeface="Arial" panose="020B0604020202020204" pitchFamily="34" charset="0"/>
                <a:sym typeface="Calibri"/>
              </a:rPr>
              <a:t>pynput</a:t>
            </a:r>
            <a:r>
              <a:rPr lang="en-IN" sz="1200" b="1" dirty="0">
                <a:latin typeface="Arial" panose="020B0604020202020204" pitchFamily="34" charset="0"/>
                <a:ea typeface="Calibri"/>
                <a:cs typeface="Arial" panose="020B0604020202020204" pitchFamily="34" charset="0"/>
                <a:sym typeface="Calibri"/>
              </a:rPr>
              <a:t>` or `keyboard`.</a:t>
            </a:r>
            <a:endParaRPr sz="1200" dirty="0">
              <a:latin typeface="Arial" panose="020B0604020202020204" pitchFamily="34" charset="0"/>
              <a:cs typeface="Arial" panose="020B0604020202020204" pitchFamily="34" charset="0"/>
            </a:endParaRPr>
          </a:p>
          <a:p>
            <a:pPr marL="306000" lvl="0" indent="0" algn="l" rtl="0">
              <a:spcBef>
                <a:spcPts val="840"/>
              </a:spcBef>
              <a:spcAft>
                <a:spcPts val="0"/>
              </a:spcAft>
              <a:buClr>
                <a:schemeClr val="dk1"/>
              </a:buClr>
              <a:buSzPts val="1100"/>
              <a:buFont typeface="Arial"/>
              <a:buNone/>
            </a:pPr>
            <a:r>
              <a:rPr lang="en-IN" sz="1200" b="1" dirty="0">
                <a:latin typeface="Arial" panose="020B0604020202020204" pitchFamily="34" charset="0"/>
                <a:ea typeface="Calibri"/>
                <a:cs typeface="Arial" panose="020B0604020202020204" pitchFamily="34" charset="0"/>
                <a:sym typeface="Calibri"/>
              </a:rPr>
              <a:t>  - Implement code to capture keystrokes: Set up listeners for keyboard events and record the keys pressed by the user.</a:t>
            </a:r>
            <a:endParaRPr sz="1200" dirty="0">
              <a:latin typeface="Arial" panose="020B0604020202020204" pitchFamily="34" charset="0"/>
              <a:cs typeface="Arial" panose="020B0604020202020204" pitchFamily="34" charset="0"/>
            </a:endParaRPr>
          </a:p>
          <a:p>
            <a:pPr marL="306000" lvl="0" indent="0" algn="l" rtl="0">
              <a:spcBef>
                <a:spcPts val="840"/>
              </a:spcBef>
              <a:spcAft>
                <a:spcPts val="0"/>
              </a:spcAft>
              <a:buClr>
                <a:schemeClr val="dk1"/>
              </a:buClr>
              <a:buSzPts val="1100"/>
              <a:buFont typeface="Arial"/>
              <a:buNone/>
            </a:pPr>
            <a:r>
              <a:rPr lang="en-IN" sz="1200" b="1" dirty="0">
                <a:latin typeface="Arial" panose="020B0604020202020204" pitchFamily="34" charset="0"/>
                <a:ea typeface="Calibri"/>
                <a:cs typeface="Arial" panose="020B0604020202020204" pitchFamily="34" charset="0"/>
                <a:sym typeface="Calibri"/>
              </a:rPr>
              <a:t>  - Decide on the method of storing captured keystrokes: Options include storing them in memory, writing to a file, or transmitting them over a network connection.</a:t>
            </a:r>
            <a:endParaRPr sz="1200" dirty="0">
              <a:latin typeface="Arial" panose="020B0604020202020204" pitchFamily="34" charset="0"/>
              <a:cs typeface="Arial" panose="020B0604020202020204" pitchFamily="34" charset="0"/>
            </a:endParaRPr>
          </a:p>
          <a:p>
            <a:pPr marL="305435" lvl="0" indent="-235330" algn="l" rtl="0">
              <a:spcBef>
                <a:spcPts val="840"/>
              </a:spcBef>
              <a:spcAft>
                <a:spcPts val="0"/>
              </a:spcAft>
              <a:buClr>
                <a:schemeClr val="dk1"/>
              </a:buClr>
              <a:buSzPts val="1104"/>
              <a:buFont typeface="Arial"/>
              <a:buNone/>
            </a:pPr>
            <a:endParaRPr sz="1200" b="1" dirty="0">
              <a:latin typeface="Arial" panose="020B0604020202020204" pitchFamily="34" charset="0"/>
              <a:ea typeface="Calibri"/>
              <a:cs typeface="Arial" panose="020B0604020202020204" pitchFamily="34" charset="0"/>
              <a:sym typeface="Calibri"/>
            </a:endParaRPr>
          </a:p>
          <a:p>
            <a:pPr marL="306000" lvl="0" indent="-277298" algn="l" rtl="0">
              <a:spcBef>
                <a:spcPts val="840"/>
              </a:spcBef>
              <a:spcAft>
                <a:spcPts val="0"/>
              </a:spcAft>
              <a:buSzPts val="1204"/>
              <a:buChar char="◼"/>
            </a:pPr>
            <a:r>
              <a:rPr lang="en-IN" sz="1200" b="1" dirty="0">
                <a:latin typeface="Arial" panose="020B0604020202020204" pitchFamily="34" charset="0"/>
                <a:ea typeface="Calibri"/>
                <a:cs typeface="Arial" panose="020B0604020202020204" pitchFamily="34" charset="0"/>
                <a:sym typeface="Calibri"/>
              </a:rPr>
              <a:t>Security Considerations:</a:t>
            </a:r>
            <a:endParaRPr sz="1200" dirty="0">
              <a:latin typeface="Arial" panose="020B0604020202020204" pitchFamily="34" charset="0"/>
              <a:cs typeface="Arial" panose="020B0604020202020204" pitchFamily="34" charset="0"/>
            </a:endParaRPr>
          </a:p>
          <a:p>
            <a:pPr marL="306000" lvl="0" indent="0" algn="l" rtl="0">
              <a:spcBef>
                <a:spcPts val="840"/>
              </a:spcBef>
              <a:spcAft>
                <a:spcPts val="0"/>
              </a:spcAft>
              <a:buClr>
                <a:schemeClr val="dk1"/>
              </a:buClr>
              <a:buSzPts val="1100"/>
              <a:buFont typeface="Arial"/>
              <a:buNone/>
            </a:pPr>
            <a:r>
              <a:rPr lang="en-IN" sz="1200" b="1" dirty="0">
                <a:latin typeface="Arial" panose="020B0604020202020204" pitchFamily="34" charset="0"/>
                <a:ea typeface="Calibri"/>
                <a:cs typeface="Arial" panose="020B0604020202020204" pitchFamily="34" charset="0"/>
                <a:sym typeface="Calibri"/>
              </a:rPr>
              <a:t>   - Ensure that the keylogger code is secure and cannot be easily detected or misused by unauthorized parties.</a:t>
            </a:r>
            <a:endParaRPr sz="1200" dirty="0">
              <a:latin typeface="Arial" panose="020B0604020202020204" pitchFamily="34" charset="0"/>
              <a:cs typeface="Arial" panose="020B0604020202020204" pitchFamily="34" charset="0"/>
            </a:endParaRPr>
          </a:p>
          <a:p>
            <a:pPr marL="306000" lvl="0" indent="0" algn="l" rtl="0">
              <a:spcBef>
                <a:spcPts val="840"/>
              </a:spcBef>
              <a:spcAft>
                <a:spcPts val="0"/>
              </a:spcAft>
              <a:buClr>
                <a:schemeClr val="dk1"/>
              </a:buClr>
              <a:buSzPts val="1100"/>
              <a:buFont typeface="Arial"/>
              <a:buNone/>
            </a:pPr>
            <a:r>
              <a:rPr lang="en-IN" sz="1200" b="1" dirty="0">
                <a:latin typeface="Arial" panose="020B0604020202020204" pitchFamily="34" charset="0"/>
                <a:ea typeface="Calibri"/>
                <a:cs typeface="Arial" panose="020B0604020202020204" pitchFamily="34" charset="0"/>
                <a:sym typeface="Calibri"/>
              </a:rPr>
              <a:t>  - Implement measures to protect captured data, such as encryption or obfuscation techniques.</a:t>
            </a:r>
            <a:endParaRPr sz="1200" dirty="0">
              <a:latin typeface="Arial" panose="020B0604020202020204" pitchFamily="34" charset="0"/>
              <a:cs typeface="Arial" panose="020B0604020202020204" pitchFamily="34" charset="0"/>
            </a:endParaRPr>
          </a:p>
          <a:p>
            <a:pPr marL="306000" lvl="0" indent="0" algn="l" rtl="0">
              <a:spcBef>
                <a:spcPts val="840"/>
              </a:spcBef>
              <a:spcAft>
                <a:spcPts val="0"/>
              </a:spcAft>
              <a:buClr>
                <a:schemeClr val="dk1"/>
              </a:buClr>
              <a:buSzPts val="1100"/>
              <a:buFont typeface="Arial"/>
              <a:buNone/>
            </a:pPr>
            <a:r>
              <a:rPr lang="en-IN" sz="1200" b="1" dirty="0">
                <a:latin typeface="Arial" panose="020B0604020202020204" pitchFamily="34" charset="0"/>
                <a:ea typeface="Calibri"/>
                <a:cs typeface="Arial" panose="020B0604020202020204" pitchFamily="34" charset="0"/>
                <a:sym typeface="Calibri"/>
              </a:rPr>
              <a:t>   - Include features to prevent the keylogger from logging sensitive information like passwords or credit card numbers.</a:t>
            </a:r>
            <a:endParaRPr sz="1200" dirty="0">
              <a:latin typeface="Arial" panose="020B0604020202020204" pitchFamily="34" charset="0"/>
              <a:cs typeface="Arial" panose="020B0604020202020204" pitchFamily="34" charset="0"/>
            </a:endParaRPr>
          </a:p>
          <a:p>
            <a:pPr marL="306000" lvl="0" indent="0" algn="l" rtl="0">
              <a:spcBef>
                <a:spcPts val="840"/>
              </a:spcBef>
              <a:spcAft>
                <a:spcPts val="0"/>
              </a:spcAft>
              <a:buClr>
                <a:schemeClr val="dk1"/>
              </a:buClr>
              <a:buSzPts val="1100"/>
              <a:buFont typeface="Arial"/>
              <a:buNone/>
            </a:pPr>
            <a:r>
              <a:rPr lang="en-IN" sz="1200" b="1" dirty="0">
                <a:latin typeface="Arial" panose="020B0604020202020204" pitchFamily="34" charset="0"/>
                <a:ea typeface="Calibri"/>
                <a:cs typeface="Arial" panose="020B0604020202020204" pitchFamily="34" charset="0"/>
                <a:sym typeface="Calibri"/>
              </a:rPr>
              <a:t>   - Respect user privacy and only capture keystrokes with proper consent.</a:t>
            </a:r>
            <a:endParaRPr sz="1200" dirty="0">
              <a:latin typeface="Arial" panose="020B0604020202020204" pitchFamily="34" charset="0"/>
              <a:cs typeface="Arial" panose="020B0604020202020204" pitchFamily="34" charset="0"/>
            </a:endParaRPr>
          </a:p>
          <a:p>
            <a:pPr marL="0" lvl="0" indent="0" algn="l" rtl="0">
              <a:spcBef>
                <a:spcPts val="940"/>
              </a:spcBef>
              <a:spcAft>
                <a:spcPts val="0"/>
              </a:spcAft>
              <a:buClr>
                <a:schemeClr val="dk1"/>
              </a:buClr>
              <a:buSzPts val="1564"/>
              <a:buFont typeface="Arial"/>
              <a:buNone/>
            </a:pPr>
            <a:endParaRPr sz="1200" b="1" dirty="0">
              <a:latin typeface="Calibri"/>
              <a:ea typeface="Calibri"/>
              <a:cs typeface="Calibri"/>
              <a:sym typeface="Calibri"/>
            </a:endParaRPr>
          </a:p>
          <a:p>
            <a:pPr marL="0" lvl="0" indent="0" algn="l" rtl="0">
              <a:lnSpc>
                <a:spcPct val="110000"/>
              </a:lnSpc>
              <a:spcBef>
                <a:spcPts val="940"/>
              </a:spcBef>
              <a:spcAft>
                <a:spcPts val="0"/>
              </a:spcAft>
              <a:buSzPts val="1564"/>
              <a:buNone/>
            </a:pPr>
            <a:endParaRPr sz="1200" b="1"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None/>
            </a:pPr>
            <a:r>
              <a:rPr lang="en-IN" sz="2000" b="1" dirty="0">
                <a:solidFill>
                  <a:schemeClr val="dk1"/>
                </a:solidFill>
              </a:rPr>
              <a:t>Technology Used:</a:t>
            </a:r>
            <a:endParaRPr sz="2000" dirty="0">
              <a:solidFill>
                <a:schemeClr val="dk1"/>
              </a:solidFill>
            </a:endParaRPr>
          </a:p>
          <a:p>
            <a:pPr marL="306000" lvl="0" indent="-306000" algn="l" rtl="0">
              <a:lnSpc>
                <a:spcPct val="107000"/>
              </a:lnSpc>
              <a:spcBef>
                <a:spcPts val="1200"/>
              </a:spcBef>
              <a:spcAft>
                <a:spcPts val="0"/>
              </a:spcAft>
              <a:buSzPts val="1840"/>
              <a:buFont typeface="Libre Franklin"/>
              <a:buChar char="◼"/>
            </a:pPr>
            <a:r>
              <a:rPr lang="en-IN" sz="2000" dirty="0">
                <a:solidFill>
                  <a:schemeClr val="dk1"/>
                </a:solidFill>
                <a:latin typeface="Arial" panose="020B0604020202020204" pitchFamily="34" charset="0"/>
                <a:cs typeface="Arial" panose="020B0604020202020204" pitchFamily="34" charset="0"/>
              </a:rPr>
              <a:t>Python: For programming the keylogger functionality.</a:t>
            </a:r>
            <a:endParaRPr dirty="0">
              <a:latin typeface="Arial" panose="020B0604020202020204" pitchFamily="34" charset="0"/>
              <a:cs typeface="Arial" panose="020B0604020202020204" pitchFamily="34" charset="0"/>
            </a:endParaRPr>
          </a:p>
          <a:p>
            <a:pPr marL="306000" lvl="0" indent="-306000" algn="l" rtl="0">
              <a:lnSpc>
                <a:spcPct val="107000"/>
              </a:lnSpc>
              <a:spcBef>
                <a:spcPts val="1200"/>
              </a:spcBef>
              <a:spcAft>
                <a:spcPts val="0"/>
              </a:spcAft>
              <a:buSzPts val="1840"/>
              <a:buFont typeface="Libre Franklin"/>
              <a:buChar char="◼"/>
            </a:pPr>
            <a:r>
              <a:rPr lang="en-IN" sz="2000" dirty="0" err="1">
                <a:solidFill>
                  <a:schemeClr val="dk1"/>
                </a:solidFill>
                <a:latin typeface="Arial" panose="020B0604020202020204" pitchFamily="34" charset="0"/>
                <a:cs typeface="Arial" panose="020B0604020202020204" pitchFamily="34" charset="0"/>
              </a:rPr>
              <a:t>Tkinter</a:t>
            </a:r>
            <a:r>
              <a:rPr lang="en-IN" sz="2000" dirty="0">
                <a:solidFill>
                  <a:schemeClr val="dk1"/>
                </a:solidFill>
                <a:latin typeface="Arial" panose="020B0604020202020204" pitchFamily="34" charset="0"/>
                <a:cs typeface="Arial" panose="020B0604020202020204" pitchFamily="34" charset="0"/>
              </a:rPr>
              <a:t>: For building the graphical user interface (GUI).</a:t>
            </a:r>
            <a:endParaRPr dirty="0">
              <a:latin typeface="Arial" panose="020B0604020202020204" pitchFamily="34" charset="0"/>
              <a:cs typeface="Arial" panose="020B0604020202020204" pitchFamily="34" charset="0"/>
            </a:endParaRPr>
          </a:p>
          <a:p>
            <a:pPr marL="306000" lvl="0" indent="-306000" algn="l" rtl="0">
              <a:lnSpc>
                <a:spcPct val="107000"/>
              </a:lnSpc>
              <a:spcBef>
                <a:spcPts val="1200"/>
              </a:spcBef>
              <a:spcAft>
                <a:spcPts val="0"/>
              </a:spcAft>
              <a:buSzPts val="1840"/>
              <a:buFont typeface="Libre Franklin"/>
              <a:buChar char="◼"/>
            </a:pPr>
            <a:r>
              <a:rPr lang="en-IN" sz="2000" dirty="0" err="1">
                <a:solidFill>
                  <a:schemeClr val="dk1"/>
                </a:solidFill>
                <a:latin typeface="Arial" panose="020B0604020202020204" pitchFamily="34" charset="0"/>
                <a:cs typeface="Arial" panose="020B0604020202020204" pitchFamily="34" charset="0"/>
              </a:rPr>
              <a:t>pynput</a:t>
            </a:r>
            <a:r>
              <a:rPr lang="en-IN" sz="2000" dirty="0">
                <a:solidFill>
                  <a:schemeClr val="dk1"/>
                </a:solidFill>
                <a:latin typeface="Arial" panose="020B0604020202020204" pitchFamily="34" charset="0"/>
                <a:cs typeface="Arial" panose="020B0604020202020204" pitchFamily="34" charset="0"/>
              </a:rPr>
              <a:t>: For capturing keyboard inputs.</a:t>
            </a:r>
            <a:endParaRPr dirty="0">
              <a:latin typeface="Arial" panose="020B0604020202020204" pitchFamily="34" charset="0"/>
              <a:cs typeface="Arial" panose="020B0604020202020204" pitchFamily="34" charset="0"/>
            </a:endParaRPr>
          </a:p>
          <a:p>
            <a:pPr marL="306000" lvl="0" indent="-306000" algn="l" rtl="0">
              <a:lnSpc>
                <a:spcPct val="107000"/>
              </a:lnSpc>
              <a:spcBef>
                <a:spcPts val="1200"/>
              </a:spcBef>
              <a:spcAft>
                <a:spcPts val="0"/>
              </a:spcAft>
              <a:buSzPts val="1840"/>
              <a:buFont typeface="Libre Franklin"/>
              <a:buChar char="◼"/>
            </a:pPr>
            <a:r>
              <a:rPr lang="en-IN" sz="2000" dirty="0">
                <a:solidFill>
                  <a:schemeClr val="dk1"/>
                </a:solidFill>
                <a:latin typeface="Arial" panose="020B0604020202020204" pitchFamily="34" charset="0"/>
                <a:cs typeface="Arial" panose="020B0604020202020204" pitchFamily="34" charset="0"/>
              </a:rPr>
              <a:t>JSON: For storing keystroke data in a structured format.</a:t>
            </a:r>
            <a:endParaRPr sz="1800" dirty="0">
              <a:solidFill>
                <a:schemeClr val="dk1"/>
              </a:solidFill>
              <a:latin typeface="Arial" panose="020B0604020202020204" pitchFamily="34" charset="0"/>
              <a:cs typeface="Arial" panose="020B0604020202020204" pitchFamily="34" charset="0"/>
            </a:endParaRPr>
          </a:p>
          <a:p>
            <a:pPr marL="306000" lvl="0" indent="0" algn="l" rtl="0">
              <a:lnSpc>
                <a:spcPct val="110000"/>
              </a:lnSpc>
              <a:spcBef>
                <a:spcPts val="960"/>
              </a:spcBef>
              <a:spcAft>
                <a:spcPts val="0"/>
              </a:spcAft>
              <a:buNone/>
            </a:pPr>
            <a:endParaRPr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8" name="Google Shape;128;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280600" algn="l" rtl="0">
              <a:lnSpc>
                <a:spcPct val="90000"/>
              </a:lnSpc>
              <a:spcBef>
                <a:spcPts val="0"/>
              </a:spcBef>
              <a:spcAft>
                <a:spcPts val="0"/>
              </a:spcAft>
              <a:buSzPts val="1808"/>
              <a:buChar char="◼"/>
            </a:pPr>
            <a:r>
              <a:rPr lang="en-IN" sz="2000" b="1" dirty="0">
                <a:solidFill>
                  <a:schemeClr val="dk1"/>
                </a:solidFill>
                <a:latin typeface="Arial"/>
                <a:ea typeface="Arial"/>
                <a:cs typeface="Arial"/>
                <a:sym typeface="Arial"/>
              </a:rPr>
              <a:t>Initialization:</a:t>
            </a:r>
            <a:r>
              <a:rPr lang="en-IN" sz="2000" dirty="0">
                <a:solidFill>
                  <a:schemeClr val="dk1"/>
                </a:solidFill>
                <a:latin typeface="Arial"/>
                <a:ea typeface="Arial"/>
                <a:cs typeface="Arial"/>
                <a:sym typeface="Arial"/>
              </a:rPr>
              <a:t> </a:t>
            </a:r>
            <a:r>
              <a:rPr lang="en-IN" dirty="0">
                <a:solidFill>
                  <a:schemeClr val="dk1"/>
                </a:solidFill>
                <a:latin typeface="+mn-lt"/>
                <a:ea typeface="Libre Franklin Medium"/>
                <a:cs typeface="Libre Franklin Medium"/>
                <a:sym typeface="Libre Franklin Medium"/>
              </a:rPr>
              <a:t>Initialize necessary variables and flags</a:t>
            </a:r>
            <a:endParaRPr sz="1000" dirty="0">
              <a:latin typeface="+mn-lt"/>
              <a:ea typeface="Libre Franklin Medium"/>
              <a:cs typeface="Libre Franklin Medium"/>
              <a:sym typeface="Libre Franklin Medium"/>
            </a:endParaRPr>
          </a:p>
          <a:p>
            <a:pPr marL="306000" lvl="0" indent="-280600" algn="l" rtl="0">
              <a:lnSpc>
                <a:spcPct val="90000"/>
              </a:lnSpc>
              <a:spcBef>
                <a:spcPts val="1080"/>
              </a:spcBef>
              <a:spcAft>
                <a:spcPts val="0"/>
              </a:spcAft>
              <a:buSzPts val="1808"/>
              <a:buChar char="◼"/>
            </a:pPr>
            <a:r>
              <a:rPr lang="en-IN" sz="2000" b="1" dirty="0">
                <a:solidFill>
                  <a:schemeClr val="dk1"/>
                </a:solidFill>
                <a:latin typeface="Arial"/>
                <a:ea typeface="Arial"/>
                <a:cs typeface="Arial"/>
                <a:sym typeface="Arial"/>
              </a:rPr>
              <a:t>Event Handling:</a:t>
            </a:r>
            <a:endParaRPr sz="2000" dirty="0">
              <a:solidFill>
                <a:schemeClr val="dk1"/>
              </a:solidFill>
              <a:latin typeface="Arial"/>
              <a:ea typeface="Arial"/>
              <a:cs typeface="Arial"/>
              <a:sym typeface="Arial"/>
            </a:endParaRPr>
          </a:p>
          <a:p>
            <a:pPr marL="742950" lvl="1" indent="-260350" algn="l" rtl="0">
              <a:lnSpc>
                <a:spcPct val="80000"/>
              </a:lnSpc>
              <a:spcBef>
                <a:spcPts val="1000"/>
              </a:spcBef>
              <a:spcAft>
                <a:spcPts val="0"/>
              </a:spcAft>
              <a:buSzPts val="1440"/>
              <a:buFont typeface="Libre Franklin Medium"/>
              <a:buChar char="◼"/>
            </a:pPr>
            <a:r>
              <a:rPr lang="en-IN" sz="1600" i="1" dirty="0" err="1">
                <a:solidFill>
                  <a:schemeClr val="dk1"/>
                </a:solidFill>
                <a:latin typeface="+mn-lt"/>
                <a:ea typeface="Libre Franklin Medium"/>
                <a:cs typeface="Libre Franklin Medium"/>
                <a:sym typeface="Libre Franklin Medium"/>
              </a:rPr>
              <a:t>on_press</a:t>
            </a:r>
            <a:r>
              <a:rPr lang="en-IN" sz="1600" i="1" dirty="0">
                <a:solidFill>
                  <a:schemeClr val="dk1"/>
                </a:solidFill>
                <a:latin typeface="+mn-lt"/>
                <a:ea typeface="Libre Franklin Medium"/>
                <a:cs typeface="Libre Franklin Medium"/>
                <a:sym typeface="Libre Franklin Medium"/>
              </a:rPr>
              <a:t>(key):</a:t>
            </a:r>
            <a:r>
              <a:rPr lang="en-IN" sz="1600" dirty="0">
                <a:solidFill>
                  <a:schemeClr val="dk1"/>
                </a:solidFill>
                <a:latin typeface="+mn-lt"/>
                <a:ea typeface="Libre Franklin Medium"/>
                <a:cs typeface="Libre Franklin Medium"/>
                <a:sym typeface="Libre Franklin Medium"/>
              </a:rPr>
              <a:t> Records pressed and held keys.</a:t>
            </a:r>
            <a:endParaRPr sz="1000" dirty="0">
              <a:latin typeface="+mn-lt"/>
              <a:ea typeface="Libre Franklin Medium"/>
              <a:cs typeface="Libre Franklin Medium"/>
              <a:sym typeface="Libre Franklin Medium"/>
            </a:endParaRPr>
          </a:p>
          <a:p>
            <a:pPr marL="742950" lvl="1" indent="-260350" algn="l" rtl="0">
              <a:lnSpc>
                <a:spcPct val="80000"/>
              </a:lnSpc>
              <a:spcBef>
                <a:spcPts val="1000"/>
              </a:spcBef>
              <a:spcAft>
                <a:spcPts val="0"/>
              </a:spcAft>
              <a:buSzPts val="1440"/>
              <a:buChar char="◼"/>
            </a:pPr>
            <a:r>
              <a:rPr lang="en-IN" sz="1600" i="1" dirty="0" err="1">
                <a:solidFill>
                  <a:schemeClr val="dk1"/>
                </a:solidFill>
                <a:latin typeface="+mn-lt"/>
                <a:ea typeface="Libre Franklin Medium"/>
                <a:cs typeface="Libre Franklin Medium"/>
                <a:sym typeface="Libre Franklin Medium"/>
              </a:rPr>
              <a:t>on_release</a:t>
            </a:r>
            <a:r>
              <a:rPr lang="en-IN" sz="1600" i="1" dirty="0">
                <a:solidFill>
                  <a:schemeClr val="dk1"/>
                </a:solidFill>
                <a:latin typeface="+mn-lt"/>
                <a:ea typeface="Libre Franklin Medium"/>
                <a:cs typeface="Libre Franklin Medium"/>
                <a:sym typeface="Libre Franklin Medium"/>
              </a:rPr>
              <a:t>(key):</a:t>
            </a:r>
            <a:r>
              <a:rPr lang="en-IN" sz="1600" dirty="0">
                <a:solidFill>
                  <a:schemeClr val="dk1"/>
                </a:solidFill>
                <a:latin typeface="+mn-lt"/>
                <a:ea typeface="Libre Franklin Medium"/>
                <a:cs typeface="Libre Franklin Medium"/>
                <a:sym typeface="Libre Franklin Medium"/>
              </a:rPr>
              <a:t> Records released keys and manages flag state.</a:t>
            </a:r>
            <a:endParaRPr sz="1000" dirty="0">
              <a:latin typeface="+mn-lt"/>
              <a:ea typeface="Libre Franklin Medium"/>
              <a:cs typeface="Libre Franklin Medium"/>
              <a:sym typeface="Libre Franklin Medium"/>
            </a:endParaRPr>
          </a:p>
          <a:p>
            <a:pPr marL="306000" lvl="0" indent="-280600" algn="l" rtl="0">
              <a:lnSpc>
                <a:spcPct val="90000"/>
              </a:lnSpc>
              <a:spcBef>
                <a:spcPts val="1080"/>
              </a:spcBef>
              <a:spcAft>
                <a:spcPts val="0"/>
              </a:spcAft>
              <a:buSzPts val="1808"/>
              <a:buChar char="◼"/>
            </a:pPr>
            <a:r>
              <a:rPr lang="en-IN" sz="2000" b="1" dirty="0">
                <a:solidFill>
                  <a:schemeClr val="dk1"/>
                </a:solidFill>
                <a:latin typeface="Arial"/>
                <a:ea typeface="Arial"/>
                <a:cs typeface="Arial"/>
                <a:sym typeface="Arial"/>
              </a:rPr>
              <a:t>Logging:</a:t>
            </a:r>
            <a:endParaRPr sz="2000" dirty="0">
              <a:solidFill>
                <a:schemeClr val="dk1"/>
              </a:solidFill>
              <a:latin typeface="Arial"/>
              <a:ea typeface="Arial"/>
              <a:cs typeface="Arial"/>
              <a:sym typeface="Arial"/>
            </a:endParaRPr>
          </a:p>
          <a:p>
            <a:pPr marL="742950" lvl="1" indent="-260350" algn="l" rtl="0">
              <a:lnSpc>
                <a:spcPct val="80000"/>
              </a:lnSpc>
              <a:spcBef>
                <a:spcPts val="1000"/>
              </a:spcBef>
              <a:spcAft>
                <a:spcPts val="0"/>
              </a:spcAft>
              <a:buSzPts val="1440"/>
              <a:buFont typeface="Libre Franklin Medium"/>
              <a:buChar char="◼"/>
            </a:pPr>
            <a:r>
              <a:rPr lang="en-IN" sz="1600" i="1" dirty="0" err="1">
                <a:solidFill>
                  <a:schemeClr val="dk1"/>
                </a:solidFill>
                <a:latin typeface="+mn-lt"/>
                <a:ea typeface="Libre Franklin Medium"/>
                <a:cs typeface="Libre Franklin Medium"/>
                <a:sym typeface="Libre Franklin Medium"/>
              </a:rPr>
              <a:t>generate_text_log</a:t>
            </a:r>
            <a:r>
              <a:rPr lang="en-IN" sz="1600" i="1" dirty="0">
                <a:solidFill>
                  <a:schemeClr val="dk1"/>
                </a:solidFill>
                <a:latin typeface="+mn-lt"/>
                <a:ea typeface="Libre Franklin Medium"/>
                <a:cs typeface="Libre Franklin Medium"/>
                <a:sym typeface="Libre Franklin Medium"/>
              </a:rPr>
              <a:t>(key):</a:t>
            </a:r>
            <a:r>
              <a:rPr lang="en-IN" sz="1600" dirty="0">
                <a:solidFill>
                  <a:schemeClr val="dk1"/>
                </a:solidFill>
                <a:latin typeface="+mn-lt"/>
                <a:ea typeface="Libre Franklin Medium"/>
                <a:cs typeface="Libre Franklin Medium"/>
                <a:sym typeface="Libre Franklin Medium"/>
              </a:rPr>
              <a:t> Saves keystrokes in a text file.</a:t>
            </a:r>
            <a:endParaRPr sz="1000" dirty="0">
              <a:latin typeface="+mn-lt"/>
              <a:ea typeface="Libre Franklin Medium"/>
              <a:cs typeface="Libre Franklin Medium"/>
              <a:sym typeface="Libre Franklin Medium"/>
            </a:endParaRPr>
          </a:p>
          <a:p>
            <a:pPr marL="742950" lvl="1" indent="-260350" algn="l" rtl="0">
              <a:lnSpc>
                <a:spcPct val="80000"/>
              </a:lnSpc>
              <a:spcBef>
                <a:spcPts val="1000"/>
              </a:spcBef>
              <a:spcAft>
                <a:spcPts val="0"/>
              </a:spcAft>
              <a:buSzPts val="1440"/>
              <a:buFont typeface="Libre Franklin Medium"/>
              <a:buChar char="◼"/>
            </a:pPr>
            <a:r>
              <a:rPr lang="en-IN" sz="1600" i="1" dirty="0" err="1">
                <a:solidFill>
                  <a:schemeClr val="dk1"/>
                </a:solidFill>
                <a:latin typeface="+mn-lt"/>
                <a:ea typeface="Libre Franklin Medium"/>
                <a:cs typeface="Libre Franklin Medium"/>
                <a:sym typeface="Libre Franklin Medium"/>
              </a:rPr>
              <a:t>generate_json_file</a:t>
            </a:r>
            <a:r>
              <a:rPr lang="en-IN" sz="1600" i="1" dirty="0">
                <a:solidFill>
                  <a:schemeClr val="dk1"/>
                </a:solidFill>
                <a:latin typeface="+mn-lt"/>
                <a:ea typeface="Libre Franklin Medium"/>
                <a:cs typeface="Libre Franklin Medium"/>
                <a:sym typeface="Libre Franklin Medium"/>
              </a:rPr>
              <a:t>(</a:t>
            </a:r>
            <a:r>
              <a:rPr lang="en-IN" sz="1600" i="1" dirty="0" err="1">
                <a:solidFill>
                  <a:schemeClr val="dk1"/>
                </a:solidFill>
                <a:latin typeface="+mn-lt"/>
                <a:ea typeface="Libre Franklin Medium"/>
                <a:cs typeface="Libre Franklin Medium"/>
                <a:sym typeface="Libre Franklin Medium"/>
              </a:rPr>
              <a:t>keys_used</a:t>
            </a:r>
            <a:r>
              <a:rPr lang="en-IN" sz="1600" i="1" dirty="0">
                <a:solidFill>
                  <a:schemeClr val="dk1"/>
                </a:solidFill>
                <a:latin typeface="+mn-lt"/>
                <a:ea typeface="Libre Franklin Medium"/>
                <a:cs typeface="Libre Franklin Medium"/>
                <a:sym typeface="Libre Franklin Medium"/>
              </a:rPr>
              <a:t>):</a:t>
            </a:r>
            <a:r>
              <a:rPr lang="en-IN" sz="1600" dirty="0">
                <a:solidFill>
                  <a:schemeClr val="dk1"/>
                </a:solidFill>
                <a:latin typeface="+mn-lt"/>
                <a:ea typeface="Libre Franklin Medium"/>
                <a:cs typeface="Libre Franklin Medium"/>
                <a:sym typeface="Libre Franklin Medium"/>
              </a:rPr>
              <a:t> Saves keystrokes in a JSON file.</a:t>
            </a:r>
            <a:endParaRPr sz="1000" dirty="0">
              <a:latin typeface="+mn-lt"/>
              <a:ea typeface="Libre Franklin Medium"/>
              <a:cs typeface="Libre Franklin Medium"/>
              <a:sym typeface="Libre Franklin Medium"/>
            </a:endParaRPr>
          </a:p>
          <a:p>
            <a:pPr marL="306000" lvl="0" indent="-280600" algn="l" rtl="0">
              <a:lnSpc>
                <a:spcPct val="90000"/>
              </a:lnSpc>
              <a:spcBef>
                <a:spcPts val="1080"/>
              </a:spcBef>
              <a:spcAft>
                <a:spcPts val="0"/>
              </a:spcAft>
              <a:buSzPts val="1808"/>
              <a:buChar char="◼"/>
            </a:pPr>
            <a:r>
              <a:rPr lang="en-IN" sz="2000" b="1" dirty="0">
                <a:solidFill>
                  <a:schemeClr val="dk1"/>
                </a:solidFill>
                <a:latin typeface="Arial"/>
                <a:ea typeface="Arial"/>
                <a:cs typeface="Arial"/>
                <a:sym typeface="Arial"/>
              </a:rPr>
              <a:t>Keylogger Control:</a:t>
            </a:r>
            <a:endParaRPr sz="2000" dirty="0">
              <a:solidFill>
                <a:schemeClr val="dk1"/>
              </a:solidFill>
              <a:latin typeface="Arial"/>
              <a:ea typeface="Arial"/>
              <a:cs typeface="Arial"/>
              <a:sym typeface="Arial"/>
            </a:endParaRPr>
          </a:p>
          <a:p>
            <a:pPr marL="742950" lvl="1" indent="-260350" algn="l" rtl="0">
              <a:lnSpc>
                <a:spcPct val="80000"/>
              </a:lnSpc>
              <a:spcBef>
                <a:spcPts val="1000"/>
              </a:spcBef>
              <a:spcAft>
                <a:spcPts val="0"/>
              </a:spcAft>
              <a:buSzPts val="1440"/>
              <a:buFont typeface="Libre Franklin Medium"/>
              <a:buChar char="◼"/>
            </a:pPr>
            <a:r>
              <a:rPr lang="en-IN" sz="1600" i="1" dirty="0" err="1">
                <a:solidFill>
                  <a:schemeClr val="dk1"/>
                </a:solidFill>
                <a:latin typeface="+mn-lt"/>
                <a:ea typeface="Libre Franklin Medium"/>
                <a:cs typeface="Libre Franklin Medium"/>
                <a:sym typeface="Libre Franklin Medium"/>
              </a:rPr>
              <a:t>start_keylogger</a:t>
            </a:r>
            <a:r>
              <a:rPr lang="en-IN" sz="1600" i="1" dirty="0">
                <a:solidFill>
                  <a:schemeClr val="dk1"/>
                </a:solidFill>
                <a:latin typeface="+mn-lt"/>
                <a:ea typeface="Libre Franklin Medium"/>
                <a:cs typeface="Libre Franklin Medium"/>
                <a:sym typeface="Libre Franklin Medium"/>
              </a:rPr>
              <a:t>():</a:t>
            </a:r>
            <a:r>
              <a:rPr lang="en-IN" sz="1600" dirty="0">
                <a:solidFill>
                  <a:schemeClr val="dk1"/>
                </a:solidFill>
                <a:latin typeface="+mn-lt"/>
                <a:ea typeface="Libre Franklin Medium"/>
                <a:cs typeface="Libre Franklin Medium"/>
                <a:sym typeface="Libre Franklin Medium"/>
              </a:rPr>
              <a:t> Initiates keylogging process.</a:t>
            </a:r>
            <a:endParaRPr sz="1000" dirty="0">
              <a:latin typeface="+mn-lt"/>
              <a:ea typeface="Libre Franklin Medium"/>
              <a:cs typeface="Libre Franklin Medium"/>
              <a:sym typeface="Libre Franklin Medium"/>
            </a:endParaRPr>
          </a:p>
          <a:p>
            <a:pPr marL="742950" lvl="1" indent="-260350" algn="l" rtl="0">
              <a:lnSpc>
                <a:spcPct val="80000"/>
              </a:lnSpc>
              <a:spcBef>
                <a:spcPts val="1000"/>
              </a:spcBef>
              <a:spcAft>
                <a:spcPts val="0"/>
              </a:spcAft>
              <a:buSzPts val="1440"/>
              <a:buFont typeface="Libre Franklin Medium"/>
              <a:buChar char="◼"/>
            </a:pPr>
            <a:r>
              <a:rPr lang="en-IN" sz="1600" i="1" dirty="0" err="1">
                <a:solidFill>
                  <a:schemeClr val="dk1"/>
                </a:solidFill>
                <a:latin typeface="+mn-lt"/>
                <a:ea typeface="Libre Franklin Medium"/>
                <a:cs typeface="Libre Franklin Medium"/>
                <a:sym typeface="Libre Franklin Medium"/>
              </a:rPr>
              <a:t>stop_keylogger</a:t>
            </a:r>
            <a:r>
              <a:rPr lang="en-IN" sz="1600" i="1" dirty="0">
                <a:solidFill>
                  <a:schemeClr val="dk1"/>
                </a:solidFill>
                <a:latin typeface="+mn-lt"/>
                <a:ea typeface="Libre Franklin Medium"/>
                <a:cs typeface="Libre Franklin Medium"/>
                <a:sym typeface="Libre Franklin Medium"/>
              </a:rPr>
              <a:t>():</a:t>
            </a:r>
            <a:r>
              <a:rPr lang="en-IN" sz="1600" dirty="0">
                <a:solidFill>
                  <a:schemeClr val="dk1"/>
                </a:solidFill>
                <a:latin typeface="+mn-lt"/>
                <a:ea typeface="Libre Franklin Medium"/>
                <a:cs typeface="Libre Franklin Medium"/>
                <a:sym typeface="Libre Franklin Medium"/>
              </a:rPr>
              <a:t> Stops keylogging</a:t>
            </a:r>
            <a:r>
              <a:rPr lang="en-IN" sz="1600" dirty="0">
                <a:solidFill>
                  <a:schemeClr val="dk1"/>
                </a:solidFill>
                <a:latin typeface="Libre Franklin Medium"/>
                <a:ea typeface="Libre Franklin Medium"/>
                <a:cs typeface="Libre Franklin Medium"/>
                <a:sym typeface="Libre Franklin Medium"/>
              </a:rPr>
              <a:t>.</a:t>
            </a:r>
            <a:endParaRPr sz="1000" dirty="0">
              <a:latin typeface="Libre Franklin Medium"/>
              <a:ea typeface="Libre Franklin Medium"/>
              <a:cs typeface="Libre Franklin Medium"/>
              <a:sym typeface="Libre Franklin Medium"/>
            </a:endParaRPr>
          </a:p>
          <a:p>
            <a:pPr marL="305435" lvl="0" indent="-206121" algn="l" rtl="0">
              <a:lnSpc>
                <a:spcPct val="90000"/>
              </a:lnSpc>
              <a:spcBef>
                <a:spcPts val="940"/>
              </a:spcBef>
              <a:spcAft>
                <a:spcPts val="0"/>
              </a:spcAft>
              <a:buSzPts val="1564"/>
              <a:buNone/>
            </a:pPr>
            <a:endParaRPr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4" name="Google Shape;134;p19"/>
          <p:cNvSpPr txBox="1">
            <a:spLocks noGrp="1"/>
          </p:cNvSpPr>
          <p:nvPr>
            <p:ph type="body" idx="1"/>
          </p:nvPr>
        </p:nvSpPr>
        <p:spPr>
          <a:xfrm>
            <a:off x="581192" y="1267238"/>
            <a:ext cx="11029500" cy="1236811"/>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840"/>
              <a:buFont typeface="Libre Franklin Medium"/>
              <a:buChar char="◼"/>
            </a:pPr>
            <a:r>
              <a:rPr lang="en-IN" sz="2000" dirty="0">
                <a:solidFill>
                  <a:schemeClr val="dk1"/>
                </a:solidFill>
                <a:latin typeface="Arial" panose="020B0604020202020204" pitchFamily="34" charset="0"/>
                <a:ea typeface="Libre Franklin Medium"/>
                <a:cs typeface="Arial" panose="020B0604020202020204" pitchFamily="34" charset="0"/>
                <a:sym typeface="Libre Franklin Medium"/>
              </a:rPr>
              <a:t>The GUI presents "Start" and "Stop" buttons to control the keylogging process. Upon starting, the keylogger captures keystrokes and saves them in designated files. Stopping the keylogger halts the logging process.</a:t>
            </a:r>
            <a:endParaRPr sz="2000" dirty="0">
              <a:solidFill>
                <a:schemeClr val="dk1"/>
              </a:solidFill>
              <a:latin typeface="Arial" panose="020B0604020202020204" pitchFamily="34" charset="0"/>
              <a:ea typeface="Libre Franklin Medium"/>
              <a:cs typeface="Arial" panose="020B0604020202020204" pitchFamily="34" charset="0"/>
              <a:sym typeface="Libre Franklin Medium"/>
            </a:endParaRPr>
          </a:p>
          <a:p>
            <a:pPr marL="0" lvl="0" indent="0" algn="l" rtl="0">
              <a:lnSpc>
                <a:spcPct val="110000"/>
              </a:lnSpc>
              <a:spcBef>
                <a:spcPts val="0"/>
              </a:spcBef>
              <a:spcAft>
                <a:spcPts val="0"/>
              </a:spcAft>
              <a:buSzPts val="2208"/>
              <a:buNone/>
            </a:pPr>
            <a:endParaRPr sz="2400" dirty="0">
              <a:solidFill>
                <a:srgbClr val="0F0F0F"/>
              </a:solidFill>
            </a:endParaRPr>
          </a:p>
        </p:txBody>
      </p:sp>
      <p:pic>
        <p:nvPicPr>
          <p:cNvPr id="135" name="Google Shape;135;p19"/>
          <p:cNvPicPr preferRelativeResize="0"/>
          <p:nvPr/>
        </p:nvPicPr>
        <p:blipFill rotWithShape="1">
          <a:blip r:embed="rId3">
            <a:alphaModFix/>
          </a:blip>
          <a:srcRect r="1587" b="19923"/>
          <a:stretch/>
        </p:blipFill>
        <p:spPr>
          <a:xfrm>
            <a:off x="6445012" y="1939223"/>
            <a:ext cx="2362405" cy="2087026"/>
          </a:xfrm>
          <a:prstGeom prst="rect">
            <a:avLst/>
          </a:prstGeom>
          <a:noFill/>
          <a:ln>
            <a:noFill/>
          </a:ln>
        </p:spPr>
      </p:pic>
      <p:pic>
        <p:nvPicPr>
          <p:cNvPr id="136" name="Google Shape;136;p19"/>
          <p:cNvPicPr preferRelativeResize="0"/>
          <p:nvPr/>
        </p:nvPicPr>
        <p:blipFill rotWithShape="1">
          <a:blip r:embed="rId4">
            <a:alphaModFix/>
          </a:blip>
          <a:srcRect l="-6050" t="6770" r="-355" b="21478"/>
          <a:stretch/>
        </p:blipFill>
        <p:spPr>
          <a:xfrm>
            <a:off x="2199647" y="2184820"/>
            <a:ext cx="2513700" cy="1891924"/>
          </a:xfrm>
          <a:prstGeom prst="rect">
            <a:avLst/>
          </a:prstGeom>
          <a:noFill/>
          <a:ln>
            <a:noFill/>
          </a:ln>
        </p:spPr>
      </p:pic>
      <p:sp>
        <p:nvSpPr>
          <p:cNvPr id="2" name="TextBox 1">
            <a:extLst>
              <a:ext uri="{FF2B5EF4-FFF2-40B4-BE49-F238E27FC236}">
                <a16:creationId xmlns:a16="http://schemas.microsoft.com/office/drawing/2014/main" xmlns="" id="{DA9D011E-8051-49AA-9EF6-E5A36A3AAC78}"/>
              </a:ext>
            </a:extLst>
          </p:cNvPr>
          <p:cNvSpPr txBox="1"/>
          <p:nvPr/>
        </p:nvSpPr>
        <p:spPr>
          <a:xfrm>
            <a:off x="244477" y="4068744"/>
            <a:ext cx="1049751" cy="307777"/>
          </a:xfrm>
          <a:prstGeom prst="rect">
            <a:avLst/>
          </a:prstGeom>
          <a:noFill/>
        </p:spPr>
        <p:txBody>
          <a:bodyPr wrap="square" rtlCol="0">
            <a:spAutoFit/>
          </a:bodyPr>
          <a:lstStyle/>
          <a:p>
            <a:r>
              <a:rPr lang="en-IN" b="1" dirty="0"/>
              <a:t>json file</a:t>
            </a:r>
            <a:r>
              <a:rPr lang="en-IN" dirty="0"/>
              <a:t>:</a:t>
            </a:r>
            <a:endParaRPr lang="en-US" dirty="0"/>
          </a:p>
        </p:txBody>
      </p:sp>
      <p:sp>
        <p:nvSpPr>
          <p:cNvPr id="5" name="TextBox 4">
            <a:extLst>
              <a:ext uri="{FF2B5EF4-FFF2-40B4-BE49-F238E27FC236}">
                <a16:creationId xmlns:a16="http://schemas.microsoft.com/office/drawing/2014/main" xmlns="" id="{00362ED7-5E65-4877-BCD4-5FFBEA012649}"/>
              </a:ext>
            </a:extLst>
          </p:cNvPr>
          <p:cNvSpPr txBox="1"/>
          <p:nvPr/>
        </p:nvSpPr>
        <p:spPr>
          <a:xfrm>
            <a:off x="244477" y="5396291"/>
            <a:ext cx="1232631" cy="307777"/>
          </a:xfrm>
          <a:prstGeom prst="rect">
            <a:avLst/>
          </a:prstGeom>
          <a:noFill/>
        </p:spPr>
        <p:txBody>
          <a:bodyPr wrap="square" rtlCol="0">
            <a:spAutoFit/>
          </a:bodyPr>
          <a:lstStyle/>
          <a:p>
            <a:r>
              <a:rPr lang="en-IN" b="1" dirty="0"/>
              <a:t>txt file:</a:t>
            </a:r>
            <a:endParaRPr lang="en-US" b="1" dirty="0"/>
          </a:p>
        </p:txBody>
      </p:sp>
      <p:pic>
        <p:nvPicPr>
          <p:cNvPr id="10243" name="Picture 3" descr="C:\Users\Student\Pictures\Screenshots\Screenshot 2024-04-05 142919.png"/>
          <p:cNvPicPr>
            <a:picLocks noChangeAspect="1" noChangeArrowheads="1"/>
          </p:cNvPicPr>
          <p:nvPr/>
        </p:nvPicPr>
        <p:blipFill>
          <a:blip r:embed="rId5"/>
          <a:srcRect/>
          <a:stretch>
            <a:fillRect/>
          </a:stretch>
        </p:blipFill>
        <p:spPr bwMode="auto">
          <a:xfrm>
            <a:off x="1060677" y="5431427"/>
            <a:ext cx="4410075" cy="1191442"/>
          </a:xfrm>
          <a:prstGeom prst="rect">
            <a:avLst/>
          </a:prstGeom>
          <a:noFill/>
        </p:spPr>
      </p:pic>
      <p:pic>
        <p:nvPicPr>
          <p:cNvPr id="10245" name="Picture 5" descr="C:\Users\Student\Pictures\Screenshots\Screenshot 2024-04-05 143008.png"/>
          <p:cNvPicPr>
            <a:picLocks noChangeAspect="1" noChangeArrowheads="1"/>
          </p:cNvPicPr>
          <p:nvPr/>
        </p:nvPicPr>
        <p:blipFill>
          <a:blip r:embed="rId6"/>
          <a:srcRect/>
          <a:stretch>
            <a:fillRect/>
          </a:stretch>
        </p:blipFill>
        <p:spPr bwMode="auto">
          <a:xfrm>
            <a:off x="1076599" y="4310608"/>
            <a:ext cx="7379426" cy="114131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581192" y="1012874"/>
            <a:ext cx="11029616" cy="53412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CONCLUSION</a:t>
            </a:r>
            <a:endParaRPr dirty="0"/>
          </a:p>
        </p:txBody>
      </p:sp>
      <p:sp>
        <p:nvSpPr>
          <p:cNvPr id="142" name="Google Shape;142;p20"/>
          <p:cNvSpPr txBox="1">
            <a:spLocks noGrp="1"/>
          </p:cNvSpPr>
          <p:nvPr>
            <p:ph type="body" idx="1"/>
          </p:nvPr>
        </p:nvSpPr>
        <p:spPr>
          <a:xfrm>
            <a:off x="581200" y="1547000"/>
            <a:ext cx="11029500" cy="3587708"/>
          </a:xfrm>
          <a:prstGeom prst="rect">
            <a:avLst/>
          </a:prstGeom>
          <a:noFill/>
          <a:ln>
            <a:noFill/>
          </a:ln>
        </p:spPr>
        <p:txBody>
          <a:bodyPr spcFirstLastPara="1" wrap="square" lIns="91425" tIns="45700" rIns="91425" bIns="45700" anchor="ctr" anchorCtr="0">
            <a:normAutofit/>
          </a:bodyPr>
          <a:lstStyle/>
          <a:p>
            <a:pPr marL="306000" lvl="0" indent="-317684" algn="l" rtl="0">
              <a:lnSpc>
                <a:spcPct val="107000"/>
              </a:lnSpc>
              <a:spcBef>
                <a:spcPts val="0"/>
              </a:spcBef>
              <a:spcAft>
                <a:spcPts val="0"/>
              </a:spcAft>
              <a:buSzPts val="1840"/>
              <a:buFont typeface="Libre Franklin Medium"/>
              <a:buChar char="◼"/>
            </a:pPr>
            <a:r>
              <a:rPr lang="en-IN" sz="2000" dirty="0">
                <a:solidFill>
                  <a:schemeClr val="dk1"/>
                </a:solidFill>
                <a:latin typeface="Arial" panose="020B0604020202020204" pitchFamily="34" charset="0"/>
                <a:ea typeface="Libre Franklin Medium"/>
                <a:cs typeface="Arial" panose="020B0604020202020204" pitchFamily="34" charset="0"/>
                <a:sym typeface="Libre Franklin Medium"/>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dirty="0">
              <a:solidFill>
                <a:schemeClr val="dk1"/>
              </a:solidFill>
              <a:latin typeface="Arial" panose="020B0604020202020204" pitchFamily="34" charset="0"/>
              <a:ea typeface="Libre Franklin Medium"/>
              <a:cs typeface="Arial" panose="020B0604020202020204" pitchFamily="34" charset="0"/>
              <a:sym typeface="Libre Franklin Medium"/>
            </a:endParaRPr>
          </a:p>
          <a:p>
            <a:pPr marL="306000" lvl="0" indent="0" algn="l" rtl="0">
              <a:lnSpc>
                <a:spcPct val="110000"/>
              </a:lnSpc>
              <a:spcBef>
                <a:spcPts val="0"/>
              </a:spcBef>
              <a:spcAft>
                <a:spcPts val="0"/>
              </a:spcAft>
              <a:buNone/>
            </a:pPr>
            <a:endParaRPr sz="2000" dirty="0">
              <a:solidFill>
                <a:srgbClr val="0F0F0F"/>
              </a:solidFill>
              <a:latin typeface="Libre Franklin Medium"/>
              <a:ea typeface="Libre Franklin Medium"/>
              <a:cs typeface="Libre Franklin Medium"/>
              <a:sym typeface="Libre Franklin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spcBef>
                <a:spcPts val="0"/>
              </a:spcBef>
              <a:spcAft>
                <a:spcPts val="0"/>
              </a:spcAft>
              <a:buSzPts val="1840"/>
              <a:buFont typeface="Libre Franklin Medium"/>
              <a:buChar char="◼"/>
            </a:pPr>
            <a:r>
              <a:rPr lang="en-IN" sz="2000" dirty="0">
                <a:solidFill>
                  <a:schemeClr val="dk1"/>
                </a:solidFill>
                <a:latin typeface="Arial" panose="020B0604020202020204" pitchFamily="34" charset="0"/>
                <a:ea typeface="Libre Franklin Medium"/>
                <a:cs typeface="Arial" panose="020B0604020202020204" pitchFamily="34" charset="0"/>
                <a:sym typeface="Libre Franklin Medium"/>
              </a:rPr>
              <a:t>Enhancing Security Measures: Implement encryption techniques to secure logged data.</a:t>
            </a:r>
            <a:endParaRPr dirty="0">
              <a:latin typeface="Arial" panose="020B0604020202020204" pitchFamily="34" charset="0"/>
              <a:ea typeface="Libre Franklin Medium"/>
              <a:cs typeface="Arial" panose="020B0604020202020204" pitchFamily="34" charset="0"/>
              <a:sym typeface="Libre Franklin Medium"/>
            </a:endParaRPr>
          </a:p>
          <a:p>
            <a:pPr marL="306000" lvl="0" indent="-306000" algn="l" rtl="0">
              <a:spcBef>
                <a:spcPts val="1000"/>
              </a:spcBef>
              <a:spcAft>
                <a:spcPts val="0"/>
              </a:spcAft>
              <a:buSzPts val="1840"/>
              <a:buFont typeface="Libre Franklin Medium"/>
              <a:buChar char="◼"/>
            </a:pPr>
            <a:r>
              <a:rPr lang="en-IN" sz="2000" dirty="0">
                <a:solidFill>
                  <a:schemeClr val="dk1"/>
                </a:solidFill>
                <a:latin typeface="Arial" panose="020B0604020202020204" pitchFamily="34" charset="0"/>
                <a:ea typeface="Libre Franklin Medium"/>
                <a:cs typeface="Arial" panose="020B0604020202020204" pitchFamily="34" charset="0"/>
                <a:sym typeface="Libre Franklin Medium"/>
              </a:rPr>
              <a:t>User Authentication: Integrate user authentication mechanisms to prevent unauthorized access.</a:t>
            </a:r>
            <a:endParaRPr dirty="0">
              <a:latin typeface="Arial" panose="020B0604020202020204" pitchFamily="34" charset="0"/>
              <a:ea typeface="Libre Franklin Medium"/>
              <a:cs typeface="Arial" panose="020B0604020202020204" pitchFamily="34" charset="0"/>
              <a:sym typeface="Libre Franklin Medium"/>
            </a:endParaRPr>
          </a:p>
          <a:p>
            <a:pPr marL="306000" lvl="0" indent="-306000" algn="l" rtl="0">
              <a:spcBef>
                <a:spcPts val="1000"/>
              </a:spcBef>
              <a:spcAft>
                <a:spcPts val="0"/>
              </a:spcAft>
              <a:buSzPts val="1840"/>
              <a:buFont typeface="Libre Franklin Medium"/>
              <a:buChar char="◼"/>
            </a:pPr>
            <a:r>
              <a:rPr lang="en-IN" sz="2000" dirty="0">
                <a:solidFill>
                  <a:schemeClr val="dk1"/>
                </a:solidFill>
                <a:latin typeface="Arial" panose="020B0604020202020204" pitchFamily="34" charset="0"/>
                <a:ea typeface="Libre Franklin Medium"/>
                <a:cs typeface="Arial" panose="020B0604020202020204" pitchFamily="34" charset="0"/>
                <a:sym typeface="Libre Franklin Medium"/>
              </a:rPr>
              <a:t>Advanced Logging: Implement advanced logging features, such as timestamping and window tracking.</a:t>
            </a:r>
            <a:endParaRPr sz="2000" dirty="0">
              <a:solidFill>
                <a:schemeClr val="dk1"/>
              </a:solidFill>
              <a:latin typeface="Arial" panose="020B0604020202020204" pitchFamily="34" charset="0"/>
              <a:ea typeface="Libre Franklin Medium"/>
              <a:cs typeface="Arial" panose="020B0604020202020204" pitchFamily="34" charset="0"/>
              <a:sym typeface="Libre Franklin Medium"/>
            </a:endParaRPr>
          </a:p>
          <a:p>
            <a:pPr marL="306000" lvl="0" indent="-366960" algn="l" rtl="0">
              <a:spcBef>
                <a:spcPts val="1000"/>
              </a:spcBef>
              <a:spcAft>
                <a:spcPts val="0"/>
              </a:spcAft>
              <a:buClr>
                <a:schemeClr val="dk1"/>
              </a:buClr>
              <a:buSzPts val="2800"/>
              <a:buFont typeface="Libre Franklin Medium"/>
              <a:buChar char="◼"/>
            </a:pPr>
            <a:r>
              <a:rPr lang="en-IN" sz="2000" dirty="0">
                <a:solidFill>
                  <a:srgbClr val="0D0D0D"/>
                </a:solidFill>
                <a:highlight>
                  <a:srgbClr val="FFFFFF"/>
                </a:highlight>
                <a:latin typeface="Arial" panose="020B0604020202020204" pitchFamily="34" charset="0"/>
                <a:ea typeface="Libre Franklin Medium"/>
                <a:cs typeface="Arial" panose="020B0604020202020204" pitchFamily="34" charset="0"/>
                <a:sym typeface="Libre Franklin Medium"/>
              </a:rPr>
              <a:t>Forensic </a:t>
            </a:r>
            <a:r>
              <a:rPr lang="en-IN" sz="2000" dirty="0" err="1">
                <a:solidFill>
                  <a:srgbClr val="0D0D0D"/>
                </a:solidFill>
                <a:highlight>
                  <a:srgbClr val="FFFFFF"/>
                </a:highlight>
                <a:latin typeface="Arial" panose="020B0604020202020204" pitchFamily="34" charset="0"/>
                <a:ea typeface="Libre Franklin Medium"/>
                <a:cs typeface="Arial" panose="020B0604020202020204" pitchFamily="34" charset="0"/>
                <a:sym typeface="Libre Franklin Medium"/>
              </a:rPr>
              <a:t>Analyis</a:t>
            </a:r>
            <a:r>
              <a:rPr lang="en-IN" sz="2000" dirty="0">
                <a:solidFill>
                  <a:srgbClr val="0D0D0D"/>
                </a:solidFill>
                <a:highlight>
                  <a:srgbClr val="FFFFFF"/>
                </a:highlight>
                <a:latin typeface="Arial" panose="020B0604020202020204" pitchFamily="34" charset="0"/>
                <a:ea typeface="Libre Franklin Medium"/>
                <a:cs typeface="Arial" panose="020B0604020202020204" pitchFamily="34" charset="0"/>
                <a:sym typeface="Libre Franklin Medium"/>
              </a:rPr>
              <a:t>: Keyloggers can be valuable tools for forensic analysis in cybersecurity investigations</a:t>
            </a:r>
            <a:r>
              <a:rPr lang="en-IN" sz="2000" dirty="0">
                <a:solidFill>
                  <a:srgbClr val="0D0D0D"/>
                </a:solidFill>
                <a:highlight>
                  <a:srgbClr val="FFFFFF"/>
                </a:highlight>
                <a:latin typeface="+mn-lt"/>
                <a:ea typeface="Libre Franklin Medium"/>
                <a:cs typeface="Libre Franklin Medium"/>
                <a:sym typeface="Libre Franklin Medium"/>
              </a:rPr>
              <a:t>.</a:t>
            </a:r>
            <a:endParaRPr sz="2800" dirty="0">
              <a:solidFill>
                <a:schemeClr val="dk1"/>
              </a:solidFill>
              <a:latin typeface="+mn-lt"/>
              <a:ea typeface="Libre Franklin Medium"/>
              <a:cs typeface="Libre Franklin Medium"/>
              <a:sym typeface="Libre Franklin Medium"/>
            </a:endParaRPr>
          </a:p>
          <a:p>
            <a:pPr marL="305435" lvl="0" indent="-206121" algn="l" rtl="0">
              <a:lnSpc>
                <a:spcPct val="110000"/>
              </a:lnSpc>
              <a:spcBef>
                <a:spcPts val="940"/>
              </a:spcBef>
              <a:spcAft>
                <a:spcPts val="0"/>
              </a:spcAft>
              <a:buSzPts val="1564"/>
              <a:buNone/>
            </a:pPr>
            <a:endParaRPr sz="2000" b="1" dirty="0"/>
          </a:p>
        </p:txBody>
      </p:sp>
      <p:sp>
        <p:nvSpPr>
          <p:cNvPr id="150" name="Google Shape;150;p21"/>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642</Words>
  <Application>Microsoft Office PowerPoint</Application>
  <PresentationFormat>Custom</PresentationFormat>
  <Paragraphs>69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Franklin Gothic</vt:lpstr>
      <vt:lpstr>Libre Franklin</vt:lpstr>
      <vt:lpstr>Noto Sans Symbols</vt:lpstr>
      <vt:lpstr>Calibri</vt:lpstr>
      <vt:lpstr>Libre Franklin Medium</vt:lpstr>
      <vt:lpstr>DividendVTI</vt:lpstr>
      <vt:lpstr>KEYLOGGER AND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ELCOT</dc:creator>
  <cp:lastModifiedBy>Student</cp:lastModifiedBy>
  <cp:revision>4</cp:revision>
  <dcterms:modified xsi:type="dcterms:W3CDTF">2024-04-05T09:06:05Z</dcterms:modified>
</cp:coreProperties>
</file>