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55725F-6B15-4573-B7C3-D79A7CEAC2C9}" v="340" dt="2025-10-04T12:50:31.27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96" d="100"/>
          <a:sy n="96" d="100"/>
        </p:scale>
        <p:origin x="82" y="6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10/4/2025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10/4/2025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10/4/2025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10/4/2025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312871" y="4141999"/>
            <a:ext cx="3400089" cy="861497"/>
          </a:xfrm>
        </p:spPr>
        <p:txBody>
          <a:bodyPr>
            <a:normAutofit fontScale="55000" lnSpcReduction="20000"/>
          </a:bodyPr>
          <a:lstStyle/>
          <a:p>
            <a:pPr algn="r"/>
            <a:r>
              <a:rPr lang="en-US" sz="3600" b="0" dirty="0">
                <a:solidFill>
                  <a:schemeClr val="tx1"/>
                </a:solidFill>
              </a:rPr>
              <a:t>[SHARMILAA V ]</a:t>
            </a:r>
          </a:p>
          <a:p>
            <a:pPr algn="r"/>
            <a:r>
              <a:rPr lang="en-US" b="0" dirty="0">
                <a:solidFill>
                  <a:schemeClr val="tx1"/>
                </a:solidFill>
              </a:rPr>
              <a:t> [INTERNSHIP_17546440516895be537820f]</a:t>
            </a:r>
          </a:p>
          <a:p>
            <a:pPr algn="r"/>
            <a:r>
              <a:rPr lang="en-IN" b="0" dirty="0">
                <a:solidFill>
                  <a:schemeClr val="tx1"/>
                </a:solidFill>
              </a:rPr>
              <a:t>[APPLY_175489717468999b16e5980]</a:t>
            </a:r>
          </a:p>
          <a:p>
            <a:pPr algn="r"/>
            <a:endParaRPr lang="en-US"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390984" y="2050553"/>
            <a:ext cx="5920607" cy="743448"/>
          </a:xfrm>
        </p:spPr>
        <p:txBody>
          <a:bodyPr>
            <a:noAutofit/>
          </a:bodyPr>
          <a:lstStyle/>
          <a:p>
            <a:r>
              <a:rPr lang="en-GB" sz="3200" dirty="0"/>
              <a:t>Project Title -</a:t>
            </a:r>
            <a:r>
              <a:rPr lang="en-US" dirty="0"/>
              <a:t>NETFLIX DATASET ANALYSIS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4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460BF899-F7CC-395F-D4B6-232771689F29}"/>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2" name="Picture 1">
            <a:extLst>
              <a:ext uri="{FF2B5EF4-FFF2-40B4-BE49-F238E27FC236}">
                <a16:creationId xmlns:a16="http://schemas.microsoft.com/office/drawing/2014/main" id="{A6B9925D-CA95-C4AC-83D1-3082DD30AF82}"/>
              </a:ext>
            </a:extLst>
          </p:cNvPr>
          <p:cNvPicPr>
            <a:picLocks noChangeAspect="1"/>
          </p:cNvPicPr>
          <p:nvPr/>
        </p:nvPicPr>
        <p:blipFill>
          <a:blip r:embed="rId3"/>
          <a:stretch>
            <a:fillRect/>
          </a:stretch>
        </p:blipFill>
        <p:spPr>
          <a:xfrm>
            <a:off x="623977" y="1096425"/>
            <a:ext cx="9714439" cy="5390986"/>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D48169FB-B4CE-0F31-B897-737AB3A70EC0}"/>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3" name="Picture 2">
            <a:extLst>
              <a:ext uri="{FF2B5EF4-FFF2-40B4-BE49-F238E27FC236}">
                <a16:creationId xmlns:a16="http://schemas.microsoft.com/office/drawing/2014/main" id="{624C2114-6630-0AEB-EC0B-9E1EF9DA72EA}"/>
              </a:ext>
            </a:extLst>
          </p:cNvPr>
          <p:cNvPicPr>
            <a:picLocks noChangeAspect="1"/>
          </p:cNvPicPr>
          <p:nvPr/>
        </p:nvPicPr>
        <p:blipFill>
          <a:blip r:embed="rId3"/>
          <a:stretch>
            <a:fillRect/>
          </a:stretch>
        </p:blipFill>
        <p:spPr>
          <a:xfrm>
            <a:off x="429466" y="985550"/>
            <a:ext cx="9708446" cy="5501861"/>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754602" y="2209510"/>
            <a:ext cx="6431280" cy="3607987"/>
          </a:xfrm>
        </p:spPr>
        <p:txBody>
          <a:bodyPr>
            <a:normAutofit fontScale="92500" lnSpcReduction="10000"/>
          </a:bodyPr>
          <a:lstStyle/>
          <a:p>
            <a:r>
              <a:rPr lang="en-US" sz="1700" dirty="0"/>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endParaRPr lang="en-IN" sz="1700" dirty="0"/>
          </a:p>
          <a:p>
            <a:r>
              <a:rPr lang="en-US" sz="1700" dirty="0"/>
              <a:t>The specific problem to be addressed in this project is 'Content Trends Analysis for Strategic Recommendations'. The aim is to uncover how Netflix’s content distribution (Movies vs. TV Shows, genres, and country contributions) has evolved over the years. This will enable the identification of key genres, audience preferences, and strategic insights into global content expansion.</a:t>
            </a:r>
            <a:endParaRPr lang="en-IN" sz="1700" dirty="0"/>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id="{97F3FB61-778E-44A4-6E0F-5F95303CB066}"/>
              </a:ext>
            </a:extLst>
          </p:cNvPr>
          <p:cNvSpPr txBox="1"/>
          <p:nvPr/>
        </p:nvSpPr>
        <p:spPr>
          <a:xfrm>
            <a:off x="397566" y="2265708"/>
            <a:ext cx="9454100" cy="3416320"/>
          </a:xfrm>
          <a:prstGeom prst="rect">
            <a:avLst/>
          </a:prstGeom>
          <a:noFill/>
        </p:spPr>
        <p:txBody>
          <a:bodyPr wrap="square" rtlCol="0">
            <a:spAutoFit/>
          </a:bodyPr>
          <a:lstStyle/>
          <a:p>
            <a:pPr marL="285750" indent="-285750">
              <a:buFont typeface="Wingdings" panose="05000000000000000000" pitchFamily="2" charset="2"/>
              <a:buChar char="q"/>
            </a:pPr>
            <a:r>
              <a:rPr lang="en-US" dirty="0"/>
              <a:t>Understanding Netflix’s content trends is crucial for making data-driven business decisions. The analysis not only highlights the balance between Movies and TV Shows but also reveals popular genres and underrepresented categories. For a platform that serves diverse international audiences, country-wise contributions provide valuable insights into global representation and market penetration. </a:t>
            </a:r>
            <a:endParaRPr lang="en-IN" dirty="0"/>
          </a:p>
          <a:p>
            <a:pPr marL="285750" indent="-285750">
              <a:buFont typeface="Wingdings" panose="05000000000000000000" pitchFamily="2" charset="2"/>
              <a:buChar char="q"/>
            </a:pPr>
            <a:r>
              <a:rPr lang="en-US" dirty="0"/>
              <a:t>By focusing on these content trends, Netflix can refine its strategy for content acquisition and production, ensuring that it caters to the right audience segments while staying competitive in the global OTT industry.</a:t>
            </a:r>
          </a:p>
          <a:p>
            <a:pPr marL="285750" indent="-285750">
              <a:buFont typeface="Wingdings" panose="05000000000000000000" pitchFamily="2" charset="2"/>
              <a:buChar char="q"/>
            </a:pPr>
            <a:r>
              <a:rPr lang="en-US" dirty="0"/>
              <a:t>Analyze the distribution of Movies vs. TV Shows over the years.</a:t>
            </a:r>
          </a:p>
          <a:p>
            <a:pPr marL="285750" indent="-285750">
              <a:buFont typeface="Wingdings" panose="05000000000000000000" pitchFamily="2" charset="2"/>
              <a:buChar char="q"/>
            </a:pPr>
            <a:r>
              <a:rPr lang="en-US" dirty="0"/>
              <a:t>Identify the most common genres and how their popularity has changed.</a:t>
            </a:r>
          </a:p>
          <a:p>
            <a:pPr marL="285750" indent="-285750">
              <a:buFont typeface="Wingdings" panose="05000000000000000000" pitchFamily="2" charset="2"/>
              <a:buChar char="q"/>
            </a:pPr>
            <a:r>
              <a:rPr lang="en-US" dirty="0"/>
              <a:t>Compare country-wise contributions to Netflix’s catalog.</a:t>
            </a:r>
            <a:endParaRPr lang="en-IN" dirty="0"/>
          </a:p>
          <a:p>
            <a:endParaRPr lang="en-IN"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a:bodyPr>
          <a:lstStyle/>
          <a:p>
            <a:pPr lvl="1" algn="just">
              <a:lnSpc>
                <a:spcPct val="150000"/>
              </a:lnSpc>
            </a:pPr>
            <a:r>
              <a:rPr lang="en-US" dirty="0"/>
              <a:t>Netflix Content Strategy Team</a:t>
            </a:r>
          </a:p>
          <a:p>
            <a:pPr lvl="1" algn="just">
              <a:lnSpc>
                <a:spcPct val="150000"/>
              </a:lnSpc>
            </a:pPr>
            <a:r>
              <a:rPr lang="en-US" dirty="0"/>
              <a:t>Marketing and Audience Research Teams</a:t>
            </a:r>
          </a:p>
          <a:p>
            <a:pPr lvl="1" algn="just">
              <a:lnSpc>
                <a:spcPct val="150000"/>
              </a:lnSpc>
            </a:pPr>
            <a:r>
              <a:rPr lang="en-US" dirty="0"/>
              <a:t>Business Intelligence and Data Analyst Teams</a:t>
            </a:r>
          </a:p>
          <a:p>
            <a:pPr lvl="1" algn="just">
              <a:lnSpc>
                <a:spcPct val="150000"/>
              </a:lnSpc>
            </a:pPr>
            <a:r>
              <a:rPr lang="en-US" dirty="0"/>
              <a:t> Content Acquisition And Production Managers</a:t>
            </a:r>
          </a:p>
          <a:p>
            <a:pPr lvl="1" algn="just">
              <a:lnSpc>
                <a:spcPct val="150000"/>
              </a:lnSpc>
            </a:pPr>
            <a:r>
              <a:rPr lang="en-US" dirty="0"/>
              <a:t>Executives and Decision Makers</a:t>
            </a:r>
          </a:p>
          <a:p>
            <a:pPr lvl="1" algn="just">
              <a:lnSpc>
                <a:spcPct val="150000"/>
              </a:lnSpc>
            </a:pPr>
            <a:r>
              <a:rPr lang="en-US" dirty="0"/>
              <a:t>Researchers or Students</a:t>
            </a:r>
            <a:endParaRPr lang="en-IN"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
                                            <p:txEl>
                                              <p:pRg st="4" end="4"/>
                                            </p:txEl>
                                          </p:spTgt>
                                        </p:tgtEl>
                                        <p:attrNameLst>
                                          <p:attrName>style.visibility</p:attrName>
                                        </p:attrNameLst>
                                      </p:cBhvr>
                                      <p:to>
                                        <p:strVal val="visible"/>
                                      </p:to>
                                    </p:set>
                                    <p:animEffect transition="in" filter="fade">
                                      <p:cBhvr>
                                        <p:cTn id="40" dur="1000"/>
                                        <p:tgtEl>
                                          <p:spTgt spid="2">
                                            <p:txEl>
                                              <p:pRg st="4" end="4"/>
                                            </p:txEl>
                                          </p:spTgt>
                                        </p:tgtEl>
                                      </p:cBhvr>
                                    </p:animEffect>
                                    <p:anim calcmode="lin" valueType="num">
                                      <p:cBhvr>
                                        <p:cTn id="41"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2">
                                            <p:txEl>
                                              <p:pRg st="4" end="4"/>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
                                            <p:txEl>
                                              <p:pRg st="5" end="5"/>
                                            </p:txEl>
                                          </p:spTgt>
                                        </p:tgtEl>
                                        <p:attrNameLst>
                                          <p:attrName>style.visibility</p:attrName>
                                        </p:attrNameLst>
                                      </p:cBhvr>
                                      <p:to>
                                        <p:strVal val="visible"/>
                                      </p:to>
                                    </p:set>
                                    <p:animEffect transition="in" filter="fade">
                                      <p:cBhvr>
                                        <p:cTn id="45" dur="1000"/>
                                        <p:tgtEl>
                                          <p:spTgt spid="2">
                                            <p:txEl>
                                              <p:pRg st="5" end="5"/>
                                            </p:txEl>
                                          </p:spTgt>
                                        </p:tgtEl>
                                      </p:cBhvr>
                                    </p:animEffect>
                                    <p:anim calcmode="lin" valueType="num">
                                      <p:cBhvr>
                                        <p:cTn id="46"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0618" y="1432560"/>
            <a:ext cx="9027702" cy="5243448"/>
          </a:xfrm>
        </p:spPr>
        <p:txBody>
          <a:bodyPr/>
          <a:lstStyle/>
          <a:p>
            <a:r>
              <a:rPr lang="en-IN" sz="1800" dirty="0"/>
              <a:t>Programming Language: Python (for data cleaning, analysis, and visualization).</a:t>
            </a:r>
          </a:p>
          <a:p>
            <a:r>
              <a:rPr lang="en-IN" sz="1800" dirty="0"/>
              <a:t>Data Analysis Libraries: Pandas, NumPy (data processing and manipulation).</a:t>
            </a:r>
          </a:p>
          <a:p>
            <a:r>
              <a:rPr lang="en-IN" sz="1800" dirty="0"/>
              <a:t>Data Visualization Tools: Matplotlib, Seaborn, </a:t>
            </a:r>
            <a:r>
              <a:rPr lang="en-IN" sz="1800" dirty="0" err="1"/>
              <a:t>Plotly</a:t>
            </a:r>
            <a:r>
              <a:rPr lang="en-IN" sz="1800" dirty="0"/>
              <a:t> (graphs, trends, and insights).</a:t>
            </a:r>
          </a:p>
          <a:p>
            <a:r>
              <a:rPr lang="en-IN" sz="1800" dirty="0"/>
              <a:t>Database/Storage: CSV/Excel files (for storing and retrieving booking data).</a:t>
            </a:r>
          </a:p>
          <a:p>
            <a:r>
              <a:rPr lang="en-IN" sz="1800" dirty="0"/>
              <a:t>Data Platforms: Google </a:t>
            </a:r>
            <a:r>
              <a:rPr lang="en-IN" sz="1800" dirty="0" err="1"/>
              <a:t>Colab</a:t>
            </a:r>
            <a:r>
              <a:rPr lang="en-IN" sz="1800" dirty="0"/>
              <a:t> and Julius AI (for analysis and reporting).</a:t>
            </a:r>
          </a:p>
          <a:p>
            <a:pPr lvl="1">
              <a:lnSpc>
                <a:spcPct val="150000"/>
              </a:lnSpc>
            </a:pPr>
            <a:endParaRPr lang="en-IN" dirty="0"/>
          </a:p>
          <a:p>
            <a:pPr lvl="1">
              <a:lnSpc>
                <a:spcPct val="150000"/>
              </a:lnSpc>
            </a:pP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3" name="Picture 2">
            <a:extLst>
              <a:ext uri="{FF2B5EF4-FFF2-40B4-BE49-F238E27FC236}">
                <a16:creationId xmlns:a16="http://schemas.microsoft.com/office/drawing/2014/main" id="{01044FF9-1464-3879-1A42-6B2BA0002E83}"/>
              </a:ext>
            </a:extLst>
          </p:cNvPr>
          <p:cNvPicPr>
            <a:picLocks noChangeAspect="1"/>
          </p:cNvPicPr>
          <p:nvPr/>
        </p:nvPicPr>
        <p:blipFill>
          <a:blip r:embed="rId3"/>
          <a:stretch>
            <a:fillRect/>
          </a:stretch>
        </p:blipFill>
        <p:spPr>
          <a:xfrm>
            <a:off x="85874" y="1100202"/>
            <a:ext cx="5466415" cy="4743766"/>
          </a:xfrm>
          <a:prstGeom prst="rect">
            <a:avLst/>
          </a:prstGeom>
        </p:spPr>
      </p:pic>
      <p:pic>
        <p:nvPicPr>
          <p:cNvPr id="6" name="Picture 5">
            <a:extLst>
              <a:ext uri="{FF2B5EF4-FFF2-40B4-BE49-F238E27FC236}">
                <a16:creationId xmlns:a16="http://schemas.microsoft.com/office/drawing/2014/main" id="{9968A1A5-ACA9-A693-0514-1C2040B42109}"/>
              </a:ext>
            </a:extLst>
          </p:cNvPr>
          <p:cNvPicPr>
            <a:picLocks noChangeAspect="1"/>
          </p:cNvPicPr>
          <p:nvPr/>
        </p:nvPicPr>
        <p:blipFill>
          <a:blip r:embed="rId4"/>
          <a:stretch>
            <a:fillRect/>
          </a:stretch>
        </p:blipFill>
        <p:spPr>
          <a:xfrm>
            <a:off x="5568484" y="1592942"/>
            <a:ext cx="4787928" cy="3758286"/>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91963C39-9433-02BA-5A2B-62380BFD21C5}"/>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9" name="Picture 8">
            <a:extLst>
              <a:ext uri="{FF2B5EF4-FFF2-40B4-BE49-F238E27FC236}">
                <a16:creationId xmlns:a16="http://schemas.microsoft.com/office/drawing/2014/main" id="{FC6C0992-048E-3C0B-84D4-73E98996A254}"/>
              </a:ext>
            </a:extLst>
          </p:cNvPr>
          <p:cNvPicPr>
            <a:picLocks noChangeAspect="1"/>
          </p:cNvPicPr>
          <p:nvPr/>
        </p:nvPicPr>
        <p:blipFill>
          <a:blip r:embed="rId3"/>
          <a:stretch>
            <a:fillRect/>
          </a:stretch>
        </p:blipFill>
        <p:spPr>
          <a:xfrm>
            <a:off x="320982" y="1026177"/>
            <a:ext cx="5364201" cy="5040227"/>
          </a:xfrm>
          <a:prstGeom prst="rect">
            <a:avLst/>
          </a:prstGeom>
        </p:spPr>
      </p:pic>
      <p:pic>
        <p:nvPicPr>
          <p:cNvPr id="12" name="Picture 11">
            <a:extLst>
              <a:ext uri="{FF2B5EF4-FFF2-40B4-BE49-F238E27FC236}">
                <a16:creationId xmlns:a16="http://schemas.microsoft.com/office/drawing/2014/main" id="{A03B10EB-199F-89CF-B544-DDA16A41AD94}"/>
              </a:ext>
            </a:extLst>
          </p:cNvPr>
          <p:cNvPicPr>
            <a:picLocks noChangeAspect="1"/>
          </p:cNvPicPr>
          <p:nvPr/>
        </p:nvPicPr>
        <p:blipFill>
          <a:blip r:embed="rId4"/>
          <a:stretch>
            <a:fillRect/>
          </a:stretch>
        </p:blipFill>
        <p:spPr>
          <a:xfrm>
            <a:off x="5685183" y="1188715"/>
            <a:ext cx="4253948" cy="4480569"/>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F6B14C4F-1746-A8AB-D262-5A993160F568}"/>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3" name="Picture 2">
            <a:extLst>
              <a:ext uri="{FF2B5EF4-FFF2-40B4-BE49-F238E27FC236}">
                <a16:creationId xmlns:a16="http://schemas.microsoft.com/office/drawing/2014/main" id="{8EA2098C-18B7-07C5-C158-ECD81945AAC9}"/>
              </a:ext>
            </a:extLst>
          </p:cNvPr>
          <p:cNvPicPr>
            <a:picLocks noChangeAspect="1"/>
          </p:cNvPicPr>
          <p:nvPr/>
        </p:nvPicPr>
        <p:blipFill>
          <a:blip r:embed="rId3"/>
          <a:stretch>
            <a:fillRect/>
          </a:stretch>
        </p:blipFill>
        <p:spPr>
          <a:xfrm>
            <a:off x="320982" y="1048662"/>
            <a:ext cx="5340346" cy="4914816"/>
          </a:xfrm>
          <a:prstGeom prst="rect">
            <a:avLst/>
          </a:prstGeom>
        </p:spPr>
      </p:pic>
      <p:pic>
        <p:nvPicPr>
          <p:cNvPr id="9" name="Picture 8">
            <a:extLst>
              <a:ext uri="{FF2B5EF4-FFF2-40B4-BE49-F238E27FC236}">
                <a16:creationId xmlns:a16="http://schemas.microsoft.com/office/drawing/2014/main" id="{747E4D4E-5E0B-4668-9A07-DC4825BAB9D5}"/>
              </a:ext>
            </a:extLst>
          </p:cNvPr>
          <p:cNvPicPr>
            <a:picLocks noChangeAspect="1"/>
          </p:cNvPicPr>
          <p:nvPr/>
        </p:nvPicPr>
        <p:blipFill>
          <a:blip r:embed="rId4"/>
          <a:stretch>
            <a:fillRect/>
          </a:stretch>
        </p:blipFill>
        <p:spPr>
          <a:xfrm>
            <a:off x="5763453" y="1201586"/>
            <a:ext cx="5340346" cy="4914816"/>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807164" y="1406106"/>
            <a:ext cx="5984161" cy="2579557"/>
          </a:xfrm>
        </p:spPr>
        <p:txBody>
          <a:bodyPr vert="horz" lIns="91440" tIns="45720" rIns="91440" bIns="45720" rtlCol="0" anchor="t">
            <a:normAutofit/>
          </a:bodyPr>
          <a:lstStyle/>
          <a:p>
            <a:pPr marL="0" indent="0">
              <a:buNone/>
            </a:pPr>
            <a:r>
              <a:rPr lang="en-US" dirty="0"/>
              <a:t>[https://github.com/Sharmilaa2004/VOIS_AICTE_Oct2025_MajorProject_Sharmilaa_V.git]  </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2" end="2"/>
                                            </p:txEl>
                                          </p:spTgt>
                                        </p:tgtEl>
                                        <p:attrNameLst>
                                          <p:attrName>style.visibility</p:attrName>
                                        </p:attrNameLst>
                                      </p:cBhvr>
                                      <p:to>
                                        <p:strVal val="visible"/>
                                      </p:to>
                                    </p:set>
                                    <p:animEffect transition="in" filter="fade">
                                      <p:cBhvr>
                                        <p:cTn id="28" dur="1000"/>
                                        <p:tgtEl>
                                          <p:spTgt spid="10">
                                            <p:txEl>
                                              <p:pRg st="2" end="2"/>
                                            </p:txEl>
                                          </p:spTgt>
                                        </p:tgtEl>
                                      </p:cBhvr>
                                    </p:animEffect>
                                    <p:anim calcmode="lin" valueType="num">
                                      <p:cBhvr>
                                        <p:cTn id="29"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606</TotalTime>
  <Words>479</Words>
  <Application>Microsoft Office PowerPoint</Application>
  <PresentationFormat>Widescreen</PresentationFormat>
  <Paragraphs>44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Project Title -NETFLIX DATASET ANALYSIS</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Sharmilaa Veluchamy</cp:lastModifiedBy>
  <cp:revision>107</cp:revision>
  <dcterms:created xsi:type="dcterms:W3CDTF">2021-07-11T13:13:15Z</dcterms:created>
  <dcterms:modified xsi:type="dcterms:W3CDTF">2025-10-04T12:51:12Z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