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45" r:id="rId10"/>
    <p:sldId id="339" r:id="rId11"/>
    <p:sldId id="340" r:id="rId12"/>
    <p:sldId id="341" r:id="rId13"/>
    <p:sldId id="344" r:id="rId14"/>
    <p:sldId id="342" r:id="rId15"/>
    <p:sldId id="343"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96" d="100"/>
          <a:sy n="96" d="100"/>
        </p:scale>
        <p:origin x="82" y="6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9/30/2025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9/30/2025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9/30/2025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9/30/2025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493887" y="4064000"/>
            <a:ext cx="4397536" cy="861497"/>
          </a:xfrm>
        </p:spPr>
        <p:txBody>
          <a:bodyPr>
            <a:normAutofit fontScale="70000" lnSpcReduction="20000"/>
          </a:bodyPr>
          <a:lstStyle/>
          <a:p>
            <a:pPr algn="r"/>
            <a:r>
              <a:rPr lang="en-US" b="0" dirty="0">
                <a:solidFill>
                  <a:schemeClr val="tx1"/>
                </a:solidFill>
              </a:rPr>
              <a:t>[SHARMILAA V]</a:t>
            </a:r>
          </a:p>
          <a:p>
            <a:pPr algn="r"/>
            <a:r>
              <a:rPr lang="en-US" b="0" dirty="0">
                <a:solidFill>
                  <a:schemeClr val="tx1"/>
                </a:solidFill>
              </a:rPr>
              <a:t>[INTERNSHIP_17546440516895be537820f]</a:t>
            </a:r>
          </a:p>
          <a:p>
            <a:pPr algn="r"/>
            <a:r>
              <a:rPr lang="en-IN" b="0" dirty="0">
                <a:solidFill>
                  <a:schemeClr val="tx1"/>
                </a:solidFill>
              </a:rPr>
              <a:t>[APPLY_175489717468999b16e5980]</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493887" y="2050552"/>
            <a:ext cx="4998720" cy="743448"/>
          </a:xfrm>
        </p:spPr>
        <p:txBody>
          <a:bodyPr>
            <a:normAutofit fontScale="90000"/>
          </a:bodyPr>
          <a:lstStyle/>
          <a:p>
            <a:r>
              <a:rPr lang="en-GB" sz="3200" dirty="0"/>
              <a:t>Project Title – AIRBNB HOTEL BOOKING ANALYSIS PROJECT</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31693"/>
            <a:ext cx="5180013" cy="2553970"/>
          </a:xfrm>
        </p:spPr>
        <p:txBody>
          <a:bodyPr vert="horz" lIns="91440" tIns="45720" rIns="91440" bIns="45720" rtlCol="0" anchor="t">
            <a:normAutofit/>
          </a:bodyPr>
          <a:lstStyle/>
          <a:p>
            <a:pPr marL="0" indent="0">
              <a:buNone/>
            </a:pPr>
            <a:r>
              <a:rPr lang="en-US" dirty="0"/>
              <a:t>[https://github.com/Sharmilaa2004/VOIS_AICTE_Oct2025_Sharmilaa]  </a:t>
            </a:r>
          </a:p>
          <a:p>
            <a:pPr marL="0" indent="0">
              <a:buNone/>
            </a:pP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AE771D82-4F9C-D00F-0A4D-6D7FD0B58306}"/>
              </a:ext>
            </a:extLst>
          </p:cNvPr>
          <p:cNvPicPr>
            <a:picLocks noChangeAspect="1"/>
          </p:cNvPicPr>
          <p:nvPr/>
        </p:nvPicPr>
        <p:blipFill>
          <a:blip r:embed="rId3"/>
          <a:stretch>
            <a:fillRect/>
          </a:stretch>
        </p:blipFill>
        <p:spPr>
          <a:xfrm>
            <a:off x="745799" y="1001864"/>
            <a:ext cx="9714439" cy="5390986"/>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B8668BE3-0EA2-DB7C-62E1-E33F43CBC897}"/>
              </a:ext>
            </a:extLst>
          </p:cNvPr>
          <p:cNvPicPr>
            <a:picLocks noChangeAspect="1"/>
          </p:cNvPicPr>
          <p:nvPr/>
        </p:nvPicPr>
        <p:blipFill>
          <a:blip r:embed="rId3"/>
          <a:stretch>
            <a:fillRect/>
          </a:stretch>
        </p:blipFill>
        <p:spPr>
          <a:xfrm>
            <a:off x="675957" y="985550"/>
            <a:ext cx="9708446" cy="5501861"/>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36764" y="2102230"/>
            <a:ext cx="6431280" cy="3607987"/>
          </a:xfrm>
        </p:spPr>
        <p:txBody>
          <a:bodyPr>
            <a:normAutofit fontScale="25000" lnSpcReduction="20000"/>
          </a:bodyPr>
          <a:lstStyle/>
          <a:p>
            <a:r>
              <a:rPr lang="en-US" sz="6000" dirty="0"/>
              <a:t>The hospitality industry has undergone a significant transformation with the rise of online platforms facilitating short-term lodging and tourism. Leading this revolution is Airbnb, Inc., a pioneering American company that has reshaped travel accommodation through its innovative online marketplace. </a:t>
            </a:r>
          </a:p>
          <a:p>
            <a:r>
              <a:rPr lang="en-US" sz="6000" dirty="0"/>
              <a:t>This research analysis delves into the New York City Airbnb dataset to extract meaningful insights. Through rigorous data cleaning, exploratory analysis, and visualization techniques, the study aims to illuminate the dynamics of the city's lodging market. By discerning factors influencing listing availability, pricing strategies, and overall customer satisfaction, the research contributes to a deeper understanding of Airbnb's operations in one of the world's most dynamic urban environments. </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549081" y="243245"/>
            <a:ext cx="6276109" cy="830997"/>
          </a:xfrm>
        </p:spPr>
        <p:txBody>
          <a:bodyPr>
            <a:normAutofit fontScale="90000"/>
          </a:bodyPr>
          <a:lstStyle/>
          <a:p>
            <a:r>
              <a:rPr lang="en-GB" sz="4400"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8A1066A8-2DBD-123A-EF77-B283F2015388}"/>
              </a:ext>
            </a:extLst>
          </p:cNvPr>
          <p:cNvSpPr txBox="1"/>
          <p:nvPr/>
        </p:nvSpPr>
        <p:spPr>
          <a:xfrm>
            <a:off x="734491" y="936496"/>
            <a:ext cx="6090699" cy="5078313"/>
          </a:xfrm>
          <a:prstGeom prst="rect">
            <a:avLst/>
          </a:prstGeom>
          <a:noFill/>
        </p:spPr>
        <p:txBody>
          <a:bodyPr wrap="square" rtlCol="0">
            <a:spAutoFit/>
          </a:bodyPr>
          <a:lstStyle/>
          <a:p>
            <a:r>
              <a:rPr lang="en-US" b="1" dirty="0"/>
              <a:t>Objective</a:t>
            </a:r>
            <a:r>
              <a:rPr lang="en-US" dirty="0"/>
              <a:t>: Analyze Airbnb hotel booking data to uncover patterns, trends, and insights.</a:t>
            </a:r>
          </a:p>
          <a:p>
            <a:endParaRPr lang="en-US" dirty="0"/>
          </a:p>
          <a:p>
            <a:r>
              <a:rPr lang="en-US" dirty="0"/>
              <a:t>Booking Patterns: Identify peak seasons, location-wise variations, and average booking lead times.</a:t>
            </a:r>
          </a:p>
          <a:p>
            <a:endParaRPr lang="en-US" dirty="0"/>
          </a:p>
          <a:p>
            <a:r>
              <a:rPr lang="en-US" dirty="0"/>
              <a:t>Pricing Strategies: Study effective pricing techniques, seasonal impacts, and the link between pricing and guest satisfaction.</a:t>
            </a:r>
          </a:p>
          <a:p>
            <a:endParaRPr lang="en-US" dirty="0"/>
          </a:p>
          <a:p>
            <a:r>
              <a:rPr lang="en-US" dirty="0"/>
              <a:t>Guest Preferences: Determine key amenities and features that influence guest ratings and preferences.</a:t>
            </a:r>
          </a:p>
          <a:p>
            <a:endParaRPr lang="en-US" dirty="0"/>
          </a:p>
          <a:p>
            <a:r>
              <a:rPr lang="en-US" dirty="0"/>
              <a:t>Host Performance: Evaluate top-performing hosts, their responsiveness, and common guest complaints.</a:t>
            </a:r>
          </a:p>
          <a:p>
            <a:endParaRPr lang="en-US" dirty="0"/>
          </a:p>
          <a:p>
            <a:r>
              <a:rPr lang="en-US" b="1" dirty="0"/>
              <a:t>Outcome</a:t>
            </a:r>
            <a:r>
              <a:rPr lang="en-US" dirty="0"/>
              <a:t>: Provide data-driven recommendations to improve pricing, guest experience, and host efficiency.</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lnSpcReduction="10000"/>
          </a:bodyPr>
          <a:lstStyle/>
          <a:p>
            <a:r>
              <a:rPr lang="en-US" b="1" dirty="0"/>
              <a:t>Airbnb Hosts</a:t>
            </a:r>
            <a:r>
              <a:rPr lang="en-US" dirty="0"/>
              <a:t>: To improve pricing, responsiveness, and overall guest satisfaction.</a:t>
            </a:r>
          </a:p>
          <a:p>
            <a:r>
              <a:rPr lang="en-US" b="1" dirty="0"/>
              <a:t>Property Managers/Owners</a:t>
            </a:r>
            <a:r>
              <a:rPr lang="en-US" dirty="0"/>
              <a:t>: To optimize occupancy rates and maximize revenue.</a:t>
            </a:r>
          </a:p>
          <a:p>
            <a:r>
              <a:rPr lang="en-US" b="1" dirty="0"/>
              <a:t>Guests/Travelers</a:t>
            </a:r>
            <a:r>
              <a:rPr lang="en-US" dirty="0"/>
              <a:t>: To benefit from better pricing, improved amenities, and enhanced booking experiences.</a:t>
            </a:r>
          </a:p>
          <a:p>
            <a:r>
              <a:rPr lang="en-US" b="1" dirty="0"/>
              <a:t>Airbnb Management/Business Analysts</a:t>
            </a:r>
            <a:r>
              <a:rPr lang="en-US" dirty="0"/>
              <a:t>: To identify market trends, improve platform policies, and guide business strategies.</a:t>
            </a:r>
          </a:p>
          <a:p>
            <a:r>
              <a:rPr lang="en-US" b="1" dirty="0"/>
              <a:t>Hospitality Consultants/Researchers</a:t>
            </a:r>
            <a:r>
              <a:rPr lang="en-US" dirty="0"/>
              <a:t>: To study market dynamics and provide data-driven recommendations for the hospitality industry.</a:t>
            </a:r>
          </a:p>
          <a:p>
            <a:pPr algn="just">
              <a:lnSpc>
                <a:spcPct val="150000"/>
              </a:lnSpc>
            </a:pPr>
            <a:endParaRPr lang="en-IN" sz="18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52079" y="1182968"/>
            <a:ext cx="10407253" cy="4212866"/>
          </a:xfrm>
        </p:spPr>
        <p:txBody>
          <a:bodyPr>
            <a:normAutofit/>
          </a:bodyPr>
          <a:lstStyle/>
          <a:p>
            <a:r>
              <a:rPr lang="en-IN" dirty="0"/>
              <a:t>Programming Language: Python (for data cleaning, analysis, and visualization).</a:t>
            </a:r>
          </a:p>
          <a:p>
            <a:r>
              <a:rPr lang="en-IN" dirty="0"/>
              <a:t>Data Analysis Libraries: Pandas, NumPy (data processing and manipulation).</a:t>
            </a:r>
          </a:p>
          <a:p>
            <a:r>
              <a:rPr lang="en-IN" dirty="0"/>
              <a:t>Data Visualization Tools: Matplotlib, Seaborn, </a:t>
            </a:r>
            <a:r>
              <a:rPr lang="en-IN" dirty="0" err="1"/>
              <a:t>Plotly</a:t>
            </a:r>
            <a:r>
              <a:rPr lang="en-IN" dirty="0"/>
              <a:t> (graphs, trends, and insights).</a:t>
            </a:r>
          </a:p>
          <a:p>
            <a:r>
              <a:rPr lang="en-IN" dirty="0"/>
              <a:t>Database/Storage: CSV/Excel files (for storing and retrieving booking data).</a:t>
            </a:r>
          </a:p>
          <a:p>
            <a:r>
              <a:rPr lang="en-IN" dirty="0"/>
              <a:t>Data Platforms: Google </a:t>
            </a:r>
            <a:r>
              <a:rPr lang="en-IN" dirty="0" err="1"/>
              <a:t>Colab</a:t>
            </a:r>
            <a:r>
              <a:rPr lang="en-IN" dirty="0"/>
              <a:t> (for analysis and reporting).</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C4CE8-064B-961A-A293-2B55CD34F670}"/>
              </a:ext>
            </a:extLst>
          </p:cNvPr>
          <p:cNvSpPr>
            <a:spLocks noGrp="1"/>
          </p:cNvSpPr>
          <p:nvPr>
            <p:ph type="title"/>
          </p:nvPr>
        </p:nvSpPr>
        <p:spPr/>
        <p:txBody>
          <a:bodyPr/>
          <a:lstStyle/>
          <a:p>
            <a:r>
              <a:rPr lang="en-US" dirty="0">
                <a:solidFill>
                  <a:schemeClr val="tx1"/>
                </a:solidFill>
              </a:rPr>
              <a:t>Python Code:</a:t>
            </a:r>
            <a:endParaRPr lang="en-IN" dirty="0">
              <a:solidFill>
                <a:schemeClr val="tx1"/>
              </a:solidFill>
            </a:endParaRPr>
          </a:p>
        </p:txBody>
      </p:sp>
      <p:pic>
        <p:nvPicPr>
          <p:cNvPr id="6" name="Picture 5">
            <a:extLst>
              <a:ext uri="{FF2B5EF4-FFF2-40B4-BE49-F238E27FC236}">
                <a16:creationId xmlns:a16="http://schemas.microsoft.com/office/drawing/2014/main" id="{3439C696-A88F-A534-323E-C837273A3A1F}"/>
              </a:ext>
            </a:extLst>
          </p:cNvPr>
          <p:cNvPicPr>
            <a:picLocks noChangeAspect="1"/>
          </p:cNvPicPr>
          <p:nvPr/>
        </p:nvPicPr>
        <p:blipFill>
          <a:blip r:embed="rId2"/>
          <a:srcRect r="59718"/>
          <a:stretch>
            <a:fillRect/>
          </a:stretch>
        </p:blipFill>
        <p:spPr>
          <a:xfrm>
            <a:off x="79514" y="1270000"/>
            <a:ext cx="2949934" cy="4590174"/>
          </a:xfrm>
          <a:prstGeom prst="rect">
            <a:avLst/>
          </a:prstGeom>
        </p:spPr>
      </p:pic>
      <p:pic>
        <p:nvPicPr>
          <p:cNvPr id="8" name="Picture 7">
            <a:extLst>
              <a:ext uri="{FF2B5EF4-FFF2-40B4-BE49-F238E27FC236}">
                <a16:creationId xmlns:a16="http://schemas.microsoft.com/office/drawing/2014/main" id="{71F841A3-726A-6098-CA27-FCABB7F2A200}"/>
              </a:ext>
            </a:extLst>
          </p:cNvPr>
          <p:cNvPicPr>
            <a:picLocks noChangeAspect="1"/>
          </p:cNvPicPr>
          <p:nvPr/>
        </p:nvPicPr>
        <p:blipFill>
          <a:blip r:embed="rId3"/>
          <a:srcRect r="10167"/>
          <a:stretch>
            <a:fillRect/>
          </a:stretch>
        </p:blipFill>
        <p:spPr>
          <a:xfrm>
            <a:off x="3029449" y="1270000"/>
            <a:ext cx="3275936" cy="4590174"/>
          </a:xfrm>
          <a:prstGeom prst="rect">
            <a:avLst/>
          </a:prstGeom>
        </p:spPr>
      </p:pic>
      <p:pic>
        <p:nvPicPr>
          <p:cNvPr id="10" name="Picture 9">
            <a:extLst>
              <a:ext uri="{FF2B5EF4-FFF2-40B4-BE49-F238E27FC236}">
                <a16:creationId xmlns:a16="http://schemas.microsoft.com/office/drawing/2014/main" id="{CDD51CBD-C29D-2213-1438-28FCFDEBCDDA}"/>
              </a:ext>
            </a:extLst>
          </p:cNvPr>
          <p:cNvPicPr>
            <a:picLocks noChangeAspect="1"/>
          </p:cNvPicPr>
          <p:nvPr/>
        </p:nvPicPr>
        <p:blipFill>
          <a:blip r:embed="rId4"/>
          <a:stretch>
            <a:fillRect/>
          </a:stretch>
        </p:blipFill>
        <p:spPr>
          <a:xfrm>
            <a:off x="6305385" y="1270000"/>
            <a:ext cx="3837185" cy="1691787"/>
          </a:xfrm>
          <a:prstGeom prst="rect">
            <a:avLst/>
          </a:prstGeom>
        </p:spPr>
      </p:pic>
      <p:pic>
        <p:nvPicPr>
          <p:cNvPr id="12" name="Picture 11">
            <a:extLst>
              <a:ext uri="{FF2B5EF4-FFF2-40B4-BE49-F238E27FC236}">
                <a16:creationId xmlns:a16="http://schemas.microsoft.com/office/drawing/2014/main" id="{43A62F69-D8DB-5850-4A68-9585A169F82D}"/>
              </a:ext>
            </a:extLst>
          </p:cNvPr>
          <p:cNvPicPr>
            <a:picLocks noChangeAspect="1"/>
          </p:cNvPicPr>
          <p:nvPr/>
        </p:nvPicPr>
        <p:blipFill>
          <a:blip r:embed="rId5"/>
          <a:stretch>
            <a:fillRect/>
          </a:stretch>
        </p:blipFill>
        <p:spPr>
          <a:xfrm>
            <a:off x="6305384" y="2961787"/>
            <a:ext cx="3837184" cy="1508891"/>
          </a:xfrm>
          <a:prstGeom prst="rect">
            <a:avLst/>
          </a:prstGeom>
        </p:spPr>
      </p:pic>
      <p:pic>
        <p:nvPicPr>
          <p:cNvPr id="14" name="Picture 13">
            <a:extLst>
              <a:ext uri="{FF2B5EF4-FFF2-40B4-BE49-F238E27FC236}">
                <a16:creationId xmlns:a16="http://schemas.microsoft.com/office/drawing/2014/main" id="{8A7A1844-9667-5B4D-48ED-5D35EA769D80}"/>
              </a:ext>
            </a:extLst>
          </p:cNvPr>
          <p:cNvPicPr>
            <a:picLocks noChangeAspect="1"/>
          </p:cNvPicPr>
          <p:nvPr/>
        </p:nvPicPr>
        <p:blipFill>
          <a:blip r:embed="rId6"/>
          <a:stretch>
            <a:fillRect/>
          </a:stretch>
        </p:blipFill>
        <p:spPr>
          <a:xfrm>
            <a:off x="6305384" y="4470678"/>
            <a:ext cx="3837185" cy="1234547"/>
          </a:xfrm>
          <a:prstGeom prst="rect">
            <a:avLst/>
          </a:prstGeom>
        </p:spPr>
      </p:pic>
    </p:spTree>
    <p:extLst>
      <p:ext uri="{BB962C8B-B14F-4D97-AF65-F5344CB8AC3E}">
        <p14:creationId xmlns:p14="http://schemas.microsoft.com/office/powerpoint/2010/main" val="3964290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7A3F895B-C52B-C5AB-A5EA-AF446140E9B6}"/>
              </a:ext>
            </a:extLst>
          </p:cNvPr>
          <p:cNvPicPr>
            <a:picLocks noChangeAspect="1"/>
          </p:cNvPicPr>
          <p:nvPr/>
        </p:nvPicPr>
        <p:blipFill>
          <a:blip r:embed="rId4"/>
          <a:stretch>
            <a:fillRect/>
          </a:stretch>
        </p:blipFill>
        <p:spPr>
          <a:xfrm>
            <a:off x="818226" y="1275371"/>
            <a:ext cx="7969174" cy="4557155"/>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EA40A8E3-BA61-CE8D-1F4F-EBC453170E49}"/>
              </a:ext>
            </a:extLst>
          </p:cNvPr>
          <p:cNvPicPr>
            <a:picLocks noChangeAspect="1"/>
          </p:cNvPicPr>
          <p:nvPr/>
        </p:nvPicPr>
        <p:blipFill>
          <a:blip r:embed="rId4"/>
          <a:stretch>
            <a:fillRect/>
          </a:stretch>
        </p:blipFill>
        <p:spPr>
          <a:xfrm>
            <a:off x="807164" y="1219008"/>
            <a:ext cx="8305031" cy="4419983"/>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5126D956-8A06-F0D4-A965-AF60EAE36739}"/>
              </a:ext>
            </a:extLst>
          </p:cNvPr>
          <p:cNvPicPr>
            <a:picLocks noChangeAspect="1"/>
          </p:cNvPicPr>
          <p:nvPr/>
        </p:nvPicPr>
        <p:blipFill>
          <a:blip r:embed="rId4"/>
          <a:stretch>
            <a:fillRect/>
          </a:stretch>
        </p:blipFill>
        <p:spPr>
          <a:xfrm>
            <a:off x="675957" y="1201586"/>
            <a:ext cx="7771440" cy="5464013"/>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644</TotalTime>
  <Words>510</Words>
  <Application>Microsoft Office PowerPoint</Application>
  <PresentationFormat>Widescreen</PresentationFormat>
  <Paragraphs>52</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Project Title – AIRBNB HOTEL BOOKING ANALYSIS PROJECT</vt:lpstr>
      <vt:lpstr>PROBLEM  STATEMENT</vt:lpstr>
      <vt:lpstr>Project Description  </vt:lpstr>
      <vt:lpstr>WHO ARE THE END USERS?</vt:lpstr>
      <vt:lpstr>Technology Used</vt:lpstr>
      <vt:lpstr>Python Code:</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Sharmilaa Veluchamy</cp:lastModifiedBy>
  <cp:revision>108</cp:revision>
  <dcterms:created xsi:type="dcterms:W3CDTF">2021-07-11T13:13:15Z</dcterms:created>
  <dcterms:modified xsi:type="dcterms:W3CDTF">2025-09-30T05:29:48Z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