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2" r:id="rId3"/>
    <p:sldId id="261"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90" r:id="rId24"/>
    <p:sldId id="282" r:id="rId25"/>
    <p:sldId id="283" r:id="rId26"/>
    <p:sldId id="284" r:id="rId27"/>
    <p:sldId id="285" r:id="rId28"/>
    <p:sldId id="286" r:id="rId29"/>
    <p:sldId id="287" r:id="rId30"/>
    <p:sldId id="291" r:id="rId31"/>
    <p:sldId id="288" r:id="rId32"/>
    <p:sldId id="289" r:id="rId33"/>
    <p:sldId id="294" r:id="rId34"/>
    <p:sldId id="295"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66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27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10/13/2023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9742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10/13/2023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4616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5"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1" y="643469"/>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2"/>
            <a:ext cx="2522799" cy="365125"/>
          </a:xfrm>
        </p:spPr>
        <p:txBody>
          <a:bodyPr/>
          <a:lstStyle>
            <a:lvl1pPr>
              <a:defRPr>
                <a:solidFill>
                  <a:schemeClr val="bg1"/>
                </a:solidFill>
              </a:defRPr>
            </a:lvl1pPr>
          </a:lstStyle>
          <a:p>
            <a:pPr algn="r"/>
            <a:fld id="{A37D6D71-8B28-4ED6-B932-04B197003D23}" type="datetimeFigureOut">
              <a:rPr lang="en-US" smtClean="0"/>
              <a:pPr algn="r"/>
              <a:t>10/13/2023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3635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10/13/2023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13782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5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27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10/13/2023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3939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10/13/2023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6418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1950" b="0"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1950" b="0"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10/13/2023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860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10/13/2023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86429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10/13/2023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84951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9" y="2591850"/>
            <a:ext cx="6045644" cy="359359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1" y="2591852"/>
            <a:ext cx="3811905" cy="3277137"/>
          </a:xfrm>
        </p:spPr>
        <p:txBody>
          <a:bodyPr anchor="ctr">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10/13/2023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451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10/13/2023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3486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1"/>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2"/>
            <a:ext cx="3236976" cy="365125"/>
          </a:xfrm>
          <a:prstGeom prst="rect">
            <a:avLst/>
          </a:prstGeom>
        </p:spPr>
        <p:txBody>
          <a:bodyPr vert="horz" lIns="91440" tIns="45720" rIns="91440" bIns="45720" rtlCol="0" anchor="ctr"/>
          <a:lstStyle>
            <a:lvl1pPr algn="just">
              <a:defRPr sz="900" spc="38" baseline="0">
                <a:solidFill>
                  <a:schemeClr val="tx1"/>
                </a:solidFill>
              </a:defRPr>
            </a:lvl1pPr>
          </a:lstStyle>
          <a:p>
            <a:pPr algn="r"/>
            <a:fld id="{A37D6D71-8B28-4ED6-B932-04B197003D23}" type="datetimeFigureOut">
              <a:rPr lang="en-US" smtClean="0"/>
              <a:pPr algn="r"/>
              <a:t>10/13/2023</a:t>
            </a:fld>
            <a:endParaRPr lang="en-US" spc="38"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2"/>
            <a:ext cx="5504688" cy="365125"/>
          </a:xfrm>
          <a:prstGeom prst="rect">
            <a:avLst/>
          </a:prstGeom>
        </p:spPr>
        <p:txBody>
          <a:bodyPr vert="horz" lIns="91440" tIns="45720" rIns="91440" bIns="45720" rtlCol="0" anchor="ctr"/>
          <a:lstStyle>
            <a:lvl1pPr algn="l">
              <a:defRPr sz="825" cap="all" spc="38" baseline="0">
                <a:solidFill>
                  <a:schemeClr val="tx1"/>
                </a:solidFill>
              </a:defRPr>
            </a:lvl1pPr>
          </a:lstStyle>
          <a:p>
            <a:endParaRPr lang="en-US" spc="38"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2"/>
            <a:ext cx="932688" cy="365125"/>
          </a:xfrm>
          <a:prstGeom prst="rect">
            <a:avLst/>
          </a:prstGeom>
        </p:spPr>
        <p:txBody>
          <a:bodyPr vert="horz" lIns="91440" tIns="45720" rIns="91440" bIns="45720" rtlCol="0" anchor="ctr"/>
          <a:lstStyle>
            <a:lvl1pPr algn="r">
              <a:defRPr sz="9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23713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 Id="rId4" Type="http://schemas.openxmlformats.org/officeDocument/2006/relationships/image" Target="../media/image7.jpeg" /></Relationships>
</file>

<file path=ppt/slides/_rels/slide1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 Id="rId4" Type="http://schemas.openxmlformats.org/officeDocument/2006/relationships/image" Target="../media/image10.jpeg" /></Relationships>
</file>

<file path=ppt/slides/_rels/slide17.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 Id="rId4" Type="http://schemas.openxmlformats.org/officeDocument/2006/relationships/image" Target="../media/image13.jpeg" /></Relationships>
</file>

<file path=ppt/slides/_rels/slide18.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hyperlink" Target="https://www.instagram.com/s/aGlnaGxpZ2h0OjE4MDI3OTY0MDcyNjUwMjM4?story_media_id=3212581451777097105_62015320606&amp;igshid=MzRlODBi" TargetMode="Externa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9654BDA8-EE5D-4DC8-BA6E-A93D65016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012" y="1409702"/>
            <a:ext cx="5650989" cy="40385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cNvSpPr>
            <a:spLocks noGrp="1"/>
          </p:cNvSpPr>
          <p:nvPr>
            <p:ph type="ctrTitle"/>
          </p:nvPr>
        </p:nvSpPr>
        <p:spPr>
          <a:xfrm>
            <a:off x="5499610" y="1969226"/>
            <a:ext cx="4446014" cy="2285099"/>
          </a:xfrm>
        </p:spPr>
        <p:txBody>
          <a:bodyPr>
            <a:normAutofit/>
          </a:bodyPr>
          <a:lstStyle/>
          <a:p>
            <a:pPr algn="l"/>
            <a:r>
              <a:rPr lang="en-GB" sz="4650">
                <a:solidFill>
                  <a:schemeClr val="bg1"/>
                </a:solidFill>
              </a:rPr>
              <a:t>DIGITAL MARKETING PROJECT PHASE 2</a:t>
            </a:r>
          </a:p>
        </p:txBody>
      </p:sp>
      <p:pic>
        <p:nvPicPr>
          <p:cNvPr id="3" name="Picture 2" descr="Digital financial graph">
            <a:extLst>
              <a:ext uri="{FF2B5EF4-FFF2-40B4-BE49-F238E27FC236}">
                <a16:creationId xmlns:a16="http://schemas.microsoft.com/office/drawing/2014/main" id="{D911D5B4-FD83-E40A-DE5B-CA395C509252}"/>
              </a:ext>
            </a:extLst>
          </p:cNvPr>
          <p:cNvPicPr>
            <a:picLocks noChangeAspect="1"/>
          </p:cNvPicPr>
          <p:nvPr/>
        </p:nvPicPr>
        <p:blipFill rotWithShape="1">
          <a:blip r:embed="rId2"/>
          <a:srcRect l="34930" r="16416" b="-7"/>
          <a:stretch/>
        </p:blipFill>
        <p:spPr>
          <a:xfrm>
            <a:off x="1524015" y="1409701"/>
            <a:ext cx="3492996" cy="4038599"/>
          </a:xfrm>
          <a:prstGeom prst="rect">
            <a:avLst/>
          </a:prstGeom>
        </p:spPr>
      </p:pic>
    </p:spTree>
    <p:extLst>
      <p:ext uri="{BB962C8B-B14F-4D97-AF65-F5344CB8AC3E}">
        <p14:creationId xmlns:p14="http://schemas.microsoft.com/office/powerpoint/2010/main" val="361443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CB703-2604-C04E-CD45-D8B81028C10B}"/>
              </a:ext>
            </a:extLst>
          </p:cNvPr>
          <p:cNvSpPr>
            <a:spLocks noGrp="1"/>
          </p:cNvSpPr>
          <p:nvPr>
            <p:ph idx="1"/>
          </p:nvPr>
        </p:nvSpPr>
        <p:spPr/>
        <p:txBody>
          <a:bodyPr>
            <a:normAutofit/>
          </a:bodyPr>
          <a:lstStyle/>
          <a:p>
            <a:r>
              <a:rPr lang="en-GB" b="1" i="0" dirty="0" err="1">
                <a:solidFill>
                  <a:srgbClr val="374151"/>
                </a:solidFill>
                <a:effectLst/>
                <a:latin typeface="Söhne"/>
              </a:rPr>
              <a:t>Behaviors</a:t>
            </a:r>
            <a:r>
              <a:rPr lang="en-GB" b="1" i="0" dirty="0">
                <a:solidFill>
                  <a:srgbClr val="374151"/>
                </a:solidFill>
                <a:effectLst/>
                <a:latin typeface="Söhne"/>
              </a:rPr>
              <a:t>:</a:t>
            </a:r>
            <a:endParaRPr lang="en-GB" b="0" i="0" dirty="0">
              <a:solidFill>
                <a:srgbClr val="374151"/>
              </a:solidFill>
              <a:effectLst/>
              <a:latin typeface="Söhne"/>
            </a:endParaRPr>
          </a:p>
          <a:p>
            <a:r>
              <a:rPr lang="en-GB" b="0" i="0" dirty="0">
                <a:solidFill>
                  <a:srgbClr val="374151"/>
                </a:solidFill>
                <a:effectLst/>
                <a:latin typeface="Söhne"/>
              </a:rPr>
              <a:t>Clients looking for end-to-end IT services, from consulting to implementation.</a:t>
            </a:r>
          </a:p>
          <a:p>
            <a:r>
              <a:rPr lang="en-GB" b="0" i="0" dirty="0">
                <a:solidFill>
                  <a:srgbClr val="374151"/>
                </a:solidFill>
                <a:effectLst/>
                <a:latin typeface="Söhne"/>
              </a:rPr>
              <a:t>Organizations focused on digital transformation and enhancing their technological capabilities.</a:t>
            </a:r>
          </a:p>
          <a:p>
            <a:r>
              <a:rPr lang="en-GB" b="0" i="0" dirty="0">
                <a:solidFill>
                  <a:srgbClr val="374151"/>
                </a:solidFill>
                <a:effectLst/>
                <a:latin typeface="Söhne"/>
              </a:rPr>
              <a:t>Companies seeking to outsource IT and business process functions to improve efficiency and reduce costs.</a:t>
            </a:r>
          </a:p>
          <a:p>
            <a:endParaRPr lang="en-US" dirty="0"/>
          </a:p>
        </p:txBody>
      </p:sp>
      <p:sp>
        <p:nvSpPr>
          <p:cNvPr id="5" name="Title 1">
            <a:extLst>
              <a:ext uri="{FF2B5EF4-FFF2-40B4-BE49-F238E27FC236}">
                <a16:creationId xmlns:a16="http://schemas.microsoft.com/office/drawing/2014/main" id="{E04C9B26-D7F2-B022-EF39-5981D6A10850}"/>
              </a:ext>
            </a:extLst>
          </p:cNvPr>
          <p:cNvSpPr txBox="1">
            <a:spLocks noGrp="1"/>
          </p:cNvSpPr>
          <p:nvPr>
            <p:ph type="title"/>
          </p:nvPr>
        </p:nvSpPr>
        <p:spPr>
          <a:prstGeom prst="rect">
            <a:avLst/>
          </a:prstGeom>
        </p:spPr>
        <p:txBody>
          <a:bodyPr vert="horz" lIns="68580" tIns="34290" rIns="68580" bIns="34290" rtlCol="0" anchor="ctr">
            <a:normAutofit fontScale="90000"/>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COMPETITOR ANALYSIS AND BUYER’s AUDIENCE PERSONA</a:t>
            </a:r>
          </a:p>
        </p:txBody>
      </p:sp>
    </p:spTree>
    <p:extLst>
      <p:ext uri="{BB962C8B-B14F-4D97-AF65-F5344CB8AC3E}">
        <p14:creationId xmlns:p14="http://schemas.microsoft.com/office/powerpoint/2010/main" val="171712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E49A2-A362-9914-C8FE-DC33CEF8EC0D}"/>
              </a:ext>
            </a:extLst>
          </p:cNvPr>
          <p:cNvSpPr>
            <a:spLocks noGrp="1"/>
          </p:cNvSpPr>
          <p:nvPr>
            <p:ph idx="1"/>
          </p:nvPr>
        </p:nvSpPr>
        <p:spPr/>
        <p:txBody>
          <a:bodyPr/>
          <a:lstStyle/>
          <a:p>
            <a:r>
              <a:rPr lang="en-GB" b="1" i="0" dirty="0">
                <a:solidFill>
                  <a:srgbClr val="374151"/>
                </a:solidFill>
                <a:effectLst/>
                <a:latin typeface="Söhne"/>
              </a:rPr>
              <a:t>Interests:</a:t>
            </a:r>
            <a:endParaRPr lang="en-GB" b="0" i="0" dirty="0">
              <a:solidFill>
                <a:srgbClr val="374151"/>
              </a:solidFill>
              <a:effectLst/>
              <a:latin typeface="Söhne"/>
            </a:endParaRPr>
          </a:p>
          <a:p>
            <a:r>
              <a:rPr lang="en-GB" b="0" i="0" dirty="0">
                <a:solidFill>
                  <a:srgbClr val="374151"/>
                </a:solidFill>
                <a:effectLst/>
                <a:latin typeface="Söhne"/>
              </a:rPr>
              <a:t>Interest in technology innovation and digital solutions.</a:t>
            </a:r>
          </a:p>
          <a:p>
            <a:r>
              <a:rPr lang="en-GB" b="0" i="0" dirty="0">
                <a:solidFill>
                  <a:srgbClr val="374151"/>
                </a:solidFill>
                <a:effectLst/>
                <a:latin typeface="Söhne"/>
              </a:rPr>
              <a:t>A preference for long-term partnerships and collaborative working relationships.</a:t>
            </a:r>
          </a:p>
          <a:p>
            <a:r>
              <a:rPr lang="en-GB" b="0" i="0" dirty="0">
                <a:solidFill>
                  <a:srgbClr val="374151"/>
                </a:solidFill>
                <a:effectLst/>
                <a:latin typeface="Söhne"/>
              </a:rPr>
              <a:t>Concern for environmental sustainability and corporate responsibility practices.</a:t>
            </a:r>
          </a:p>
          <a:p>
            <a:endParaRPr lang="en-US" dirty="0"/>
          </a:p>
        </p:txBody>
      </p:sp>
      <p:sp>
        <p:nvSpPr>
          <p:cNvPr id="5" name="Title 1">
            <a:extLst>
              <a:ext uri="{FF2B5EF4-FFF2-40B4-BE49-F238E27FC236}">
                <a16:creationId xmlns:a16="http://schemas.microsoft.com/office/drawing/2014/main" id="{AC5A5C5A-3324-9A9B-30A2-2FE140007806}"/>
              </a:ext>
            </a:extLst>
          </p:cNvPr>
          <p:cNvSpPr txBox="1">
            <a:spLocks noGrp="1"/>
          </p:cNvSpPr>
          <p:nvPr>
            <p:ph type="title"/>
          </p:nvPr>
        </p:nvSpPr>
        <p:spPr>
          <a:prstGeom prst="rect">
            <a:avLst/>
          </a:prstGeom>
        </p:spPr>
        <p:txBody>
          <a:bodyPr vert="horz" lIns="68580" tIns="34290" rIns="68580" bIns="34290" rtlCol="0" anchor="ctr">
            <a:normAutofit fontScale="90000"/>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COMPETITOR ANALYSIS AND BUYER’s AUDIENCE PERSONA</a:t>
            </a:r>
          </a:p>
        </p:txBody>
      </p:sp>
    </p:spTree>
    <p:extLst>
      <p:ext uri="{BB962C8B-B14F-4D97-AF65-F5344CB8AC3E}">
        <p14:creationId xmlns:p14="http://schemas.microsoft.com/office/powerpoint/2010/main" val="777277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552AF4-4DC2-6E6D-4A70-CC43301B55DC}"/>
              </a:ext>
            </a:extLst>
          </p:cNvPr>
          <p:cNvSpPr>
            <a:spLocks noGrp="1"/>
          </p:cNvSpPr>
          <p:nvPr>
            <p:ph idx="1"/>
          </p:nvPr>
        </p:nvSpPr>
        <p:spPr>
          <a:xfrm>
            <a:off x="31470" y="2253768"/>
            <a:ext cx="11197362" cy="45719"/>
          </a:xfrm>
        </p:spPr>
        <p:txBody>
          <a:bodyPr>
            <a:normAutofit fontScale="25000" lnSpcReduction="20000"/>
          </a:bodyPr>
          <a:lstStyle/>
          <a:p>
            <a:endParaRPr lang="en-GB" b="0" i="0" dirty="0">
              <a:solidFill>
                <a:srgbClr val="374151"/>
              </a:solidFill>
              <a:effectLst/>
              <a:latin typeface="Söhne"/>
            </a:endParaRPr>
          </a:p>
          <a:p>
            <a:endParaRPr lang="en-US" dirty="0"/>
          </a:p>
        </p:txBody>
      </p:sp>
      <p:sp>
        <p:nvSpPr>
          <p:cNvPr id="5" name="Title 1">
            <a:extLst>
              <a:ext uri="{FF2B5EF4-FFF2-40B4-BE49-F238E27FC236}">
                <a16:creationId xmlns:a16="http://schemas.microsoft.com/office/drawing/2014/main" id="{43BF50FE-4C87-715A-FEFC-EC5AF1274095}"/>
              </a:ext>
            </a:extLst>
          </p:cNvPr>
          <p:cNvSpPr txBox="1">
            <a:spLocks noGrp="1"/>
          </p:cNvSpPr>
          <p:nvPr>
            <p:ph type="title"/>
          </p:nvPr>
        </p:nvSpPr>
        <p:spPr>
          <a:prstGeom prst="rect">
            <a:avLst/>
          </a:prstGeom>
        </p:spPr>
        <p:txBody>
          <a:bodyPr vert="horz" lIns="68580" tIns="34290" rIns="68580" bIns="34290" rtlCol="0" anchor="ctr">
            <a:normAutofit fontScale="90000"/>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COMPETITOR ANALYSIS AND BUYER’s AUDIENCE PERSONA</a:t>
            </a:r>
          </a:p>
        </p:txBody>
      </p:sp>
      <p:sp>
        <p:nvSpPr>
          <p:cNvPr id="6" name="TextBox 5">
            <a:extLst>
              <a:ext uri="{FF2B5EF4-FFF2-40B4-BE49-F238E27FC236}">
                <a16:creationId xmlns:a16="http://schemas.microsoft.com/office/drawing/2014/main" id="{068E18C6-7F12-7E00-4CED-AC8EFE20A378}"/>
              </a:ext>
            </a:extLst>
          </p:cNvPr>
          <p:cNvSpPr txBox="1"/>
          <p:nvPr/>
        </p:nvSpPr>
        <p:spPr>
          <a:xfrm>
            <a:off x="5120147" y="2580378"/>
            <a:ext cx="1828800" cy="1828800"/>
          </a:xfrm>
          <a:prstGeom prst="rect">
            <a:avLst/>
          </a:prstGeom>
          <a:noFill/>
        </p:spPr>
        <p:txBody>
          <a:bodyPr wrap="square" rtlCol="0">
            <a:spAutoFit/>
          </a:bodyPr>
          <a:lstStyle/>
          <a:p>
            <a:pPr algn="l"/>
            <a:endParaRPr lang="en-US" dirty="0"/>
          </a:p>
        </p:txBody>
      </p:sp>
      <p:graphicFrame>
        <p:nvGraphicFramePr>
          <p:cNvPr id="2" name="Table 3">
            <a:extLst>
              <a:ext uri="{FF2B5EF4-FFF2-40B4-BE49-F238E27FC236}">
                <a16:creationId xmlns:a16="http://schemas.microsoft.com/office/drawing/2014/main" id="{E5DD48AD-FB85-6139-6159-57D4D0B092C9}"/>
              </a:ext>
            </a:extLst>
          </p:cNvPr>
          <p:cNvGraphicFramePr>
            <a:graphicFrameLocks noGrp="1"/>
          </p:cNvGraphicFramePr>
          <p:nvPr>
            <p:extLst>
              <p:ext uri="{D42A27DB-BD31-4B8C-83A1-F6EECF244321}">
                <p14:modId xmlns:p14="http://schemas.microsoft.com/office/powerpoint/2010/main" val="3688522664"/>
              </p:ext>
            </p:extLst>
          </p:nvPr>
        </p:nvGraphicFramePr>
        <p:xfrm>
          <a:off x="31470" y="2253768"/>
          <a:ext cx="12160532" cy="4516907"/>
        </p:xfrm>
        <a:graphic>
          <a:graphicData uri="http://schemas.openxmlformats.org/drawingml/2006/table">
            <a:tbl>
              <a:tblPr firstRow="1" bandRow="1">
                <a:tableStyleId>{5C22544A-7EE6-4342-B048-85BDC9FD1C3A}</a:tableStyleId>
              </a:tblPr>
              <a:tblGrid>
                <a:gridCol w="3040133">
                  <a:extLst>
                    <a:ext uri="{9D8B030D-6E8A-4147-A177-3AD203B41FA5}">
                      <a16:colId xmlns:a16="http://schemas.microsoft.com/office/drawing/2014/main" val="197713260"/>
                    </a:ext>
                  </a:extLst>
                </a:gridCol>
                <a:gridCol w="3040133">
                  <a:extLst>
                    <a:ext uri="{9D8B030D-6E8A-4147-A177-3AD203B41FA5}">
                      <a16:colId xmlns:a16="http://schemas.microsoft.com/office/drawing/2014/main" val="3762558818"/>
                    </a:ext>
                  </a:extLst>
                </a:gridCol>
                <a:gridCol w="3040133">
                  <a:extLst>
                    <a:ext uri="{9D8B030D-6E8A-4147-A177-3AD203B41FA5}">
                      <a16:colId xmlns:a16="http://schemas.microsoft.com/office/drawing/2014/main" val="3726796460"/>
                    </a:ext>
                  </a:extLst>
                </a:gridCol>
                <a:gridCol w="3040133">
                  <a:extLst>
                    <a:ext uri="{9D8B030D-6E8A-4147-A177-3AD203B41FA5}">
                      <a16:colId xmlns:a16="http://schemas.microsoft.com/office/drawing/2014/main" val="2071513752"/>
                    </a:ext>
                  </a:extLst>
                </a:gridCol>
              </a:tblGrid>
              <a:tr h="1599738">
                <a:tc>
                  <a:txBody>
                    <a:bodyPr/>
                    <a:lstStyle/>
                    <a:p>
                      <a:r>
                        <a:rPr lang="en-US" sz="3200" dirty="0"/>
                        <a:t>COMPETITOR</a:t>
                      </a:r>
                    </a:p>
                  </a:txBody>
                  <a:tcPr/>
                </a:tc>
                <a:tc>
                  <a:txBody>
                    <a:bodyPr/>
                    <a:lstStyle/>
                    <a:p>
                      <a:r>
                        <a:rPr lang="en-US" sz="3200" dirty="0"/>
                        <a:t>USP(UNIQUE SELLING PROMOTION)</a:t>
                      </a:r>
                    </a:p>
                  </a:txBody>
                  <a:tcPr/>
                </a:tc>
                <a:tc>
                  <a:txBody>
                    <a:bodyPr/>
                    <a:lstStyle/>
                    <a:p>
                      <a:r>
                        <a:rPr lang="en-US" sz="3200" dirty="0"/>
                        <a:t>ONLINE COMMUNICATION </a:t>
                      </a:r>
                    </a:p>
                  </a:txBody>
                  <a:tcPr/>
                </a:tc>
                <a:tc>
                  <a:txBody>
                    <a:bodyPr/>
                    <a:lstStyle/>
                    <a:p>
                      <a:r>
                        <a:rPr lang="en-US" sz="3200" dirty="0"/>
                        <a:t>SWOT</a:t>
                      </a:r>
                    </a:p>
                    <a:p>
                      <a:r>
                        <a:rPr lang="en-US" sz="3200" dirty="0"/>
                        <a:t>ANALYSIS </a:t>
                      </a:r>
                    </a:p>
                  </a:txBody>
                  <a:tcPr/>
                </a:tc>
                <a:extLst>
                  <a:ext uri="{0D108BD9-81ED-4DB2-BD59-A6C34878D82A}">
                    <a16:rowId xmlns:a16="http://schemas.microsoft.com/office/drawing/2014/main" val="3979722073"/>
                  </a:ext>
                </a:extLst>
              </a:tr>
              <a:tr h="2917169">
                <a:tc>
                  <a:txBody>
                    <a:bodyPr/>
                    <a:lstStyle/>
                    <a:p>
                      <a:r>
                        <a:rPr lang="en-US" sz="2800" dirty="0"/>
                        <a:t>TCS(TATA CONSULTANCY SERVICES)</a:t>
                      </a:r>
                    </a:p>
                  </a:txBody>
                  <a:tcPr/>
                </a:tc>
                <a:tc>
                  <a:txBody>
                    <a:bodyPr/>
                    <a:lstStyle/>
                    <a:p>
                      <a:r>
                        <a:rPr lang="en-GB" b="0" i="0" dirty="0">
                          <a:solidFill>
                            <a:srgbClr val="374151"/>
                          </a:solidFill>
                          <a:effectLst/>
                          <a:latin typeface="Söhne"/>
                        </a:rPr>
                        <a:t>TCS is known for its strong global presence, extensive experience in IT services, and a wide range of services including consulting, business solutions, and IT outsourcing.</a:t>
                      </a:r>
                      <a:endParaRPr lang="en-US" dirty="0"/>
                    </a:p>
                  </a:txBody>
                  <a:tcPr/>
                </a:tc>
                <a:tc>
                  <a:txBody>
                    <a:bodyPr/>
                    <a:lstStyle/>
                    <a:p>
                      <a:r>
                        <a:rPr lang="en-GB" b="0" i="0" dirty="0">
                          <a:solidFill>
                            <a:srgbClr val="374151"/>
                          </a:solidFill>
                          <a:effectLst/>
                          <a:latin typeface="Söhne"/>
                        </a:rPr>
                        <a:t>TCS has a robust online presence, providing thought leadership through blogs, whitepapers, and webinars.</a:t>
                      </a:r>
                      <a:endParaRPr lang="en-US" dirty="0"/>
                    </a:p>
                  </a:txBody>
                  <a:tcPr/>
                </a:tc>
                <a:tc>
                  <a:txBody>
                    <a:bodyPr/>
                    <a:lstStyle/>
                    <a:p>
                      <a:r>
                        <a:rPr lang="en-GB" b="0" i="0" dirty="0">
                          <a:solidFill>
                            <a:srgbClr val="374151"/>
                          </a:solidFill>
                          <a:effectLst/>
                          <a:latin typeface="Söhne"/>
                        </a:rPr>
                        <a:t>Strengths - Global reach, diverse service offerings; Weaknesses - Intense competition, size may slow decision-making; Opportunities - Digital transformation, emerging markets; Threats - Data security concerns, economic downturns.</a:t>
                      </a:r>
                      <a:endParaRPr lang="en-US" dirty="0"/>
                    </a:p>
                  </a:txBody>
                  <a:tcPr/>
                </a:tc>
                <a:extLst>
                  <a:ext uri="{0D108BD9-81ED-4DB2-BD59-A6C34878D82A}">
                    <a16:rowId xmlns:a16="http://schemas.microsoft.com/office/drawing/2014/main" val="4179385288"/>
                  </a:ext>
                </a:extLst>
              </a:tr>
            </a:tbl>
          </a:graphicData>
        </a:graphic>
      </p:graphicFrame>
    </p:spTree>
    <p:extLst>
      <p:ext uri="{BB962C8B-B14F-4D97-AF65-F5344CB8AC3E}">
        <p14:creationId xmlns:p14="http://schemas.microsoft.com/office/powerpoint/2010/main" val="31469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42CA-1CBA-6E3D-09A6-FDEFD965F4DD}"/>
              </a:ext>
            </a:extLst>
          </p:cNvPr>
          <p:cNvSpPr>
            <a:spLocks noGrp="1"/>
          </p:cNvSpPr>
          <p:nvPr>
            <p:ph type="title"/>
          </p:nvPr>
        </p:nvSpPr>
        <p:spPr>
          <a:xfrm>
            <a:off x="1900813" y="1081545"/>
            <a:ext cx="8568014" cy="1291931"/>
          </a:xfrm>
        </p:spPr>
        <p:txBody>
          <a:bodyPr>
            <a:normAutofit fontScale="90000"/>
          </a:bodyPr>
          <a:lstStyle/>
          <a:p>
            <a:r>
              <a:rPr lang="en-US" dirty="0"/>
              <a:t>COMPETITOR ANALYSIS of </a:t>
            </a:r>
            <a:r>
              <a:rPr lang="en-US" dirty="0" err="1"/>
              <a:t>wipro</a:t>
            </a:r>
            <a:r>
              <a:rPr lang="en-US" dirty="0"/>
              <a:t> </a:t>
            </a:r>
            <a:br>
              <a:rPr lang="en-US" dirty="0"/>
            </a:br>
            <a:endParaRPr lang="en-US" dirty="0"/>
          </a:p>
        </p:txBody>
      </p:sp>
      <p:graphicFrame>
        <p:nvGraphicFramePr>
          <p:cNvPr id="6" name="Table 6">
            <a:extLst>
              <a:ext uri="{FF2B5EF4-FFF2-40B4-BE49-F238E27FC236}">
                <a16:creationId xmlns:a16="http://schemas.microsoft.com/office/drawing/2014/main" id="{EB6334CD-6925-8585-27DF-ADECA01D6DD6}"/>
              </a:ext>
            </a:extLst>
          </p:cNvPr>
          <p:cNvGraphicFramePr>
            <a:graphicFrameLocks noGrp="1"/>
          </p:cNvGraphicFramePr>
          <p:nvPr>
            <p:ph idx="1"/>
            <p:extLst>
              <p:ext uri="{D42A27DB-BD31-4B8C-83A1-F6EECF244321}">
                <p14:modId xmlns:p14="http://schemas.microsoft.com/office/powerpoint/2010/main" val="3324575512"/>
              </p:ext>
            </p:extLst>
          </p:nvPr>
        </p:nvGraphicFramePr>
        <p:xfrm>
          <a:off x="103745" y="2587624"/>
          <a:ext cx="12088254" cy="4270374"/>
        </p:xfrm>
        <a:graphic>
          <a:graphicData uri="http://schemas.openxmlformats.org/drawingml/2006/table">
            <a:tbl>
              <a:tblPr firstRow="1" bandRow="1">
                <a:tableStyleId>{5C22544A-7EE6-4342-B048-85BDC9FD1C3A}</a:tableStyleId>
              </a:tblPr>
              <a:tblGrid>
                <a:gridCol w="4029418">
                  <a:extLst>
                    <a:ext uri="{9D8B030D-6E8A-4147-A177-3AD203B41FA5}">
                      <a16:colId xmlns:a16="http://schemas.microsoft.com/office/drawing/2014/main" val="1413700386"/>
                    </a:ext>
                  </a:extLst>
                </a:gridCol>
                <a:gridCol w="4029418">
                  <a:extLst>
                    <a:ext uri="{9D8B030D-6E8A-4147-A177-3AD203B41FA5}">
                      <a16:colId xmlns:a16="http://schemas.microsoft.com/office/drawing/2014/main" val="1539415519"/>
                    </a:ext>
                  </a:extLst>
                </a:gridCol>
                <a:gridCol w="4029418">
                  <a:extLst>
                    <a:ext uri="{9D8B030D-6E8A-4147-A177-3AD203B41FA5}">
                      <a16:colId xmlns:a16="http://schemas.microsoft.com/office/drawing/2014/main" val="2271434012"/>
                    </a:ext>
                  </a:extLst>
                </a:gridCol>
              </a:tblGrid>
              <a:tr h="1423458">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95540821"/>
                  </a:ext>
                </a:extLst>
              </a:tr>
              <a:tr h="1423458">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68829053"/>
                  </a:ext>
                </a:extLst>
              </a:tr>
              <a:tr h="1423458">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8431894"/>
                  </a:ext>
                </a:extLst>
              </a:tr>
            </a:tbl>
          </a:graphicData>
        </a:graphic>
      </p:graphicFrame>
      <p:graphicFrame>
        <p:nvGraphicFramePr>
          <p:cNvPr id="8" name="Table 6">
            <a:extLst>
              <a:ext uri="{FF2B5EF4-FFF2-40B4-BE49-F238E27FC236}">
                <a16:creationId xmlns:a16="http://schemas.microsoft.com/office/drawing/2014/main" id="{56E82529-3C42-0445-97BA-09DD8899F9B2}"/>
              </a:ext>
            </a:extLst>
          </p:cNvPr>
          <p:cNvGraphicFramePr>
            <a:graphicFrameLocks noGrp="1"/>
          </p:cNvGraphicFramePr>
          <p:nvPr>
            <p:ph idx="1"/>
            <p:extLst>
              <p:ext uri="{D42A27DB-BD31-4B8C-83A1-F6EECF244321}">
                <p14:modId xmlns:p14="http://schemas.microsoft.com/office/powerpoint/2010/main" val="2353932766"/>
              </p:ext>
            </p:extLst>
          </p:nvPr>
        </p:nvGraphicFramePr>
        <p:xfrm>
          <a:off x="0" y="2373476"/>
          <a:ext cx="12192000" cy="7224809"/>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413700386"/>
                    </a:ext>
                  </a:extLst>
                </a:gridCol>
                <a:gridCol w="3048000">
                  <a:extLst>
                    <a:ext uri="{9D8B030D-6E8A-4147-A177-3AD203B41FA5}">
                      <a16:colId xmlns:a16="http://schemas.microsoft.com/office/drawing/2014/main" val="1539415519"/>
                    </a:ext>
                  </a:extLst>
                </a:gridCol>
                <a:gridCol w="3048000">
                  <a:extLst>
                    <a:ext uri="{9D8B030D-6E8A-4147-A177-3AD203B41FA5}">
                      <a16:colId xmlns:a16="http://schemas.microsoft.com/office/drawing/2014/main" val="200346310"/>
                    </a:ext>
                  </a:extLst>
                </a:gridCol>
                <a:gridCol w="3048000">
                  <a:extLst>
                    <a:ext uri="{9D8B030D-6E8A-4147-A177-3AD203B41FA5}">
                      <a16:colId xmlns:a16="http://schemas.microsoft.com/office/drawing/2014/main" val="2271434012"/>
                    </a:ext>
                  </a:extLst>
                </a:gridCol>
              </a:tblGrid>
              <a:tr h="1555529">
                <a:tc>
                  <a:txBody>
                    <a:bodyPr/>
                    <a:lstStyle/>
                    <a:p>
                      <a:r>
                        <a:rPr lang="en-US" sz="3200" dirty="0"/>
                        <a:t>COMPETITOR </a:t>
                      </a:r>
                    </a:p>
                  </a:txBody>
                  <a:tcPr/>
                </a:tc>
                <a:tc>
                  <a:txBody>
                    <a:bodyPr/>
                    <a:lstStyle/>
                    <a:p>
                      <a:r>
                        <a:rPr lang="en-US" sz="3200" dirty="0"/>
                        <a:t>USP(UNOQUE SELLING PROMOTION)</a:t>
                      </a:r>
                    </a:p>
                  </a:txBody>
                  <a:tcPr/>
                </a:tc>
                <a:tc>
                  <a:txBody>
                    <a:bodyPr/>
                    <a:lstStyle/>
                    <a:p>
                      <a:r>
                        <a:rPr lang="en-US" sz="3200" dirty="0"/>
                        <a:t>ONLINE COMMUNICATION </a:t>
                      </a:r>
                    </a:p>
                  </a:txBody>
                  <a:tcPr/>
                </a:tc>
                <a:tc>
                  <a:txBody>
                    <a:bodyPr/>
                    <a:lstStyle/>
                    <a:p>
                      <a:r>
                        <a:rPr lang="en-US" sz="3200" dirty="0"/>
                        <a:t>SWOT</a:t>
                      </a:r>
                    </a:p>
                    <a:p>
                      <a:r>
                        <a:rPr lang="en-US" sz="3200" dirty="0"/>
                        <a:t>ANALYSIS </a:t>
                      </a:r>
                    </a:p>
                  </a:txBody>
                  <a:tcPr/>
                </a:tc>
                <a:extLst>
                  <a:ext uri="{0D108BD9-81ED-4DB2-BD59-A6C34878D82A}">
                    <a16:rowId xmlns:a16="http://schemas.microsoft.com/office/drawing/2014/main" val="2395540821"/>
                  </a:ext>
                </a:extLst>
              </a:tr>
              <a:tr h="1475253">
                <a:tc>
                  <a:txBody>
                    <a:bodyPr/>
                    <a:lstStyle/>
                    <a:p>
                      <a:r>
                        <a:rPr lang="en-GB" sz="4000" b="0" i="0" dirty="0">
                          <a:solidFill>
                            <a:srgbClr val="374151"/>
                          </a:solidFill>
                          <a:effectLst/>
                          <a:latin typeface="Söhne"/>
                        </a:rPr>
                        <a:t>Infosys</a:t>
                      </a:r>
                      <a:endParaRPr lang="en-US" sz="4000" dirty="0"/>
                    </a:p>
                  </a:txBody>
                  <a:tcPr/>
                </a:tc>
                <a:tc>
                  <a:txBody>
                    <a:bodyPr/>
                    <a:lstStyle/>
                    <a:p>
                      <a:r>
                        <a:rPr lang="en-GB" b="0" i="0" dirty="0">
                          <a:solidFill>
                            <a:srgbClr val="374151"/>
                          </a:solidFill>
                          <a:effectLst/>
                          <a:latin typeface="Söhne"/>
                        </a:rPr>
                        <a:t>Infosys is recognized for its focus on innovation and digital services, including artificial intelligence, blockchain, and cloud solutions.</a:t>
                      </a:r>
                      <a:endParaRPr lang="en-US" dirty="0"/>
                    </a:p>
                  </a:txBody>
                  <a:tcPr/>
                </a:tc>
                <a:tc>
                  <a:txBody>
                    <a:bodyPr/>
                    <a:lstStyle/>
                    <a:p>
                      <a:r>
                        <a:rPr lang="en-GB" b="0" i="0" dirty="0">
                          <a:solidFill>
                            <a:srgbClr val="374151"/>
                          </a:solidFill>
                          <a:effectLst/>
                          <a:latin typeface="Söhne"/>
                        </a:rPr>
                        <a:t>Infosys maintains a strong online presence through informative articles and webinars on emerging technologies.</a:t>
                      </a:r>
                      <a:endParaRPr lang="en-US" dirty="0"/>
                    </a:p>
                  </a:txBody>
                  <a:tcPr/>
                </a:tc>
                <a:tc>
                  <a:txBody>
                    <a:bodyPr/>
                    <a:lstStyle/>
                    <a:p>
                      <a:r>
                        <a:rPr lang="en-US" dirty="0"/>
                        <a:t>   </a:t>
                      </a:r>
                      <a:r>
                        <a:rPr lang="en-GB" b="0" i="0" dirty="0">
                          <a:solidFill>
                            <a:srgbClr val="374151"/>
                          </a:solidFill>
                          <a:effectLst/>
                          <a:latin typeface="Söhne"/>
                        </a:rPr>
                        <a:t>Strengths - Innovation-driven, strong client relationships; Weaknesses - Heavy reliance on North America, high employee turnover; Opportunities - Digital disruption, expanding into new industries; Threats - Data privacy regulations, competition from startups.</a:t>
                      </a:r>
                      <a:endParaRPr lang="en-US" dirty="0"/>
                    </a:p>
                  </a:txBody>
                  <a:tcPr/>
                </a:tc>
                <a:extLst>
                  <a:ext uri="{0D108BD9-81ED-4DB2-BD59-A6C34878D82A}">
                    <a16:rowId xmlns:a16="http://schemas.microsoft.com/office/drawing/2014/main" val="4268829053"/>
                  </a:ext>
                </a:extLst>
              </a:tr>
              <a:tr h="1475253">
                <a:tc>
                  <a:txBody>
                    <a:bodyPr/>
                    <a:lstStyle/>
                    <a:p>
                      <a:r>
                        <a:rPr lang="en-GB" sz="4000" b="1" i="0" dirty="0">
                          <a:effectLst/>
                          <a:latin typeface="Söhne"/>
                        </a:rPr>
                        <a:t>Cognizant</a:t>
                      </a:r>
                      <a:endParaRPr lang="en-US" sz="4000" dirty="0"/>
                    </a:p>
                  </a:txBody>
                  <a:tcPr/>
                </a:tc>
                <a:tc>
                  <a:txBody>
                    <a:bodyPr/>
                    <a:lstStyle/>
                    <a:p>
                      <a:r>
                        <a:rPr lang="en-GB" b="0" i="0" dirty="0">
                          <a:solidFill>
                            <a:srgbClr val="374151"/>
                          </a:solidFill>
                          <a:effectLst/>
                          <a:latin typeface="Söhne"/>
                        </a:rPr>
                        <a:t>Cognizant is known for its industry-specific solutions and expertise in areas like healthcare, financial services, and technology.</a:t>
                      </a:r>
                      <a:endParaRPr lang="en-US" dirty="0"/>
                    </a:p>
                  </a:txBody>
                  <a:tcPr/>
                </a:tc>
                <a:tc>
                  <a:txBody>
                    <a:bodyPr/>
                    <a:lstStyle/>
                    <a:p>
                      <a:r>
                        <a:rPr lang="en-GB" b="0" i="0" dirty="0">
                          <a:solidFill>
                            <a:srgbClr val="374151"/>
                          </a:solidFill>
                          <a:effectLst/>
                          <a:latin typeface="Söhne"/>
                        </a:rPr>
                        <a:t>Cognizant focuses on industry-focused content, including reports, case studies, and industry insights.</a:t>
                      </a:r>
                      <a:endParaRPr lang="en-US" dirty="0"/>
                    </a:p>
                  </a:txBody>
                  <a:tcPr/>
                </a:tc>
                <a:tc>
                  <a:txBody>
                    <a:bodyPr/>
                    <a:lstStyle/>
                    <a:p>
                      <a:r>
                        <a:rPr lang="en-GB" b="0" i="0" dirty="0">
                          <a:solidFill>
                            <a:srgbClr val="374151"/>
                          </a:solidFill>
                          <a:effectLst/>
                          <a:latin typeface="Söhne"/>
                        </a:rPr>
                        <a:t>Strengths - Industry expertise, tailored solutions; Weaknesses - Overdependence on a few clients, attrition; Opportunities - Digital healthcare, AI in financial services; Threats - Industry-specific regulations, economic uncertainties.</a:t>
                      </a:r>
                      <a:endParaRPr lang="en-US" dirty="0"/>
                    </a:p>
                  </a:txBody>
                  <a:tcPr/>
                </a:tc>
                <a:extLst>
                  <a:ext uri="{0D108BD9-81ED-4DB2-BD59-A6C34878D82A}">
                    <a16:rowId xmlns:a16="http://schemas.microsoft.com/office/drawing/2014/main" val="288431894"/>
                  </a:ext>
                </a:extLst>
              </a:tr>
            </a:tbl>
          </a:graphicData>
        </a:graphic>
      </p:graphicFrame>
    </p:spTree>
    <p:extLst>
      <p:ext uri="{BB962C8B-B14F-4D97-AF65-F5344CB8AC3E}">
        <p14:creationId xmlns:p14="http://schemas.microsoft.com/office/powerpoint/2010/main" val="192749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0EA9707-2E97-84DB-3E76-68F06076F2AB}"/>
              </a:ext>
            </a:extLst>
          </p:cNvPr>
          <p:cNvSpPr>
            <a:spLocks noGrp="1"/>
          </p:cNvSpPr>
          <p:nvPr>
            <p:ph idx="1"/>
          </p:nvPr>
        </p:nvSpPr>
        <p:spPr>
          <a:xfrm>
            <a:off x="0" y="2380502"/>
            <a:ext cx="12192000" cy="4477498"/>
          </a:xfrm>
        </p:spPr>
        <p:txBody>
          <a:bodyPr/>
          <a:lstStyle/>
          <a:p>
            <a:r>
              <a:rPr lang="en-US" dirty="0"/>
              <a:t>SEO AUDIT:</a:t>
            </a:r>
          </a:p>
          <a:p>
            <a:endParaRPr lang="en-US" dirty="0"/>
          </a:p>
        </p:txBody>
      </p:sp>
      <p:sp>
        <p:nvSpPr>
          <p:cNvPr id="3" name="Title 2">
            <a:extLst>
              <a:ext uri="{FF2B5EF4-FFF2-40B4-BE49-F238E27FC236}">
                <a16:creationId xmlns:a16="http://schemas.microsoft.com/office/drawing/2014/main" id="{5005ECB8-6795-DD73-DA2D-7502145238BC}"/>
              </a:ext>
            </a:extLst>
          </p:cNvPr>
          <p:cNvSpPr>
            <a:spLocks noGrp="1"/>
          </p:cNvSpPr>
          <p:nvPr>
            <p:ph type="title"/>
          </p:nvPr>
        </p:nvSpPr>
        <p:spPr>
          <a:xfrm>
            <a:off x="83736" y="191397"/>
            <a:ext cx="11755175" cy="1722575"/>
          </a:xfrm>
        </p:spPr>
        <p:txBody>
          <a:bodyPr/>
          <a:lstStyle/>
          <a:p>
            <a:r>
              <a:rPr lang="en-US" dirty="0"/>
              <a:t>SEO AND KEYWORD RESEARCH </a:t>
            </a:r>
          </a:p>
        </p:txBody>
      </p:sp>
      <p:pic>
        <p:nvPicPr>
          <p:cNvPr id="2" name="Picture 4">
            <a:extLst>
              <a:ext uri="{FF2B5EF4-FFF2-40B4-BE49-F238E27FC236}">
                <a16:creationId xmlns:a16="http://schemas.microsoft.com/office/drawing/2014/main" id="{D374F4D9-6BBA-7B0A-AFDA-33E49E96B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783" y="2380502"/>
            <a:ext cx="3839905" cy="4477498"/>
          </a:xfrm>
          <a:prstGeom prst="rect">
            <a:avLst/>
          </a:prstGeom>
        </p:spPr>
      </p:pic>
      <p:pic>
        <p:nvPicPr>
          <p:cNvPr id="5" name="Picture 5">
            <a:extLst>
              <a:ext uri="{FF2B5EF4-FFF2-40B4-BE49-F238E27FC236}">
                <a16:creationId xmlns:a16="http://schemas.microsoft.com/office/drawing/2014/main" id="{E02DB50C-1746-7525-E0A8-02A718594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708" y="2380502"/>
            <a:ext cx="4286875" cy="4286101"/>
          </a:xfrm>
          <a:prstGeom prst="rect">
            <a:avLst/>
          </a:prstGeom>
        </p:spPr>
      </p:pic>
    </p:spTree>
    <p:extLst>
      <p:ext uri="{BB962C8B-B14F-4D97-AF65-F5344CB8AC3E}">
        <p14:creationId xmlns:p14="http://schemas.microsoft.com/office/powerpoint/2010/main" val="213979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a:extLst>
              <a:ext uri="{FF2B5EF4-FFF2-40B4-BE49-F238E27FC236}">
                <a16:creationId xmlns:a16="http://schemas.microsoft.com/office/drawing/2014/main" id="{75C6A574-BBF2-C1EB-9E66-42B252B679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059" y="2384266"/>
            <a:ext cx="3038430" cy="4473734"/>
          </a:xfrm>
        </p:spPr>
      </p:pic>
      <p:sp>
        <p:nvSpPr>
          <p:cNvPr id="5" name="Title 2">
            <a:extLst>
              <a:ext uri="{FF2B5EF4-FFF2-40B4-BE49-F238E27FC236}">
                <a16:creationId xmlns:a16="http://schemas.microsoft.com/office/drawing/2014/main" id="{FE7D794B-7C4B-5E2E-A505-E47D1A3E87B9}"/>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SEO AND KEYWORD RESEARCH </a:t>
            </a:r>
          </a:p>
        </p:txBody>
      </p:sp>
      <p:pic>
        <p:nvPicPr>
          <p:cNvPr id="10" name="Picture 10">
            <a:extLst>
              <a:ext uri="{FF2B5EF4-FFF2-40B4-BE49-F238E27FC236}">
                <a16:creationId xmlns:a16="http://schemas.microsoft.com/office/drawing/2014/main" id="{600A050D-0F78-E0C0-674A-9DD0C6A2D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173" y="2559936"/>
            <a:ext cx="3038430" cy="4298063"/>
          </a:xfrm>
          <a:prstGeom prst="rect">
            <a:avLst/>
          </a:prstGeom>
        </p:spPr>
      </p:pic>
      <p:pic>
        <p:nvPicPr>
          <p:cNvPr id="11" name="Picture 11">
            <a:extLst>
              <a:ext uri="{FF2B5EF4-FFF2-40B4-BE49-F238E27FC236}">
                <a16:creationId xmlns:a16="http://schemas.microsoft.com/office/drawing/2014/main" id="{EECCB953-50CD-E83C-3288-AF47ACE294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6497" y="2384266"/>
            <a:ext cx="3441445" cy="4473734"/>
          </a:xfrm>
          <a:prstGeom prst="rect">
            <a:avLst/>
          </a:prstGeom>
        </p:spPr>
      </p:pic>
    </p:spTree>
    <p:extLst>
      <p:ext uri="{BB962C8B-B14F-4D97-AF65-F5344CB8AC3E}">
        <p14:creationId xmlns:p14="http://schemas.microsoft.com/office/powerpoint/2010/main" val="1090503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7C0BE8B8-BAB3-5AE8-255D-599FA1ED81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927" y="2341585"/>
            <a:ext cx="3211819" cy="4270375"/>
          </a:xfrm>
        </p:spPr>
      </p:pic>
      <p:sp>
        <p:nvSpPr>
          <p:cNvPr id="5" name="Title 2">
            <a:extLst>
              <a:ext uri="{FF2B5EF4-FFF2-40B4-BE49-F238E27FC236}">
                <a16:creationId xmlns:a16="http://schemas.microsoft.com/office/drawing/2014/main" id="{AF23E47A-BFCF-268E-826E-D1F24D2D83B3}"/>
              </a:ext>
            </a:extLst>
          </p:cNvPr>
          <p:cNvSpPr txBox="1">
            <a:spLocks noGrp="1"/>
          </p:cNvSpPr>
          <p:nvPr>
            <p:ph type="title"/>
          </p:nvPr>
        </p:nvSpPr>
        <p:spPr>
          <a:xfrm>
            <a:off x="657927" y="0"/>
            <a:ext cx="11396305" cy="1700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SEO AND KEYWORD RESEARCH </a:t>
            </a:r>
          </a:p>
        </p:txBody>
      </p:sp>
      <p:pic>
        <p:nvPicPr>
          <p:cNvPr id="7" name="Picture 7">
            <a:extLst>
              <a:ext uri="{FF2B5EF4-FFF2-40B4-BE49-F238E27FC236}">
                <a16:creationId xmlns:a16="http://schemas.microsoft.com/office/drawing/2014/main" id="{459BCE59-A028-C983-6C53-748FD5116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097" y="2452450"/>
            <a:ext cx="3125455" cy="4270375"/>
          </a:xfrm>
          <a:prstGeom prst="rect">
            <a:avLst/>
          </a:prstGeom>
        </p:spPr>
      </p:pic>
      <p:pic>
        <p:nvPicPr>
          <p:cNvPr id="8" name="Picture 8">
            <a:extLst>
              <a:ext uri="{FF2B5EF4-FFF2-40B4-BE49-F238E27FC236}">
                <a16:creationId xmlns:a16="http://schemas.microsoft.com/office/drawing/2014/main" id="{DF308464-1B45-C09A-D922-91BFC5AE76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5841" y="2452450"/>
            <a:ext cx="3211819" cy="4405550"/>
          </a:xfrm>
          <a:prstGeom prst="rect">
            <a:avLst/>
          </a:prstGeom>
        </p:spPr>
      </p:pic>
    </p:spTree>
    <p:extLst>
      <p:ext uri="{BB962C8B-B14F-4D97-AF65-F5344CB8AC3E}">
        <p14:creationId xmlns:p14="http://schemas.microsoft.com/office/powerpoint/2010/main" val="3560812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1CB760AB-FC70-DD31-42E6-B902EFE358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420" y="2360612"/>
            <a:ext cx="2903503" cy="4270375"/>
          </a:xfrm>
        </p:spPr>
      </p:pic>
      <p:sp>
        <p:nvSpPr>
          <p:cNvPr id="5" name="Title 2">
            <a:extLst>
              <a:ext uri="{FF2B5EF4-FFF2-40B4-BE49-F238E27FC236}">
                <a16:creationId xmlns:a16="http://schemas.microsoft.com/office/drawing/2014/main" id="{BA0CAA7A-0511-F8AF-79DA-C97FF533A9B9}"/>
              </a:ext>
            </a:extLst>
          </p:cNvPr>
          <p:cNvSpPr txBox="1">
            <a:spLocks noGrp="1"/>
          </p:cNvSpPr>
          <p:nvPr>
            <p:ph type="title"/>
          </p:nvPr>
        </p:nvSpPr>
        <p:spPr>
          <a:xfrm>
            <a:off x="95250" y="227013"/>
            <a:ext cx="11784013" cy="1375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a:t>SEO AND KEYWORD RESEARCH </a:t>
            </a:r>
            <a:endParaRPr lang="en-US" dirty="0"/>
          </a:p>
        </p:txBody>
      </p:sp>
      <p:pic>
        <p:nvPicPr>
          <p:cNvPr id="7" name="Picture 7">
            <a:extLst>
              <a:ext uri="{FF2B5EF4-FFF2-40B4-BE49-F238E27FC236}">
                <a16:creationId xmlns:a16="http://schemas.microsoft.com/office/drawing/2014/main" id="{D411315E-920C-B5ED-8704-8C3DF4AB8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21" y="2360612"/>
            <a:ext cx="3535869" cy="4497388"/>
          </a:xfrm>
          <a:prstGeom prst="rect">
            <a:avLst/>
          </a:prstGeom>
        </p:spPr>
      </p:pic>
      <p:sp>
        <p:nvSpPr>
          <p:cNvPr id="9" name="Title 2">
            <a:extLst>
              <a:ext uri="{FF2B5EF4-FFF2-40B4-BE49-F238E27FC236}">
                <a16:creationId xmlns:a16="http://schemas.microsoft.com/office/drawing/2014/main" id="{75778338-2A73-9401-4D49-84D7009ECC37}"/>
              </a:ext>
            </a:extLst>
          </p:cNvPr>
          <p:cNvSpPr txBox="1">
            <a:spLocks/>
          </p:cNvSpPr>
          <p:nvPr/>
        </p:nvSpPr>
        <p:spPr>
          <a:xfrm>
            <a:off x="657927" y="0"/>
            <a:ext cx="11396305" cy="1700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SEO AND KEYWORD RESEARCH </a:t>
            </a:r>
          </a:p>
        </p:txBody>
      </p:sp>
      <p:pic>
        <p:nvPicPr>
          <p:cNvPr id="10" name="Picture 10">
            <a:extLst>
              <a:ext uri="{FF2B5EF4-FFF2-40B4-BE49-F238E27FC236}">
                <a16:creationId xmlns:a16="http://schemas.microsoft.com/office/drawing/2014/main" id="{1DEE36AE-E716-4ABD-78D5-694A0B1E96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7588" y="2360612"/>
            <a:ext cx="2826844" cy="4386138"/>
          </a:xfrm>
          <a:prstGeom prst="rect">
            <a:avLst/>
          </a:prstGeom>
        </p:spPr>
      </p:pic>
    </p:spTree>
    <p:extLst>
      <p:ext uri="{BB962C8B-B14F-4D97-AF65-F5344CB8AC3E}">
        <p14:creationId xmlns:p14="http://schemas.microsoft.com/office/powerpoint/2010/main" val="2716064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F765-B975-77C6-5170-B486D3DC622B}"/>
              </a:ext>
            </a:extLst>
          </p:cNvPr>
          <p:cNvSpPr>
            <a:spLocks noGrp="1"/>
          </p:cNvSpPr>
          <p:nvPr>
            <p:ph type="title"/>
          </p:nvPr>
        </p:nvSpPr>
        <p:spPr>
          <a:xfrm>
            <a:off x="-1" y="227284"/>
            <a:ext cx="12105871" cy="1830236"/>
          </a:xfrm>
        </p:spPr>
        <p:txBody>
          <a:bodyPr>
            <a:normAutofit/>
          </a:bodyPr>
          <a:lstStyle/>
          <a:p>
            <a:r>
              <a:rPr lang="en-US"/>
              <a:t>KEYWORD RESEARCH OF WIPRO </a:t>
            </a:r>
          </a:p>
        </p:txBody>
      </p:sp>
      <p:sp>
        <p:nvSpPr>
          <p:cNvPr id="3" name="Content Placeholder 2">
            <a:extLst>
              <a:ext uri="{FF2B5EF4-FFF2-40B4-BE49-F238E27FC236}">
                <a16:creationId xmlns:a16="http://schemas.microsoft.com/office/drawing/2014/main" id="{C465BC14-ADCF-B210-819A-D021B10E5049}"/>
              </a:ext>
            </a:extLst>
          </p:cNvPr>
          <p:cNvSpPr>
            <a:spLocks noGrp="1"/>
          </p:cNvSpPr>
          <p:nvPr>
            <p:ph idx="1"/>
          </p:nvPr>
        </p:nvSpPr>
        <p:spPr>
          <a:xfrm>
            <a:off x="0" y="2380502"/>
            <a:ext cx="12105870" cy="4477498"/>
          </a:xfrm>
        </p:spPr>
        <p:txBody>
          <a:bodyPr/>
          <a:lstStyle/>
          <a:p>
            <a:r>
              <a:rPr lang="en-US" dirty="0"/>
              <a:t>SOME OF THE IMPORTANT KEYWORDS OF WIPRO:</a:t>
            </a:r>
          </a:p>
          <a:p>
            <a:endParaRPr lang="en-US" dirty="0"/>
          </a:p>
        </p:txBody>
      </p:sp>
      <p:pic>
        <p:nvPicPr>
          <p:cNvPr id="4" name="Picture 4">
            <a:extLst>
              <a:ext uri="{FF2B5EF4-FFF2-40B4-BE49-F238E27FC236}">
                <a16:creationId xmlns:a16="http://schemas.microsoft.com/office/drawing/2014/main" id="{FFB5E176-4A22-0831-58EC-E391CB517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01" y="2380501"/>
            <a:ext cx="4172695" cy="4477497"/>
          </a:xfrm>
          <a:prstGeom prst="rect">
            <a:avLst/>
          </a:prstGeom>
        </p:spPr>
      </p:pic>
      <p:pic>
        <p:nvPicPr>
          <p:cNvPr id="5" name="Picture 5">
            <a:extLst>
              <a:ext uri="{FF2B5EF4-FFF2-40B4-BE49-F238E27FC236}">
                <a16:creationId xmlns:a16="http://schemas.microsoft.com/office/drawing/2014/main" id="{E4A6069C-8CFF-54B3-ECEC-582FD33CD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199" y="2811146"/>
            <a:ext cx="6158024" cy="4046854"/>
          </a:xfrm>
          <a:prstGeom prst="rect">
            <a:avLst/>
          </a:prstGeom>
        </p:spPr>
      </p:pic>
    </p:spTree>
    <p:extLst>
      <p:ext uri="{BB962C8B-B14F-4D97-AF65-F5344CB8AC3E}">
        <p14:creationId xmlns:p14="http://schemas.microsoft.com/office/powerpoint/2010/main" val="2367537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03BCC3A2-BA80-075A-DC58-6A4CFF5C19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681" y="2479964"/>
            <a:ext cx="3619427" cy="4270375"/>
          </a:xfrm>
        </p:spPr>
      </p:pic>
      <p:sp>
        <p:nvSpPr>
          <p:cNvPr id="5" name="Title 1">
            <a:extLst>
              <a:ext uri="{FF2B5EF4-FFF2-40B4-BE49-F238E27FC236}">
                <a16:creationId xmlns:a16="http://schemas.microsoft.com/office/drawing/2014/main" id="{C29A64C8-A2A1-0AC6-1A69-36BA5932FAE1}"/>
              </a:ext>
            </a:extLst>
          </p:cNvPr>
          <p:cNvSpPr txBox="1">
            <a:spLocks noGrp="1"/>
          </p:cNvSpPr>
          <p:nvPr>
            <p:ph type="title"/>
          </p:nvPr>
        </p:nvSpPr>
        <p:spPr>
          <a:xfrm>
            <a:off x="754063" y="215900"/>
            <a:ext cx="11136312" cy="18176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KEYWORD RESEARCH OF WIPRO </a:t>
            </a:r>
          </a:p>
        </p:txBody>
      </p:sp>
      <p:pic>
        <p:nvPicPr>
          <p:cNvPr id="7" name="Picture 7">
            <a:extLst>
              <a:ext uri="{FF2B5EF4-FFF2-40B4-BE49-F238E27FC236}">
                <a16:creationId xmlns:a16="http://schemas.microsoft.com/office/drawing/2014/main" id="{1FF8C0FB-2BF2-4C97-0C04-DFC896A3B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4370" y="2224992"/>
            <a:ext cx="5177795" cy="4633008"/>
          </a:xfrm>
          <a:prstGeom prst="rect">
            <a:avLst/>
          </a:prstGeom>
        </p:spPr>
      </p:pic>
    </p:spTree>
    <p:extLst>
      <p:ext uri="{BB962C8B-B14F-4D97-AF65-F5344CB8AC3E}">
        <p14:creationId xmlns:p14="http://schemas.microsoft.com/office/powerpoint/2010/main" val="62420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C450-BCF6-150D-2A10-A78059D06725}"/>
              </a:ext>
            </a:extLst>
          </p:cNvPr>
          <p:cNvSpPr>
            <a:spLocks noGrp="1"/>
          </p:cNvSpPr>
          <p:nvPr>
            <p:ph type="title"/>
          </p:nvPr>
        </p:nvSpPr>
        <p:spPr/>
        <p:txBody>
          <a:bodyPr>
            <a:normAutofit/>
          </a:bodyPr>
          <a:lstStyle/>
          <a:p>
            <a:r>
              <a:rPr lang="en-US" dirty="0"/>
              <a:t>BRAND RESEARCH ON WIPRO </a:t>
            </a:r>
          </a:p>
        </p:txBody>
      </p:sp>
      <p:sp>
        <p:nvSpPr>
          <p:cNvPr id="3" name="Content Placeholder 2">
            <a:extLst>
              <a:ext uri="{FF2B5EF4-FFF2-40B4-BE49-F238E27FC236}">
                <a16:creationId xmlns:a16="http://schemas.microsoft.com/office/drawing/2014/main" id="{D72B31B0-CBDD-8F43-E3A2-5DB06102965A}"/>
              </a:ext>
            </a:extLst>
          </p:cNvPr>
          <p:cNvSpPr>
            <a:spLocks noGrp="1"/>
          </p:cNvSpPr>
          <p:nvPr>
            <p:ph idx="1"/>
          </p:nvPr>
        </p:nvSpPr>
        <p:spPr>
          <a:xfrm>
            <a:off x="218455" y="1876481"/>
            <a:ext cx="12153653" cy="4415701"/>
          </a:xfrm>
        </p:spPr>
        <p:txBody>
          <a:bodyPr>
            <a:normAutofit fontScale="85000" lnSpcReduction="20000"/>
          </a:bodyPr>
          <a:lstStyle/>
          <a:p>
            <a:endParaRPr lang="en-US" dirty="0"/>
          </a:p>
          <a:p>
            <a:r>
              <a:rPr lang="en-US" sz="3300" b="0" i="0" dirty="0">
                <a:solidFill>
                  <a:srgbClr val="002108"/>
                </a:solidFill>
                <a:effectLst/>
                <a:latin typeface="Google Sans"/>
              </a:rPr>
              <a:t>WIPRO’S FULL NAME IS </a:t>
            </a:r>
          </a:p>
          <a:p>
            <a:r>
              <a:rPr lang="en-GB" sz="3300" b="0" i="0" dirty="0">
                <a:solidFill>
                  <a:srgbClr val="002060"/>
                </a:solidFill>
                <a:effectLst/>
                <a:latin typeface="Google Sans"/>
              </a:rPr>
              <a:t>Western India Palm Refined Oils Limited</a:t>
            </a:r>
            <a:endParaRPr lang="en-US" sz="3300" b="0" i="0" dirty="0">
              <a:solidFill>
                <a:srgbClr val="002060"/>
              </a:solidFill>
              <a:effectLst/>
              <a:latin typeface="Google Sans"/>
            </a:endParaRPr>
          </a:p>
          <a:p>
            <a:r>
              <a:rPr lang="en-US" sz="3300" dirty="0">
                <a:solidFill>
                  <a:srgbClr val="002060"/>
                </a:solidFill>
                <a:latin typeface="Google Sans"/>
              </a:rPr>
              <a:t>TEAM ID:</a:t>
            </a:r>
            <a:r>
              <a:rPr lang="en-GB" sz="2400" b="0" i="0" dirty="0">
                <a:solidFill>
                  <a:srgbClr val="000000"/>
                </a:solidFill>
                <a:effectLst/>
                <a:latin typeface="verdana" panose="020B0604030504040204" pitchFamily="34" charset="0"/>
              </a:rPr>
              <a:t>LTVIP2023TMID10342</a:t>
            </a:r>
            <a:endParaRPr lang="en-US" sz="2400" b="0" i="0" dirty="0">
              <a:solidFill>
                <a:srgbClr val="000000"/>
              </a:solidFill>
              <a:effectLst/>
              <a:latin typeface="verdana" panose="020B0604030504040204" pitchFamily="34" charset="0"/>
            </a:endParaRPr>
          </a:p>
          <a:p>
            <a:r>
              <a:rPr lang="en-US" sz="1800" dirty="0">
                <a:solidFill>
                  <a:srgbClr val="000000"/>
                </a:solidFill>
                <a:latin typeface="verdana" panose="020B0604030504040204" pitchFamily="34" charset="0"/>
              </a:rPr>
              <a:t>TEAM LEAD:CHINTU SHARMILA </a:t>
            </a:r>
          </a:p>
          <a:p>
            <a:r>
              <a:rPr lang="en-US" sz="1800" b="0" i="0" dirty="0">
                <a:solidFill>
                  <a:srgbClr val="000000"/>
                </a:solidFill>
                <a:effectLst/>
                <a:latin typeface="verdana" panose="020B0604030504040204" pitchFamily="34" charset="0"/>
              </a:rPr>
              <a:t>MEMBERS:CHINTAMA JHANSI</a:t>
            </a:r>
          </a:p>
          <a:p>
            <a:r>
              <a:rPr lang="en-US" sz="1800" dirty="0">
                <a:solidFill>
                  <a:srgbClr val="000000"/>
                </a:solidFill>
                <a:latin typeface="verdana" panose="020B0604030504040204" pitchFamily="34" charset="0"/>
              </a:rPr>
              <a:t>                 DUPPALA LEELA RANI</a:t>
            </a:r>
          </a:p>
          <a:p>
            <a:r>
              <a:rPr lang="en-US" sz="1800" dirty="0">
                <a:solidFill>
                  <a:srgbClr val="000000"/>
                </a:solidFill>
                <a:latin typeface="verdana" panose="020B0604030504040204" pitchFamily="34" charset="0"/>
              </a:rPr>
              <a:t>                  DUGANA SIREESHA</a:t>
            </a:r>
          </a:p>
          <a:p>
            <a:r>
              <a:rPr lang="en-US" sz="1800" dirty="0">
                <a:solidFill>
                  <a:srgbClr val="000000"/>
                </a:solidFill>
                <a:latin typeface="verdana" panose="020B0604030504040204" pitchFamily="34" charset="0"/>
              </a:rPr>
              <a:t>                  DUMPA SAI LAXMI</a:t>
            </a:r>
          </a:p>
          <a:p>
            <a:r>
              <a:rPr lang="en-US" sz="1800" b="0" i="0" dirty="0">
                <a:solidFill>
                  <a:srgbClr val="000000"/>
                </a:solidFill>
                <a:effectLst/>
                <a:latin typeface="verdana" panose="020B0604030504040204" pitchFamily="34" charset="0"/>
              </a:rPr>
              <a:t>                 </a:t>
            </a:r>
            <a:endParaRPr lang="en-US" sz="1800" b="0" i="0" dirty="0">
              <a:solidFill>
                <a:srgbClr val="002060"/>
              </a:solidFill>
              <a:effectLst/>
              <a:latin typeface="Google Sans"/>
            </a:endParaRPr>
          </a:p>
          <a:p>
            <a:endParaRPr lang="en-US" sz="3300" dirty="0">
              <a:solidFill>
                <a:srgbClr val="002060"/>
              </a:solidFill>
            </a:endParaRPr>
          </a:p>
        </p:txBody>
      </p:sp>
      <p:pic>
        <p:nvPicPr>
          <p:cNvPr id="5" name="Picture 4">
            <a:extLst>
              <a:ext uri="{FF2B5EF4-FFF2-40B4-BE49-F238E27FC236}">
                <a16:creationId xmlns:a16="http://schemas.microsoft.com/office/drawing/2014/main" id="{7E4171F6-1AA6-27CA-D18E-EEDADCEA1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924" y="2847032"/>
            <a:ext cx="4905185" cy="2520846"/>
          </a:xfrm>
          <a:prstGeom prst="rect">
            <a:avLst/>
          </a:prstGeom>
        </p:spPr>
      </p:pic>
    </p:spTree>
    <p:extLst>
      <p:ext uri="{BB962C8B-B14F-4D97-AF65-F5344CB8AC3E}">
        <p14:creationId xmlns:p14="http://schemas.microsoft.com/office/powerpoint/2010/main" val="2537001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3F2D-0C6F-F8F4-545F-95883BED837D}"/>
              </a:ext>
            </a:extLst>
          </p:cNvPr>
          <p:cNvSpPr>
            <a:spLocks noGrp="1"/>
          </p:cNvSpPr>
          <p:nvPr>
            <p:ph type="title"/>
          </p:nvPr>
        </p:nvSpPr>
        <p:spPr>
          <a:xfrm>
            <a:off x="1" y="311020"/>
            <a:ext cx="12105870" cy="1782387"/>
          </a:xfrm>
        </p:spPr>
        <p:txBody>
          <a:bodyPr/>
          <a:lstStyle/>
          <a:p>
            <a:r>
              <a:rPr lang="en-US" dirty="0"/>
              <a:t>Meta tags and description </a:t>
            </a:r>
          </a:p>
        </p:txBody>
      </p:sp>
      <p:sp>
        <p:nvSpPr>
          <p:cNvPr id="3" name="Content Placeholder 2">
            <a:extLst>
              <a:ext uri="{FF2B5EF4-FFF2-40B4-BE49-F238E27FC236}">
                <a16:creationId xmlns:a16="http://schemas.microsoft.com/office/drawing/2014/main" id="{027667FB-A28C-6569-4A36-69526295787C}"/>
              </a:ext>
            </a:extLst>
          </p:cNvPr>
          <p:cNvSpPr>
            <a:spLocks noGrp="1"/>
          </p:cNvSpPr>
          <p:nvPr>
            <p:ph idx="1"/>
          </p:nvPr>
        </p:nvSpPr>
        <p:spPr>
          <a:xfrm>
            <a:off x="1" y="2587752"/>
            <a:ext cx="12105870" cy="4270248"/>
          </a:xfrm>
        </p:spPr>
        <p:txBody>
          <a:bodyPr/>
          <a:lstStyle/>
          <a:p>
            <a:r>
              <a:rPr lang="en-US" dirty="0"/>
              <a:t>META TAGS AND META DESCRIPTION:</a:t>
            </a:r>
          </a:p>
          <a:p>
            <a:endParaRPr lang="en-US" dirty="0"/>
          </a:p>
        </p:txBody>
      </p:sp>
      <p:pic>
        <p:nvPicPr>
          <p:cNvPr id="4" name="Picture 4">
            <a:extLst>
              <a:ext uri="{FF2B5EF4-FFF2-40B4-BE49-F238E27FC236}">
                <a16:creationId xmlns:a16="http://schemas.microsoft.com/office/drawing/2014/main" id="{FD16A14C-41EA-A13A-69EC-18C87ECA9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667" y="3134129"/>
            <a:ext cx="7346948" cy="3723871"/>
          </a:xfrm>
          <a:prstGeom prst="rect">
            <a:avLst/>
          </a:prstGeom>
        </p:spPr>
      </p:pic>
    </p:spTree>
    <p:extLst>
      <p:ext uri="{BB962C8B-B14F-4D97-AF65-F5344CB8AC3E}">
        <p14:creationId xmlns:p14="http://schemas.microsoft.com/office/powerpoint/2010/main" val="2938874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B21A-408F-E9BC-7E15-05C78C323A19}"/>
              </a:ext>
            </a:extLst>
          </p:cNvPr>
          <p:cNvSpPr>
            <a:spLocks noGrp="1"/>
          </p:cNvSpPr>
          <p:nvPr>
            <p:ph type="title"/>
          </p:nvPr>
        </p:nvSpPr>
        <p:spPr>
          <a:xfrm>
            <a:off x="119623" y="222116"/>
            <a:ext cx="11713507" cy="1883253"/>
          </a:xfrm>
        </p:spPr>
        <p:txBody>
          <a:bodyPr>
            <a:normAutofit/>
          </a:bodyPr>
          <a:lstStyle/>
          <a:p>
            <a:r>
              <a:rPr lang="en-US" dirty="0"/>
              <a:t>CONTENT CALENDER OF WIPRO</a:t>
            </a:r>
          </a:p>
        </p:txBody>
      </p:sp>
      <p:pic>
        <p:nvPicPr>
          <p:cNvPr id="4" name="Picture 4">
            <a:extLst>
              <a:ext uri="{FF2B5EF4-FFF2-40B4-BE49-F238E27FC236}">
                <a16:creationId xmlns:a16="http://schemas.microsoft.com/office/drawing/2014/main" id="{A47DD146-8F8F-42DD-654D-D6540EC4DC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929" y="2332653"/>
            <a:ext cx="11713507" cy="4525347"/>
          </a:xfrm>
        </p:spPr>
      </p:pic>
    </p:spTree>
    <p:extLst>
      <p:ext uri="{BB962C8B-B14F-4D97-AF65-F5344CB8AC3E}">
        <p14:creationId xmlns:p14="http://schemas.microsoft.com/office/powerpoint/2010/main" val="226286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49A8-6C73-D19D-C429-9FBF5123DD27}"/>
              </a:ext>
            </a:extLst>
          </p:cNvPr>
          <p:cNvSpPr>
            <a:spLocks noGrp="1"/>
          </p:cNvSpPr>
          <p:nvPr>
            <p:ph type="title"/>
          </p:nvPr>
        </p:nvSpPr>
        <p:spPr>
          <a:xfrm>
            <a:off x="217714" y="131586"/>
            <a:ext cx="11974286" cy="1782385"/>
          </a:xfrm>
        </p:spPr>
        <p:txBody>
          <a:bodyPr>
            <a:normAutofit/>
          </a:bodyPr>
          <a:lstStyle/>
          <a:p>
            <a:r>
              <a:rPr lang="en-US" dirty="0"/>
              <a:t>CONTENT IDEAS OF WIPRO</a:t>
            </a:r>
          </a:p>
        </p:txBody>
      </p:sp>
      <p:sp>
        <p:nvSpPr>
          <p:cNvPr id="3" name="Content Placeholder 2">
            <a:extLst>
              <a:ext uri="{FF2B5EF4-FFF2-40B4-BE49-F238E27FC236}">
                <a16:creationId xmlns:a16="http://schemas.microsoft.com/office/drawing/2014/main" id="{47402C21-815A-8C0C-6E34-B4BB1C05CEBB}"/>
              </a:ext>
            </a:extLst>
          </p:cNvPr>
          <p:cNvSpPr>
            <a:spLocks noGrp="1"/>
          </p:cNvSpPr>
          <p:nvPr>
            <p:ph idx="1"/>
          </p:nvPr>
        </p:nvSpPr>
        <p:spPr>
          <a:xfrm>
            <a:off x="217715" y="2587752"/>
            <a:ext cx="11888156" cy="4138662"/>
          </a:xfrm>
        </p:spPr>
        <p:txBody>
          <a:bodyPr/>
          <a:lstStyle/>
          <a:p>
            <a:r>
              <a:rPr lang="en-GB" b="1" i="0" dirty="0">
                <a:solidFill>
                  <a:srgbClr val="374151"/>
                </a:solidFill>
                <a:effectLst/>
                <a:latin typeface="Söhne"/>
              </a:rPr>
              <a:t>Content Ideas for Wipro:</a:t>
            </a:r>
            <a:endParaRPr lang="en-GB" b="0" i="0" dirty="0">
              <a:solidFill>
                <a:srgbClr val="374151"/>
              </a:solidFill>
              <a:effectLst/>
              <a:latin typeface="Söhne"/>
            </a:endParaRPr>
          </a:p>
          <a:p>
            <a:r>
              <a:rPr lang="en-GB" b="1" i="0" dirty="0">
                <a:solidFill>
                  <a:srgbClr val="374151"/>
                </a:solidFill>
                <a:effectLst/>
                <a:latin typeface="Söhne"/>
              </a:rPr>
              <a:t>Industry Reports</a:t>
            </a:r>
            <a:r>
              <a:rPr lang="en-GB" b="0" i="0" dirty="0">
                <a:solidFill>
                  <a:srgbClr val="374151"/>
                </a:solidFill>
                <a:effectLst/>
                <a:latin typeface="Söhne"/>
              </a:rPr>
              <a:t>: Publish reports on emerging trends and challenges in the IT and consulting industry.</a:t>
            </a:r>
          </a:p>
          <a:p>
            <a:r>
              <a:rPr lang="en-GB" b="1" i="0" dirty="0">
                <a:solidFill>
                  <a:srgbClr val="374151"/>
                </a:solidFill>
                <a:effectLst/>
                <a:latin typeface="Söhne"/>
              </a:rPr>
              <a:t>Client Success Stories</a:t>
            </a:r>
            <a:r>
              <a:rPr lang="en-GB" b="0" i="0" dirty="0">
                <a:solidFill>
                  <a:srgbClr val="374151"/>
                </a:solidFill>
                <a:effectLst/>
                <a:latin typeface="Söhne"/>
              </a:rPr>
              <a:t>: Share case studies showcasing how Wipro helped clients achieve their goals.</a:t>
            </a:r>
          </a:p>
          <a:p>
            <a:r>
              <a:rPr lang="en-GB" b="1" i="0" dirty="0">
                <a:effectLst/>
                <a:latin typeface="Söhne"/>
              </a:rPr>
              <a:t>Thought Leadership Blogs</a:t>
            </a:r>
            <a:r>
              <a:rPr lang="en-GB" b="0" i="0" dirty="0">
                <a:solidFill>
                  <a:srgbClr val="374151"/>
                </a:solidFill>
                <a:effectLst/>
                <a:latin typeface="Söhne"/>
              </a:rPr>
              <a:t>: Explore topics like AI, cybersecurity, and digital transformation.</a:t>
            </a:r>
            <a:r>
              <a:rPr lang="en-GB" b="1" i="0" dirty="0">
                <a:effectLst/>
                <a:latin typeface="Söhne"/>
              </a:rPr>
              <a:t> </a:t>
            </a:r>
            <a:endParaRPr lang="en-US" b="1" i="0" dirty="0">
              <a:effectLst/>
              <a:latin typeface="Söhne"/>
            </a:endParaRPr>
          </a:p>
          <a:p>
            <a:r>
              <a:rPr lang="en-GB" b="1" i="0" dirty="0">
                <a:effectLst/>
                <a:latin typeface="Söhne"/>
              </a:rPr>
              <a:t>Video Webinars</a:t>
            </a:r>
            <a:r>
              <a:rPr lang="en-GB" b="0" i="0" dirty="0">
                <a:solidFill>
                  <a:srgbClr val="374151"/>
                </a:solidFill>
                <a:effectLst/>
                <a:latin typeface="Söhne"/>
              </a:rPr>
              <a:t>: Host webinars featuring Wipro experts discussing industry topics.</a:t>
            </a:r>
            <a:endParaRPr lang="en-US" dirty="0"/>
          </a:p>
        </p:txBody>
      </p:sp>
    </p:spTree>
    <p:extLst>
      <p:ext uri="{BB962C8B-B14F-4D97-AF65-F5344CB8AC3E}">
        <p14:creationId xmlns:p14="http://schemas.microsoft.com/office/powerpoint/2010/main" val="2386110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82D2A78C-C90C-9D65-FE16-AF6EB1FA54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171" y="2479964"/>
            <a:ext cx="9354537" cy="4230899"/>
          </a:xfrm>
        </p:spPr>
      </p:pic>
      <p:sp>
        <p:nvSpPr>
          <p:cNvPr id="5" name="Title 1">
            <a:extLst>
              <a:ext uri="{FF2B5EF4-FFF2-40B4-BE49-F238E27FC236}">
                <a16:creationId xmlns:a16="http://schemas.microsoft.com/office/drawing/2014/main" id="{07E06770-B6C2-6A53-20B8-C705AF4A2B28}"/>
              </a:ext>
            </a:extLst>
          </p:cNvPr>
          <p:cNvSpPr txBox="1">
            <a:spLocks noGrp="1"/>
          </p:cNvSpPr>
          <p:nvPr>
            <p:ph type="title"/>
          </p:nvPr>
        </p:nvSpPr>
        <p:spPr>
          <a:xfrm>
            <a:off x="179388" y="317500"/>
            <a:ext cx="11818937" cy="1644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MARKETING STRATEGIES OF WIPRO</a:t>
            </a:r>
          </a:p>
        </p:txBody>
      </p:sp>
    </p:spTree>
    <p:extLst>
      <p:ext uri="{BB962C8B-B14F-4D97-AF65-F5344CB8AC3E}">
        <p14:creationId xmlns:p14="http://schemas.microsoft.com/office/powerpoint/2010/main" val="3978622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18D9-4089-34C8-5387-939C7901CB82}"/>
              </a:ext>
            </a:extLst>
          </p:cNvPr>
          <p:cNvSpPr>
            <a:spLocks noGrp="1"/>
          </p:cNvSpPr>
          <p:nvPr>
            <p:ph type="title"/>
          </p:nvPr>
        </p:nvSpPr>
        <p:spPr>
          <a:xfrm>
            <a:off x="83735" y="246040"/>
            <a:ext cx="12022135" cy="1715782"/>
          </a:xfrm>
        </p:spPr>
        <p:txBody>
          <a:bodyPr/>
          <a:lstStyle/>
          <a:p>
            <a:r>
              <a:rPr lang="en-US" dirty="0"/>
              <a:t>MARKETING STRATEGIES OF WIPRO</a:t>
            </a:r>
          </a:p>
        </p:txBody>
      </p:sp>
      <p:sp>
        <p:nvSpPr>
          <p:cNvPr id="3" name="Content Placeholder 2">
            <a:extLst>
              <a:ext uri="{FF2B5EF4-FFF2-40B4-BE49-F238E27FC236}">
                <a16:creationId xmlns:a16="http://schemas.microsoft.com/office/drawing/2014/main" id="{FE9B11EC-1B55-C255-0446-12336259FF6C}"/>
              </a:ext>
            </a:extLst>
          </p:cNvPr>
          <p:cNvSpPr>
            <a:spLocks noGrp="1"/>
          </p:cNvSpPr>
          <p:nvPr>
            <p:ph idx="1"/>
          </p:nvPr>
        </p:nvSpPr>
        <p:spPr>
          <a:xfrm>
            <a:off x="83735" y="2587751"/>
            <a:ext cx="12108265" cy="4182923"/>
          </a:xfrm>
        </p:spPr>
        <p:txBody>
          <a:bodyPr/>
          <a:lstStyle/>
          <a:p>
            <a:r>
              <a:rPr lang="en-GB" b="0" i="0" dirty="0">
                <a:solidFill>
                  <a:srgbClr val="374151"/>
                </a:solidFill>
                <a:effectLst/>
                <a:latin typeface="Söhne"/>
              </a:rPr>
              <a:t>Wipro, like many large IT and consulting companies, employs a variety of marketing strategies to reach its target audience and promote its services. </a:t>
            </a:r>
            <a:endParaRPr lang="en-US" b="0" i="0" dirty="0">
              <a:solidFill>
                <a:srgbClr val="374151"/>
              </a:solidFill>
              <a:effectLst/>
              <a:latin typeface="Söhne"/>
            </a:endParaRPr>
          </a:p>
          <a:p>
            <a:r>
              <a:rPr lang="en-GB" b="1" i="0" dirty="0">
                <a:effectLst/>
                <a:latin typeface="Söhne"/>
              </a:rPr>
              <a:t>Digital Marketing</a:t>
            </a:r>
            <a:r>
              <a:rPr lang="en-GB" b="0" i="0" dirty="0">
                <a:solidFill>
                  <a:srgbClr val="374151"/>
                </a:solidFill>
                <a:effectLst/>
                <a:latin typeface="Söhne"/>
              </a:rPr>
              <a:t>: Leveraging online channels, such as the company's website, social media platforms, and email marketing, to connect with clients and prospects. This includes content marketing, search engine optimization (SEO), and pay-per-click advertising.</a:t>
            </a:r>
            <a:endParaRPr lang="en-US" b="0" i="0" dirty="0">
              <a:solidFill>
                <a:srgbClr val="374151"/>
              </a:solidFill>
              <a:effectLst/>
              <a:latin typeface="Söhne"/>
            </a:endParaRPr>
          </a:p>
          <a:p>
            <a:r>
              <a:rPr lang="en-GB" b="1" i="0" dirty="0">
                <a:effectLst/>
                <a:latin typeface="Söhne"/>
              </a:rPr>
              <a:t>Content Marketing</a:t>
            </a:r>
            <a:r>
              <a:rPr lang="en-GB" b="0" i="0" dirty="0">
                <a:solidFill>
                  <a:srgbClr val="374151"/>
                </a:solidFill>
                <a:effectLst/>
                <a:latin typeface="Söhne"/>
              </a:rPr>
              <a:t>: Creating valuable and informative content like blog posts, whitepapers, videos, and infographics to establish thought leadership and engage with the audience.</a:t>
            </a:r>
            <a:endParaRPr lang="en-US" dirty="0"/>
          </a:p>
        </p:txBody>
      </p:sp>
    </p:spTree>
    <p:extLst>
      <p:ext uri="{BB962C8B-B14F-4D97-AF65-F5344CB8AC3E}">
        <p14:creationId xmlns:p14="http://schemas.microsoft.com/office/powerpoint/2010/main" val="811926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47B64-1BAF-0A46-21A8-E50BBEA35AE4}"/>
              </a:ext>
            </a:extLst>
          </p:cNvPr>
          <p:cNvSpPr>
            <a:spLocks noGrp="1"/>
          </p:cNvSpPr>
          <p:nvPr>
            <p:ph idx="1"/>
          </p:nvPr>
        </p:nvSpPr>
        <p:spPr>
          <a:xfrm>
            <a:off x="0" y="2587751"/>
            <a:ext cx="12069984" cy="4182923"/>
          </a:xfrm>
        </p:spPr>
        <p:txBody>
          <a:bodyPr/>
          <a:lstStyle/>
          <a:p>
            <a:r>
              <a:rPr lang="en-GB" b="1" i="0" dirty="0">
                <a:effectLst/>
                <a:latin typeface="Söhne"/>
              </a:rPr>
              <a:t>Client Case Studies</a:t>
            </a:r>
            <a:r>
              <a:rPr lang="en-GB" b="0" i="0" dirty="0">
                <a:solidFill>
                  <a:srgbClr val="374151"/>
                </a:solidFill>
                <a:effectLst/>
                <a:latin typeface="Söhne"/>
              </a:rPr>
              <a:t>: Highlighting successful projects and collaborations with clients to demonstrate Wipro's capabilities.</a:t>
            </a:r>
            <a:endParaRPr lang="en-US" b="0" i="0" dirty="0">
              <a:solidFill>
                <a:srgbClr val="374151"/>
              </a:solidFill>
              <a:effectLst/>
              <a:latin typeface="Söhne"/>
            </a:endParaRPr>
          </a:p>
          <a:p>
            <a:r>
              <a:rPr lang="en-GB" b="1" i="0" dirty="0">
                <a:effectLst/>
                <a:latin typeface="Söhne"/>
              </a:rPr>
              <a:t>Innovation and R&amp;D</a:t>
            </a:r>
            <a:r>
              <a:rPr lang="en-GB" b="0" i="0" dirty="0">
                <a:solidFill>
                  <a:srgbClr val="374151"/>
                </a:solidFill>
                <a:effectLst/>
                <a:latin typeface="Söhne"/>
              </a:rPr>
              <a:t>: Promoting cutting-edge technologies and innovations to demonstrate the company's commitment to staying at the forefront of the industry</a:t>
            </a:r>
            <a:r>
              <a:rPr lang="en-US" b="0" i="0" dirty="0">
                <a:solidFill>
                  <a:srgbClr val="374151"/>
                </a:solidFill>
                <a:effectLst/>
                <a:latin typeface="Söhne"/>
              </a:rPr>
              <a:t>.</a:t>
            </a:r>
          </a:p>
          <a:p>
            <a:r>
              <a:rPr lang="en-GB" b="1" i="0" dirty="0">
                <a:effectLst/>
                <a:latin typeface="Söhne"/>
              </a:rPr>
              <a:t>Partnerships and Alliances</a:t>
            </a:r>
            <a:r>
              <a:rPr lang="en-GB" b="0" i="0" dirty="0">
                <a:solidFill>
                  <a:srgbClr val="374151"/>
                </a:solidFill>
                <a:effectLst/>
                <a:latin typeface="Söhne"/>
              </a:rPr>
              <a:t>: Collaborating with other companies, platforms, and technologies to enhance service offerings.</a:t>
            </a:r>
            <a:endParaRPr lang="en-US" b="0" i="0" dirty="0">
              <a:solidFill>
                <a:srgbClr val="374151"/>
              </a:solidFill>
              <a:effectLst/>
              <a:latin typeface="Söhne"/>
            </a:endParaRPr>
          </a:p>
          <a:p>
            <a:r>
              <a:rPr lang="en-GB" b="1" i="0">
                <a:effectLst/>
                <a:latin typeface="Söhne"/>
              </a:rPr>
              <a:t>Employee Advocacy</a:t>
            </a:r>
            <a:r>
              <a:rPr lang="en-GB" b="0" i="0">
                <a:solidFill>
                  <a:srgbClr val="374151"/>
                </a:solidFill>
                <a:effectLst/>
                <a:latin typeface="Söhne"/>
              </a:rPr>
              <a:t>: Encouraging employees to be brand advocates and share their experiences and insights.</a:t>
            </a:r>
            <a:endParaRPr lang="en-US" dirty="0"/>
          </a:p>
        </p:txBody>
      </p:sp>
      <p:sp>
        <p:nvSpPr>
          <p:cNvPr id="5" name="Title 1">
            <a:extLst>
              <a:ext uri="{FF2B5EF4-FFF2-40B4-BE49-F238E27FC236}">
                <a16:creationId xmlns:a16="http://schemas.microsoft.com/office/drawing/2014/main" id="{0D08D0D3-0C80-3C00-F71D-2ACCDC925210}"/>
              </a:ext>
            </a:extLst>
          </p:cNvPr>
          <p:cNvSpPr txBox="1">
            <a:spLocks noGrp="1"/>
          </p:cNvSpPr>
          <p:nvPr>
            <p:ph type="title"/>
          </p:nvPr>
        </p:nvSpPr>
        <p:spPr>
          <a:xfrm>
            <a:off x="263525" y="317500"/>
            <a:ext cx="11928475" cy="17764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MARKETING STRATEGIES OF WIPRO</a:t>
            </a:r>
          </a:p>
        </p:txBody>
      </p:sp>
    </p:spTree>
    <p:extLst>
      <p:ext uri="{BB962C8B-B14F-4D97-AF65-F5344CB8AC3E}">
        <p14:creationId xmlns:p14="http://schemas.microsoft.com/office/powerpoint/2010/main" val="4019896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C385-2342-B1F4-52CA-5AFA0C487F2D}"/>
              </a:ext>
            </a:extLst>
          </p:cNvPr>
          <p:cNvSpPr>
            <a:spLocks noGrp="1"/>
          </p:cNvSpPr>
          <p:nvPr>
            <p:ph type="title"/>
          </p:nvPr>
        </p:nvSpPr>
        <p:spPr>
          <a:xfrm>
            <a:off x="251209" y="83736"/>
            <a:ext cx="11940791" cy="1878085"/>
          </a:xfrm>
        </p:spPr>
        <p:txBody>
          <a:bodyPr>
            <a:normAutofit fontScale="90000"/>
          </a:bodyPr>
          <a:lstStyle/>
          <a:p>
            <a:r>
              <a:rPr lang="en-US"/>
              <a:t>CHALLENGES ENCOUNTERED AND LESSONS LEARNED</a:t>
            </a:r>
          </a:p>
        </p:txBody>
      </p:sp>
      <p:sp>
        <p:nvSpPr>
          <p:cNvPr id="3" name="Content Placeholder 2">
            <a:extLst>
              <a:ext uri="{FF2B5EF4-FFF2-40B4-BE49-F238E27FC236}">
                <a16:creationId xmlns:a16="http://schemas.microsoft.com/office/drawing/2014/main" id="{9883E3D0-189D-A0D7-342F-9142481605DD}"/>
              </a:ext>
            </a:extLst>
          </p:cNvPr>
          <p:cNvSpPr>
            <a:spLocks noGrp="1"/>
          </p:cNvSpPr>
          <p:nvPr>
            <p:ph idx="1"/>
          </p:nvPr>
        </p:nvSpPr>
        <p:spPr>
          <a:xfrm>
            <a:off x="0" y="2587752"/>
            <a:ext cx="12192000" cy="4186512"/>
          </a:xfrm>
        </p:spPr>
        <p:txBody>
          <a:bodyPr>
            <a:normAutofit lnSpcReduction="10000"/>
          </a:bodyPr>
          <a:lstStyle/>
          <a:p>
            <a:r>
              <a:rPr lang="en-GB" b="1" i="0" dirty="0">
                <a:solidFill>
                  <a:srgbClr val="374151"/>
                </a:solidFill>
                <a:effectLst/>
                <a:latin typeface="Söhne"/>
              </a:rPr>
              <a:t>Challenges Encountered:</a:t>
            </a:r>
            <a:endParaRPr lang="en-GB" b="0" i="0" dirty="0">
              <a:solidFill>
                <a:srgbClr val="374151"/>
              </a:solidFill>
              <a:effectLst/>
              <a:latin typeface="Söhne"/>
            </a:endParaRPr>
          </a:p>
          <a:p>
            <a:r>
              <a:rPr lang="en-GB" b="1" i="0" dirty="0">
                <a:solidFill>
                  <a:srgbClr val="374151"/>
                </a:solidFill>
                <a:effectLst/>
                <a:latin typeface="Söhne"/>
              </a:rPr>
              <a:t>Content Consistency</a:t>
            </a:r>
            <a:r>
              <a:rPr lang="en-GB" b="0" i="0" dirty="0">
                <a:solidFill>
                  <a:srgbClr val="374151"/>
                </a:solidFill>
                <a:effectLst/>
                <a:latin typeface="Söhne"/>
              </a:rPr>
              <a:t>: Maintaining a consistent publishing schedule can be challenging due to the need for high-quality content.</a:t>
            </a:r>
          </a:p>
          <a:p>
            <a:r>
              <a:rPr lang="en-GB" b="1" i="0" dirty="0">
                <a:solidFill>
                  <a:srgbClr val="374151"/>
                </a:solidFill>
                <a:effectLst/>
                <a:latin typeface="Söhne"/>
              </a:rPr>
              <a:t>Content Quality</a:t>
            </a:r>
            <a:r>
              <a:rPr lang="en-GB" b="0" i="0" dirty="0">
                <a:solidFill>
                  <a:srgbClr val="374151"/>
                </a:solidFill>
                <a:effectLst/>
                <a:latin typeface="Söhne"/>
              </a:rPr>
              <a:t>: Ensuring that content is not only frequent but also valuable and insightful is crucial.</a:t>
            </a:r>
          </a:p>
          <a:p>
            <a:r>
              <a:rPr lang="en-GB" b="1" i="0" dirty="0">
                <a:solidFill>
                  <a:srgbClr val="374151"/>
                </a:solidFill>
                <a:effectLst/>
                <a:latin typeface="Söhne"/>
              </a:rPr>
              <a:t>Audience Engagement</a:t>
            </a:r>
            <a:r>
              <a:rPr lang="en-GB" b="0" i="0" dirty="0">
                <a:solidFill>
                  <a:srgbClr val="374151"/>
                </a:solidFill>
                <a:effectLst/>
                <a:latin typeface="Söhne"/>
              </a:rPr>
              <a:t>: Gaining and retaining the audience's attention can be challenging in a competitive industry.</a:t>
            </a:r>
          </a:p>
          <a:p>
            <a:r>
              <a:rPr lang="en-GB" b="1" i="0" dirty="0">
                <a:effectLst/>
                <a:latin typeface="Söhne"/>
              </a:rPr>
              <a:t>Measurement and ROI</a:t>
            </a:r>
            <a:r>
              <a:rPr lang="en-GB" b="0" i="0" dirty="0">
                <a:solidFill>
                  <a:srgbClr val="374151"/>
                </a:solidFill>
                <a:effectLst/>
                <a:latin typeface="Söhne"/>
              </a:rPr>
              <a:t>: Tracking the effectiveness of content and demonstrating its ROI is often complex.</a:t>
            </a:r>
            <a:endParaRPr lang="en-US" dirty="0"/>
          </a:p>
        </p:txBody>
      </p:sp>
    </p:spTree>
    <p:extLst>
      <p:ext uri="{BB962C8B-B14F-4D97-AF65-F5344CB8AC3E}">
        <p14:creationId xmlns:p14="http://schemas.microsoft.com/office/powerpoint/2010/main" val="2169567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B963-C01E-D025-A0E2-B69DF050FBFA}"/>
              </a:ext>
            </a:extLst>
          </p:cNvPr>
          <p:cNvSpPr>
            <a:spLocks noGrp="1"/>
          </p:cNvSpPr>
          <p:nvPr>
            <p:ph type="title"/>
          </p:nvPr>
        </p:nvSpPr>
        <p:spPr>
          <a:xfrm>
            <a:off x="-107661" y="191398"/>
            <a:ext cx="12299661" cy="1827200"/>
          </a:xfrm>
        </p:spPr>
        <p:txBody>
          <a:bodyPr>
            <a:normAutofit fontScale="90000"/>
          </a:bodyPr>
          <a:lstStyle/>
          <a:p>
            <a:r>
              <a:rPr lang="en-US" dirty="0"/>
              <a:t>Lessons learned from this project </a:t>
            </a:r>
          </a:p>
        </p:txBody>
      </p:sp>
      <p:sp>
        <p:nvSpPr>
          <p:cNvPr id="3" name="Content Placeholder 2">
            <a:extLst>
              <a:ext uri="{FF2B5EF4-FFF2-40B4-BE49-F238E27FC236}">
                <a16:creationId xmlns:a16="http://schemas.microsoft.com/office/drawing/2014/main" id="{089F28BE-552A-8F33-D595-DA6E612CB358}"/>
              </a:ext>
            </a:extLst>
          </p:cNvPr>
          <p:cNvSpPr>
            <a:spLocks noGrp="1"/>
          </p:cNvSpPr>
          <p:nvPr>
            <p:ph idx="1"/>
          </p:nvPr>
        </p:nvSpPr>
        <p:spPr>
          <a:xfrm>
            <a:off x="107661" y="2587751"/>
            <a:ext cx="11926436" cy="4170961"/>
          </a:xfrm>
        </p:spPr>
        <p:txBody>
          <a:bodyPr/>
          <a:lstStyle/>
          <a:p>
            <a:r>
              <a:rPr lang="en-GB" b="1" i="0" dirty="0">
                <a:solidFill>
                  <a:srgbClr val="374151"/>
                </a:solidFill>
                <a:effectLst/>
                <a:latin typeface="Söhne"/>
              </a:rPr>
              <a:t>Lessons Learned:</a:t>
            </a:r>
            <a:endParaRPr lang="en-GB" b="0" i="0" dirty="0">
              <a:solidFill>
                <a:srgbClr val="374151"/>
              </a:solidFill>
              <a:effectLst/>
              <a:latin typeface="Söhne"/>
            </a:endParaRPr>
          </a:p>
          <a:p>
            <a:r>
              <a:rPr lang="en-GB" b="1" i="0" dirty="0">
                <a:solidFill>
                  <a:srgbClr val="374151"/>
                </a:solidFill>
                <a:effectLst/>
                <a:latin typeface="Söhne"/>
              </a:rPr>
              <a:t>Quality Over Quantity</a:t>
            </a:r>
            <a:r>
              <a:rPr lang="en-GB" b="0" i="0" dirty="0">
                <a:solidFill>
                  <a:srgbClr val="374151"/>
                </a:solidFill>
                <a:effectLst/>
                <a:latin typeface="Söhne"/>
              </a:rPr>
              <a:t>: It's better to produce fewer pieces of high-quality content rather than an abundance of mediocre content.</a:t>
            </a:r>
          </a:p>
          <a:p>
            <a:r>
              <a:rPr lang="en-GB" b="1" i="0" dirty="0">
                <a:solidFill>
                  <a:srgbClr val="374151"/>
                </a:solidFill>
                <a:effectLst/>
                <a:latin typeface="Söhne"/>
              </a:rPr>
              <a:t>Audience Segmentation</a:t>
            </a:r>
            <a:r>
              <a:rPr lang="en-GB" b="0" i="0" dirty="0">
                <a:solidFill>
                  <a:srgbClr val="374151"/>
                </a:solidFill>
                <a:effectLst/>
                <a:latin typeface="Söhne"/>
              </a:rPr>
              <a:t>: Tailor content to different audience segments to make it more relevant.</a:t>
            </a:r>
            <a:endParaRPr lang="en-US" b="0" i="0" dirty="0">
              <a:solidFill>
                <a:srgbClr val="374151"/>
              </a:solidFill>
              <a:effectLst/>
              <a:latin typeface="Söhne"/>
            </a:endParaRPr>
          </a:p>
          <a:p>
            <a:r>
              <a:rPr lang="en-GB" b="1" i="0" dirty="0">
                <a:solidFill>
                  <a:srgbClr val="374151"/>
                </a:solidFill>
                <a:effectLst/>
                <a:latin typeface="Söhne"/>
              </a:rPr>
              <a:t>Collaboration</a:t>
            </a:r>
            <a:r>
              <a:rPr lang="en-GB" b="0" i="0" dirty="0">
                <a:solidFill>
                  <a:srgbClr val="374151"/>
                </a:solidFill>
                <a:effectLst/>
                <a:latin typeface="Söhne"/>
              </a:rPr>
              <a:t>: Engage subject matter experts within Wipro to contribute to content.</a:t>
            </a:r>
          </a:p>
          <a:p>
            <a:r>
              <a:rPr lang="en-GB" b="1" i="0" dirty="0">
                <a:solidFill>
                  <a:srgbClr val="374151"/>
                </a:solidFill>
                <a:effectLst/>
                <a:latin typeface="Söhne"/>
              </a:rPr>
              <a:t>Consistent Branding</a:t>
            </a:r>
            <a:r>
              <a:rPr lang="en-GB" b="0" i="0" dirty="0">
                <a:solidFill>
                  <a:srgbClr val="374151"/>
                </a:solidFill>
                <a:effectLst/>
                <a:latin typeface="Söhne"/>
              </a:rPr>
              <a:t>: Maintain a consistent visual and messaging brand identity.</a:t>
            </a:r>
          </a:p>
          <a:p>
            <a:endParaRPr lang="en-GB"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711118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3BCC4-7E3C-4AFB-251A-F4E3A04266CC}"/>
              </a:ext>
            </a:extLst>
          </p:cNvPr>
          <p:cNvSpPr>
            <a:spLocks noGrp="1"/>
          </p:cNvSpPr>
          <p:nvPr>
            <p:ph idx="1"/>
          </p:nvPr>
        </p:nvSpPr>
        <p:spPr>
          <a:xfrm>
            <a:off x="215321" y="2587752"/>
            <a:ext cx="11818775" cy="4138662"/>
          </a:xfrm>
        </p:spPr>
        <p:txBody>
          <a:bodyPr/>
          <a:lstStyle/>
          <a:p>
            <a:r>
              <a:rPr lang="en-GB" b="1" i="0" dirty="0">
                <a:solidFill>
                  <a:srgbClr val="374151"/>
                </a:solidFill>
                <a:effectLst/>
                <a:latin typeface="Söhne"/>
              </a:rPr>
              <a:t>Continuous Learning</a:t>
            </a:r>
            <a:r>
              <a:rPr lang="en-GB" b="0" i="0" dirty="0">
                <a:solidFill>
                  <a:srgbClr val="374151"/>
                </a:solidFill>
                <a:effectLst/>
                <a:latin typeface="Söhne"/>
              </a:rPr>
              <a:t>: The digital landscape evolves rapidly, so staying informed about industry trends and marketing tactics is essential.</a:t>
            </a:r>
          </a:p>
          <a:p>
            <a:r>
              <a:rPr lang="en-GB" b="1" i="0" dirty="0">
                <a:solidFill>
                  <a:srgbClr val="374151"/>
                </a:solidFill>
                <a:effectLst/>
                <a:latin typeface="Söhne"/>
              </a:rPr>
              <a:t>Experimentation</a:t>
            </a:r>
            <a:r>
              <a:rPr lang="en-GB" b="0" i="0" dirty="0">
                <a:solidFill>
                  <a:srgbClr val="374151"/>
                </a:solidFill>
                <a:effectLst/>
                <a:latin typeface="Söhne"/>
              </a:rPr>
              <a:t>: Don't be afraid to try new content formats or platforms and measure their effectiveness.</a:t>
            </a:r>
          </a:p>
          <a:p>
            <a:r>
              <a:rPr lang="en-GB" b="1" i="0" dirty="0">
                <a:effectLst/>
                <a:latin typeface="Söhne"/>
              </a:rPr>
              <a:t>Engage on Social Media</a:t>
            </a:r>
            <a:r>
              <a:rPr lang="en-GB" b="0" i="0" dirty="0">
                <a:solidFill>
                  <a:srgbClr val="374151"/>
                </a:solidFill>
                <a:effectLst/>
                <a:latin typeface="Söhne"/>
              </a:rPr>
              <a:t>: Be active on social platforms, responding to comments and engaging with the audience.</a:t>
            </a:r>
            <a:endParaRPr lang="en-US" dirty="0"/>
          </a:p>
        </p:txBody>
      </p:sp>
      <p:sp>
        <p:nvSpPr>
          <p:cNvPr id="5" name="Title 1">
            <a:extLst>
              <a:ext uri="{FF2B5EF4-FFF2-40B4-BE49-F238E27FC236}">
                <a16:creationId xmlns:a16="http://schemas.microsoft.com/office/drawing/2014/main" id="{660C86C9-6C3A-6506-4EEC-4CE3A9950470}"/>
              </a:ext>
            </a:extLst>
          </p:cNvPr>
          <p:cNvSpPr txBox="1">
            <a:spLocks noGrp="1"/>
          </p:cNvSpPr>
          <p:nvPr>
            <p:ph type="title"/>
          </p:nvPr>
        </p:nvSpPr>
        <p:spPr>
          <a:xfrm>
            <a:off x="0" y="131763"/>
            <a:ext cx="12192000" cy="1782762"/>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Lessons learned from this project </a:t>
            </a:r>
          </a:p>
        </p:txBody>
      </p:sp>
    </p:spTree>
    <p:extLst>
      <p:ext uri="{BB962C8B-B14F-4D97-AF65-F5344CB8AC3E}">
        <p14:creationId xmlns:p14="http://schemas.microsoft.com/office/powerpoint/2010/main" val="2301483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60CC-CA9F-261E-C608-E733C0B85B9E}"/>
              </a:ext>
            </a:extLst>
          </p:cNvPr>
          <p:cNvSpPr>
            <a:spLocks noGrp="1"/>
          </p:cNvSpPr>
          <p:nvPr>
            <p:ph type="title"/>
          </p:nvPr>
        </p:nvSpPr>
        <p:spPr>
          <a:xfrm>
            <a:off x="83736" y="155510"/>
            <a:ext cx="12108264" cy="1863088"/>
          </a:xfrm>
        </p:spPr>
        <p:txBody>
          <a:bodyPr/>
          <a:lstStyle/>
          <a:p>
            <a:r>
              <a:rPr lang="en-US" dirty="0"/>
              <a:t>CONTENT CREATION AND CURATION </a:t>
            </a:r>
          </a:p>
        </p:txBody>
      </p:sp>
      <p:sp>
        <p:nvSpPr>
          <p:cNvPr id="3" name="Content Placeholder 2">
            <a:extLst>
              <a:ext uri="{FF2B5EF4-FFF2-40B4-BE49-F238E27FC236}">
                <a16:creationId xmlns:a16="http://schemas.microsoft.com/office/drawing/2014/main" id="{FE06465E-9FFF-9AF0-E985-179B2D26E644}"/>
              </a:ext>
            </a:extLst>
          </p:cNvPr>
          <p:cNvSpPr>
            <a:spLocks noGrp="1"/>
          </p:cNvSpPr>
          <p:nvPr>
            <p:ph idx="1"/>
          </p:nvPr>
        </p:nvSpPr>
        <p:spPr>
          <a:xfrm>
            <a:off x="83736" y="2587752"/>
            <a:ext cx="11986248" cy="4114738"/>
          </a:xfrm>
        </p:spPr>
        <p:txBody>
          <a:bodyPr>
            <a:normAutofit fontScale="92500"/>
          </a:bodyPr>
          <a:lstStyle/>
          <a:p>
            <a:r>
              <a:rPr lang="en-GB" b="0" i="0" dirty="0">
                <a:solidFill>
                  <a:srgbClr val="374151"/>
                </a:solidFill>
                <a:effectLst/>
                <a:latin typeface="Söhne"/>
              </a:rPr>
              <a:t>three different content formats relevant to Wipro, along with researched and brainstormed ideas, complete content/captions, and calls to action (CTAs):</a:t>
            </a:r>
            <a:endParaRPr lang="en-US" b="0" i="0" dirty="0">
              <a:solidFill>
                <a:srgbClr val="374151"/>
              </a:solidFill>
              <a:effectLst/>
              <a:latin typeface="Söhne"/>
            </a:endParaRPr>
          </a:p>
          <a:p>
            <a:r>
              <a:rPr lang="en-GB" b="1" i="0" dirty="0">
                <a:solidFill>
                  <a:srgbClr val="374151"/>
                </a:solidFill>
                <a:effectLst/>
                <a:latin typeface="Söhne"/>
              </a:rPr>
              <a:t>Content Format 1: Industry News Updates</a:t>
            </a:r>
            <a:endParaRPr lang="en-GB" b="0" i="0" dirty="0">
              <a:solidFill>
                <a:srgbClr val="374151"/>
              </a:solidFill>
              <a:effectLst/>
              <a:latin typeface="Söhne"/>
            </a:endParaRPr>
          </a:p>
          <a:p>
            <a:r>
              <a:rPr lang="en-GB" b="0" i="1" dirty="0">
                <a:solidFill>
                  <a:srgbClr val="374151"/>
                </a:solidFill>
                <a:effectLst/>
                <a:latin typeface="Söhne"/>
              </a:rPr>
              <a:t>Research and Brainstorm: Industry news is a great way to demonstrate Wipro's expertise and keep the audience informed.</a:t>
            </a:r>
            <a:endParaRPr lang="en-GB" b="0" i="0" dirty="0">
              <a:solidFill>
                <a:srgbClr val="374151"/>
              </a:solidFill>
              <a:effectLst/>
              <a:latin typeface="Söhne"/>
            </a:endParaRPr>
          </a:p>
          <a:p>
            <a:r>
              <a:rPr lang="en-GB" b="1" i="0" dirty="0">
                <a:effectLst/>
                <a:latin typeface="Söhne"/>
              </a:rPr>
              <a:t>Cybersecurity Trends</a:t>
            </a:r>
            <a:r>
              <a:rPr lang="en-GB" b="0" i="0" dirty="0">
                <a:solidFill>
                  <a:srgbClr val="374151"/>
                </a:solidFill>
                <a:effectLst/>
                <a:latin typeface="Söhne"/>
              </a:rPr>
              <a:t> </a:t>
            </a:r>
            <a:r>
              <a:rPr lang="en-GB" b="0" i="1" dirty="0">
                <a:solidFill>
                  <a:srgbClr val="374151"/>
                </a:solidFill>
                <a:effectLst/>
                <a:latin typeface="Söhne"/>
              </a:rPr>
              <a:t>Content/Caption</a:t>
            </a:r>
            <a:r>
              <a:rPr lang="en-GB" b="0" i="0" dirty="0">
                <a:solidFill>
                  <a:srgbClr val="374151"/>
                </a:solidFill>
                <a:effectLst/>
                <a:latin typeface="Söhne"/>
              </a:rPr>
              <a:t>: "Stay ahead of the game in cybersecurity! 🔒 Discover the latest trends and threats impacting the tech world. Learn more about how Wipro is leading the charge in protecting your digital world. #Cybersecurity #TechTrends" </a:t>
            </a:r>
            <a:r>
              <a:rPr lang="en-GB" b="0" i="1" dirty="0">
                <a:solidFill>
                  <a:srgbClr val="374151"/>
                </a:solidFill>
                <a:effectLst/>
                <a:latin typeface="Söhne"/>
              </a:rPr>
              <a:t>CTA</a:t>
            </a:r>
            <a:r>
              <a:rPr lang="en-GB" b="0" i="0" dirty="0">
                <a:solidFill>
                  <a:srgbClr val="374151"/>
                </a:solidFill>
                <a:effectLst/>
                <a:latin typeface="Söhne"/>
              </a:rPr>
              <a:t>: "Read More" or "Contact Us for Cybersecurity Solutions."</a:t>
            </a:r>
            <a:endParaRPr lang="en-US" dirty="0"/>
          </a:p>
        </p:txBody>
      </p:sp>
    </p:spTree>
    <p:extLst>
      <p:ext uri="{BB962C8B-B14F-4D97-AF65-F5344CB8AC3E}">
        <p14:creationId xmlns:p14="http://schemas.microsoft.com/office/powerpoint/2010/main" val="222728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CC97-CD57-2F08-8E3F-D9256F6E078A}"/>
              </a:ext>
            </a:extLst>
          </p:cNvPr>
          <p:cNvSpPr>
            <a:spLocks noGrp="1"/>
          </p:cNvSpPr>
          <p:nvPr>
            <p:ph type="title"/>
          </p:nvPr>
        </p:nvSpPr>
        <p:spPr/>
        <p:txBody>
          <a:bodyPr/>
          <a:lstStyle/>
          <a:p>
            <a:r>
              <a:rPr lang="en-US" dirty="0" err="1"/>
              <a:t>WIpRO</a:t>
            </a:r>
            <a:r>
              <a:rPr lang="en-US" dirty="0"/>
              <a:t> BRAND STUDY</a:t>
            </a:r>
          </a:p>
        </p:txBody>
      </p:sp>
      <p:sp>
        <p:nvSpPr>
          <p:cNvPr id="3" name="Content Placeholder 2">
            <a:extLst>
              <a:ext uri="{FF2B5EF4-FFF2-40B4-BE49-F238E27FC236}">
                <a16:creationId xmlns:a16="http://schemas.microsoft.com/office/drawing/2014/main" id="{9B9C590A-8941-BF09-B569-EFFA4B434086}"/>
              </a:ext>
            </a:extLst>
          </p:cNvPr>
          <p:cNvSpPr>
            <a:spLocks noGrp="1"/>
          </p:cNvSpPr>
          <p:nvPr>
            <p:ph idx="1"/>
          </p:nvPr>
        </p:nvSpPr>
        <p:spPr/>
        <p:txBody>
          <a:bodyPr>
            <a:normAutofit/>
          </a:bodyPr>
          <a:lstStyle/>
          <a:p>
            <a:r>
              <a:rPr lang="en-GB" b="0" i="0" dirty="0">
                <a:solidFill>
                  <a:srgbClr val="374151"/>
                </a:solidFill>
                <a:effectLst/>
                <a:latin typeface="Söhne"/>
              </a:rPr>
              <a:t>Wipro is an Indian multinational corporation that provides information technology, consulting, and business process services. The company was founded in 1945 and has since become one of India's largest IT services companies. Wipro has a strong global presence and offers a wide range of services, including IT consulting, application development, infrastructure management, and business process outsourcing.</a:t>
            </a:r>
            <a:endParaRPr lang="en-US" dirty="0"/>
          </a:p>
        </p:txBody>
      </p:sp>
    </p:spTree>
    <p:extLst>
      <p:ext uri="{BB962C8B-B14F-4D97-AF65-F5344CB8AC3E}">
        <p14:creationId xmlns:p14="http://schemas.microsoft.com/office/powerpoint/2010/main" val="23543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D50D823-E408-B988-F4BA-D956F74744A7}"/>
              </a:ext>
            </a:extLst>
          </p:cNvPr>
          <p:cNvSpPr txBox="1">
            <a:spLocks noGrp="1"/>
          </p:cNvSpPr>
          <p:nvPr>
            <p:ph type="title"/>
          </p:nvPr>
        </p:nvSpPr>
        <p:spPr>
          <a:xfrm>
            <a:off x="192088" y="166688"/>
            <a:ext cx="11806237" cy="1603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CONTENT CREATION AND CURATION </a:t>
            </a:r>
          </a:p>
        </p:txBody>
      </p:sp>
      <p:sp>
        <p:nvSpPr>
          <p:cNvPr id="6" name="Content Placeholder 5">
            <a:extLst>
              <a:ext uri="{FF2B5EF4-FFF2-40B4-BE49-F238E27FC236}">
                <a16:creationId xmlns:a16="http://schemas.microsoft.com/office/drawing/2014/main" id="{9958011F-3F3F-8931-9B44-BDEBE3010485}"/>
              </a:ext>
            </a:extLst>
          </p:cNvPr>
          <p:cNvSpPr>
            <a:spLocks noGrp="1"/>
          </p:cNvSpPr>
          <p:nvPr>
            <p:ph idx="1"/>
          </p:nvPr>
        </p:nvSpPr>
        <p:spPr/>
        <p:txBody>
          <a:bodyPr/>
          <a:lstStyle/>
          <a:p>
            <a:r>
              <a:rPr lang="en-US" dirty="0"/>
              <a:t>THE TEMPLATE THAT I CREATED FOR THE PROMOTION OF WIPRO :</a:t>
            </a:r>
          </a:p>
          <a:p>
            <a:endParaRPr lang="en-US" dirty="0"/>
          </a:p>
        </p:txBody>
      </p:sp>
      <p:pic>
        <p:nvPicPr>
          <p:cNvPr id="7" name="Picture 7">
            <a:extLst>
              <a:ext uri="{FF2B5EF4-FFF2-40B4-BE49-F238E27FC236}">
                <a16:creationId xmlns:a16="http://schemas.microsoft.com/office/drawing/2014/main" id="{303D14DA-E9A1-9949-07C6-2D1C5ADB2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490" y="3209890"/>
            <a:ext cx="3546681" cy="3372711"/>
          </a:xfrm>
          <a:prstGeom prst="rect">
            <a:avLst/>
          </a:prstGeom>
        </p:spPr>
      </p:pic>
    </p:spTree>
    <p:extLst>
      <p:ext uri="{BB962C8B-B14F-4D97-AF65-F5344CB8AC3E}">
        <p14:creationId xmlns:p14="http://schemas.microsoft.com/office/powerpoint/2010/main" val="2468215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C39B08-A3C7-2402-5DA4-A5B80E3D119D}"/>
              </a:ext>
            </a:extLst>
          </p:cNvPr>
          <p:cNvSpPr>
            <a:spLocks noGrp="1"/>
          </p:cNvSpPr>
          <p:nvPr>
            <p:ph idx="1"/>
          </p:nvPr>
        </p:nvSpPr>
        <p:spPr>
          <a:xfrm>
            <a:off x="0" y="2587751"/>
            <a:ext cx="12069984" cy="4111149"/>
          </a:xfrm>
        </p:spPr>
        <p:txBody>
          <a:bodyPr>
            <a:normAutofit fontScale="92500" lnSpcReduction="20000"/>
          </a:bodyPr>
          <a:lstStyle/>
          <a:p>
            <a:r>
              <a:rPr lang="en-GB" b="1" i="0" dirty="0">
                <a:solidFill>
                  <a:srgbClr val="374151"/>
                </a:solidFill>
                <a:effectLst/>
                <a:latin typeface="Söhne"/>
              </a:rPr>
              <a:t>Content Format 2: Client Success Stories</a:t>
            </a:r>
            <a:endParaRPr lang="en-GB" b="0" i="0" dirty="0">
              <a:solidFill>
                <a:srgbClr val="374151"/>
              </a:solidFill>
              <a:effectLst/>
              <a:latin typeface="Söhne"/>
            </a:endParaRPr>
          </a:p>
          <a:p>
            <a:r>
              <a:rPr lang="en-GB" b="0" i="1" dirty="0">
                <a:solidFill>
                  <a:srgbClr val="374151"/>
                </a:solidFill>
                <a:effectLst/>
                <a:latin typeface="Söhne"/>
              </a:rPr>
              <a:t>Research and Brainstorm: Share real-world examples of how Wipro has helped clients achieve their goals.</a:t>
            </a:r>
            <a:endParaRPr lang="en-GB" b="0" i="0" dirty="0">
              <a:solidFill>
                <a:srgbClr val="374151"/>
              </a:solidFill>
              <a:effectLst/>
              <a:latin typeface="Söhne"/>
            </a:endParaRPr>
          </a:p>
          <a:p>
            <a:r>
              <a:rPr lang="en-GB" b="1" i="0" dirty="0">
                <a:effectLst/>
                <a:latin typeface="Söhne"/>
              </a:rPr>
              <a:t>Global IT Solutions</a:t>
            </a:r>
            <a:r>
              <a:rPr lang="en-GB" b="0" i="0" dirty="0">
                <a:solidFill>
                  <a:srgbClr val="374151"/>
                </a:solidFill>
                <a:effectLst/>
                <a:latin typeface="Söhne"/>
              </a:rPr>
              <a:t> </a:t>
            </a:r>
            <a:r>
              <a:rPr lang="en-GB" b="0" i="1" dirty="0">
                <a:solidFill>
                  <a:srgbClr val="374151"/>
                </a:solidFill>
                <a:effectLst/>
                <a:latin typeface="Söhne"/>
              </a:rPr>
              <a:t>Content/Caption</a:t>
            </a:r>
            <a:r>
              <a:rPr lang="en-GB" b="0" i="0" dirty="0">
                <a:solidFill>
                  <a:srgbClr val="374151"/>
                </a:solidFill>
                <a:effectLst/>
                <a:latin typeface="Söhne"/>
              </a:rPr>
              <a:t>: "From Mumbai to New York, our IT solutions are making waves! Learn how we partnered with [Client] to streamline their global operations. #ITServices #GlobalSolutions" </a:t>
            </a:r>
            <a:r>
              <a:rPr lang="en-GB" b="0" i="1" dirty="0">
                <a:solidFill>
                  <a:srgbClr val="374151"/>
                </a:solidFill>
                <a:effectLst/>
                <a:latin typeface="Söhne"/>
              </a:rPr>
              <a:t>CTA</a:t>
            </a:r>
            <a:r>
              <a:rPr lang="en-GB" b="0" i="0" dirty="0">
                <a:solidFill>
                  <a:srgbClr val="374151"/>
                </a:solidFill>
                <a:effectLst/>
                <a:latin typeface="Söhne"/>
              </a:rPr>
              <a:t>: "Read the Success Story" or "Discuss Your Global IT Needs.“</a:t>
            </a:r>
            <a:endParaRPr lang="en-US" b="0" i="0" dirty="0">
              <a:solidFill>
                <a:srgbClr val="374151"/>
              </a:solidFill>
              <a:effectLst/>
              <a:latin typeface="Söhne"/>
            </a:endParaRPr>
          </a:p>
          <a:p>
            <a:r>
              <a:rPr lang="en-GB" b="1" i="0" dirty="0">
                <a:solidFill>
                  <a:srgbClr val="374151"/>
                </a:solidFill>
                <a:effectLst/>
                <a:latin typeface="Söhne"/>
              </a:rPr>
              <a:t>Content Format 3: Employee Spotlights</a:t>
            </a:r>
            <a:endParaRPr lang="en-GB" b="0" i="0" dirty="0">
              <a:solidFill>
                <a:srgbClr val="374151"/>
              </a:solidFill>
              <a:effectLst/>
              <a:latin typeface="Söhne"/>
            </a:endParaRPr>
          </a:p>
          <a:p>
            <a:r>
              <a:rPr lang="en-GB" b="0" i="1" dirty="0">
                <a:solidFill>
                  <a:srgbClr val="374151"/>
                </a:solidFill>
                <a:effectLst/>
                <a:latin typeface="Söhne"/>
              </a:rPr>
              <a:t>Research and Brainstorm: Showcase the talented and dedicated people behind Wipro's success.</a:t>
            </a:r>
            <a:endParaRPr lang="en-GB" b="0" i="0" dirty="0">
              <a:solidFill>
                <a:srgbClr val="374151"/>
              </a:solidFill>
              <a:effectLst/>
              <a:latin typeface="Söhne"/>
            </a:endParaRPr>
          </a:p>
          <a:p>
            <a:endParaRPr lang="en-US" dirty="0"/>
          </a:p>
        </p:txBody>
      </p:sp>
      <p:sp>
        <p:nvSpPr>
          <p:cNvPr id="5" name="Title 1">
            <a:extLst>
              <a:ext uri="{FF2B5EF4-FFF2-40B4-BE49-F238E27FC236}">
                <a16:creationId xmlns:a16="http://schemas.microsoft.com/office/drawing/2014/main" id="{4C154EB6-4A5C-8BE0-58FC-9D7B79A6CFBD}"/>
              </a:ext>
            </a:extLst>
          </p:cNvPr>
          <p:cNvSpPr txBox="1">
            <a:spLocks noGrp="1"/>
          </p:cNvSpPr>
          <p:nvPr>
            <p:ph type="title"/>
          </p:nvPr>
        </p:nvSpPr>
        <p:spPr>
          <a:xfrm>
            <a:off x="192088" y="317500"/>
            <a:ext cx="11877675" cy="1858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CONTENT CREATION AND CURATION </a:t>
            </a:r>
          </a:p>
        </p:txBody>
      </p:sp>
    </p:spTree>
    <p:extLst>
      <p:ext uri="{BB962C8B-B14F-4D97-AF65-F5344CB8AC3E}">
        <p14:creationId xmlns:p14="http://schemas.microsoft.com/office/powerpoint/2010/main" val="2227707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CAF13-C253-41ED-B504-5B235E4E520D}"/>
              </a:ext>
            </a:extLst>
          </p:cNvPr>
          <p:cNvSpPr>
            <a:spLocks noGrp="1"/>
          </p:cNvSpPr>
          <p:nvPr>
            <p:ph idx="1"/>
          </p:nvPr>
        </p:nvSpPr>
        <p:spPr>
          <a:xfrm>
            <a:off x="0" y="2587752"/>
            <a:ext cx="12192000" cy="4270248"/>
          </a:xfrm>
        </p:spPr>
        <p:txBody>
          <a:bodyPr/>
          <a:lstStyle/>
          <a:p>
            <a:r>
              <a:rPr lang="en-GB" b="1" i="0" dirty="0">
                <a:effectLst/>
                <a:latin typeface="Söhne"/>
              </a:rPr>
              <a:t>Meet Our AI Expert</a:t>
            </a:r>
            <a:r>
              <a:rPr lang="en-GB" b="0" i="0" dirty="0">
                <a:solidFill>
                  <a:srgbClr val="374151"/>
                </a:solidFill>
                <a:effectLst/>
                <a:latin typeface="Söhne"/>
              </a:rPr>
              <a:t> </a:t>
            </a:r>
            <a:r>
              <a:rPr lang="en-GB" b="0" i="1" dirty="0">
                <a:solidFill>
                  <a:srgbClr val="374151"/>
                </a:solidFill>
                <a:effectLst/>
                <a:latin typeface="Söhne"/>
              </a:rPr>
              <a:t>Content/Caption</a:t>
            </a:r>
            <a:r>
              <a:rPr lang="en-GB" b="0" i="0" dirty="0">
                <a:solidFill>
                  <a:srgbClr val="374151"/>
                </a:solidFill>
                <a:effectLst/>
                <a:latin typeface="Söhne"/>
              </a:rPr>
              <a:t>: "Meet [Employee Name], our AI wizard! 👩‍💻 Discover her journey and passion for pushing the boundaries of artificial intelligence. #TeamWipro #AIExpert" </a:t>
            </a:r>
            <a:r>
              <a:rPr lang="en-GB" b="0" i="1" dirty="0">
                <a:solidFill>
                  <a:srgbClr val="374151"/>
                </a:solidFill>
                <a:effectLst/>
                <a:latin typeface="Söhne"/>
              </a:rPr>
              <a:t>CTA</a:t>
            </a:r>
            <a:r>
              <a:rPr lang="en-GB" b="0" i="0" dirty="0">
                <a:solidFill>
                  <a:srgbClr val="374151"/>
                </a:solidFill>
                <a:effectLst/>
                <a:latin typeface="Söhne"/>
              </a:rPr>
              <a:t>: "Connect with [Employee Name]" or "Learn about AI Projects.“</a:t>
            </a:r>
            <a:endParaRPr lang="en-US" b="0" i="0" dirty="0">
              <a:solidFill>
                <a:srgbClr val="374151"/>
              </a:solidFill>
              <a:effectLst/>
              <a:latin typeface="Söhne"/>
            </a:endParaRPr>
          </a:p>
          <a:p>
            <a:r>
              <a:rPr lang="en-GB" b="0" i="1">
                <a:solidFill>
                  <a:srgbClr val="374151"/>
                </a:solidFill>
                <a:effectLst/>
                <a:latin typeface="Söhne"/>
              </a:rPr>
              <a:t>CTA</a:t>
            </a:r>
            <a:r>
              <a:rPr lang="en-GB" b="0" i="0">
                <a:solidFill>
                  <a:srgbClr val="374151"/>
                </a:solidFill>
                <a:effectLst/>
                <a:latin typeface="Söhne"/>
              </a:rPr>
              <a:t>: "Watch the Tech Talk" or "Subscribe for More Insights."</a:t>
            </a:r>
            <a:endParaRPr lang="en-US" dirty="0"/>
          </a:p>
        </p:txBody>
      </p:sp>
      <p:sp>
        <p:nvSpPr>
          <p:cNvPr id="5" name="Title 1">
            <a:extLst>
              <a:ext uri="{FF2B5EF4-FFF2-40B4-BE49-F238E27FC236}">
                <a16:creationId xmlns:a16="http://schemas.microsoft.com/office/drawing/2014/main" id="{FC9C448A-59BC-DCB5-26D3-05AB0CB43EEF}"/>
              </a:ext>
            </a:extLst>
          </p:cNvPr>
          <p:cNvSpPr txBox="1">
            <a:spLocks noGrp="1"/>
          </p:cNvSpPr>
          <p:nvPr>
            <p:ph type="title"/>
          </p:nvPr>
        </p:nvSpPr>
        <p:spPr>
          <a:xfrm>
            <a:off x="258763" y="155575"/>
            <a:ext cx="11674475" cy="189865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CONTENT CREATION AND CURATION </a:t>
            </a:r>
          </a:p>
        </p:txBody>
      </p:sp>
    </p:spTree>
    <p:extLst>
      <p:ext uri="{BB962C8B-B14F-4D97-AF65-F5344CB8AC3E}">
        <p14:creationId xmlns:p14="http://schemas.microsoft.com/office/powerpoint/2010/main" val="1618895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CCE1-8D11-D5C1-70E9-AFF9BFC7C067}"/>
              </a:ext>
            </a:extLst>
          </p:cNvPr>
          <p:cNvSpPr>
            <a:spLocks noGrp="1"/>
          </p:cNvSpPr>
          <p:nvPr>
            <p:ph type="title"/>
          </p:nvPr>
        </p:nvSpPr>
        <p:spPr/>
        <p:txBody>
          <a:bodyPr/>
          <a:lstStyle/>
          <a:p>
            <a:r>
              <a:rPr lang="en-US" dirty="0"/>
              <a:t>INSTAGRAM posts</a:t>
            </a:r>
          </a:p>
        </p:txBody>
      </p:sp>
      <p:sp>
        <p:nvSpPr>
          <p:cNvPr id="3" name="Content Placeholder 2">
            <a:extLst>
              <a:ext uri="{FF2B5EF4-FFF2-40B4-BE49-F238E27FC236}">
                <a16:creationId xmlns:a16="http://schemas.microsoft.com/office/drawing/2014/main" id="{B63CBC9F-CE43-F893-F6F6-A2B18E19C25A}"/>
              </a:ext>
            </a:extLst>
          </p:cNvPr>
          <p:cNvSpPr>
            <a:spLocks noGrp="1"/>
          </p:cNvSpPr>
          <p:nvPr>
            <p:ph idx="1"/>
          </p:nvPr>
        </p:nvSpPr>
        <p:spPr/>
        <p:txBody>
          <a:bodyPr/>
          <a:lstStyle/>
          <a:p>
            <a:r>
              <a:rPr lang="en-US" dirty="0"/>
              <a:t>THE STORIES FOR INSTAGRAM THAT I HAD CREATED FOR THE ADV</a:t>
            </a:r>
          </a:p>
          <a:p>
            <a:r>
              <a:rPr lang="en-US" dirty="0"/>
              <a:t>ERTISING OF WIPRO:</a:t>
            </a:r>
          </a:p>
          <a:p>
            <a:endParaRPr lang="en-US" dirty="0"/>
          </a:p>
        </p:txBody>
      </p:sp>
      <p:pic>
        <p:nvPicPr>
          <p:cNvPr id="4" name="Picture 4">
            <a:extLst>
              <a:ext uri="{FF2B5EF4-FFF2-40B4-BE49-F238E27FC236}">
                <a16:creationId xmlns:a16="http://schemas.microsoft.com/office/drawing/2014/main" id="{916901A2-6EA6-5B0C-C742-F25F032A8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8829" y="3077094"/>
            <a:ext cx="3591294" cy="3463092"/>
          </a:xfrm>
          <a:prstGeom prst="rect">
            <a:avLst/>
          </a:prstGeom>
        </p:spPr>
      </p:pic>
      <p:pic>
        <p:nvPicPr>
          <p:cNvPr id="5" name="Picture 5">
            <a:extLst>
              <a:ext uri="{FF2B5EF4-FFF2-40B4-BE49-F238E27FC236}">
                <a16:creationId xmlns:a16="http://schemas.microsoft.com/office/drawing/2014/main" id="{63AD27D2-2DD9-83A7-15F5-42F602725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6186" y="3077094"/>
            <a:ext cx="3048000" cy="3780906"/>
          </a:xfrm>
          <a:prstGeom prst="rect">
            <a:avLst/>
          </a:prstGeom>
        </p:spPr>
      </p:pic>
    </p:spTree>
    <p:extLst>
      <p:ext uri="{BB962C8B-B14F-4D97-AF65-F5344CB8AC3E}">
        <p14:creationId xmlns:p14="http://schemas.microsoft.com/office/powerpoint/2010/main" val="3477735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99EA-9200-2221-2E45-23B761D39516}"/>
              </a:ext>
            </a:extLst>
          </p:cNvPr>
          <p:cNvSpPr>
            <a:spLocks noGrp="1"/>
          </p:cNvSpPr>
          <p:nvPr>
            <p:ph type="title"/>
          </p:nvPr>
        </p:nvSpPr>
        <p:spPr/>
        <p:txBody>
          <a:bodyPr/>
          <a:lstStyle/>
          <a:p>
            <a:r>
              <a:rPr lang="en-US" dirty="0"/>
              <a:t>INSTAGRAM STORY</a:t>
            </a:r>
          </a:p>
        </p:txBody>
      </p:sp>
      <p:sp>
        <p:nvSpPr>
          <p:cNvPr id="3" name="Content Placeholder 2">
            <a:extLst>
              <a:ext uri="{FF2B5EF4-FFF2-40B4-BE49-F238E27FC236}">
                <a16:creationId xmlns:a16="http://schemas.microsoft.com/office/drawing/2014/main" id="{D7613E3C-0AF3-54AF-E85C-BB3CEBF598F9}"/>
              </a:ext>
            </a:extLst>
          </p:cNvPr>
          <p:cNvSpPr>
            <a:spLocks noGrp="1"/>
          </p:cNvSpPr>
          <p:nvPr>
            <p:ph idx="1"/>
          </p:nvPr>
        </p:nvSpPr>
        <p:spPr/>
        <p:txBody>
          <a:bodyPr/>
          <a:lstStyle/>
          <a:p>
            <a:r>
              <a:rPr lang="en-US" dirty="0"/>
              <a:t>INSTAGRAM STORY:</a:t>
            </a:r>
          </a:p>
          <a:p>
            <a:r>
              <a:rPr lang="en-US" dirty="0">
                <a:hlinkClick r:id="rId2"/>
              </a:rPr>
              <a:t>https://www.instagram.com/s/aGlnaGxpZ2h0OjE4MDI3OTY0MDcyNjUwMjM4?story_media_id=3212581451777097105_62015320606&amp;igshid=MzRlODBi</a:t>
            </a:r>
            <a:endParaRPr lang="en-US" dirty="0"/>
          </a:p>
          <a:p>
            <a:r>
              <a:rPr lang="en-US" dirty="0"/>
              <a:t>HIGHLIGHTS NAME : WIPRO TECH WORLD</a:t>
            </a:r>
          </a:p>
        </p:txBody>
      </p:sp>
    </p:spTree>
    <p:extLst>
      <p:ext uri="{BB962C8B-B14F-4D97-AF65-F5344CB8AC3E}">
        <p14:creationId xmlns:p14="http://schemas.microsoft.com/office/powerpoint/2010/main" val="1921868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A98C-333F-E2F1-C0E4-D4C6FEFC21A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0DC6CAC-14AC-D452-F461-CCF64AB279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176" y="2647436"/>
            <a:ext cx="5845825" cy="3594100"/>
          </a:xfrm>
        </p:spPr>
      </p:pic>
    </p:spTree>
    <p:extLst>
      <p:ext uri="{BB962C8B-B14F-4D97-AF65-F5344CB8AC3E}">
        <p14:creationId xmlns:p14="http://schemas.microsoft.com/office/powerpoint/2010/main" val="421940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EFEF-DCC6-6574-513C-1BD190A07D33}"/>
              </a:ext>
            </a:extLst>
          </p:cNvPr>
          <p:cNvSpPr>
            <a:spLocks noGrp="1"/>
          </p:cNvSpPr>
          <p:nvPr>
            <p:ph type="title"/>
          </p:nvPr>
        </p:nvSpPr>
        <p:spPr/>
        <p:txBody>
          <a:bodyPr>
            <a:normAutofit/>
          </a:bodyPr>
          <a:lstStyle/>
          <a:p>
            <a:r>
              <a:rPr lang="en-US" dirty="0"/>
              <a:t>VALUES AND USP OF WIPRO</a:t>
            </a:r>
          </a:p>
        </p:txBody>
      </p:sp>
      <p:sp>
        <p:nvSpPr>
          <p:cNvPr id="3" name="Content Placeholder 2">
            <a:extLst>
              <a:ext uri="{FF2B5EF4-FFF2-40B4-BE49-F238E27FC236}">
                <a16:creationId xmlns:a16="http://schemas.microsoft.com/office/drawing/2014/main" id="{B6A6CB46-9EDE-6D4A-C25A-7AE0E8B543C6}"/>
              </a:ext>
            </a:extLst>
          </p:cNvPr>
          <p:cNvSpPr>
            <a:spLocks noGrp="1"/>
          </p:cNvSpPr>
          <p:nvPr>
            <p:ph idx="1"/>
          </p:nvPr>
        </p:nvSpPr>
        <p:spPr/>
        <p:txBody>
          <a:bodyPr>
            <a:normAutofit/>
          </a:bodyPr>
          <a:lstStyle/>
          <a:p>
            <a:r>
              <a:rPr lang="en-US" dirty="0">
                <a:solidFill>
                  <a:srgbClr val="7030A0"/>
                </a:solidFill>
              </a:rPr>
              <a:t>1.VALUES OF WIPRO:                                        USP OF WIPRO</a:t>
            </a:r>
          </a:p>
          <a:p>
            <a:r>
              <a:rPr lang="en-US" dirty="0"/>
              <a:t>1.INTEGRITY.                                                1.GLOBAL PRESENCE </a:t>
            </a:r>
          </a:p>
          <a:p>
            <a:r>
              <a:rPr lang="en-US" dirty="0"/>
              <a:t>2.CUSTOMER CENTRICITY.                           2.INNOVATIVE SOLUTIONS </a:t>
            </a:r>
          </a:p>
          <a:p>
            <a:r>
              <a:rPr lang="en-US" dirty="0"/>
              <a:t>3.INNOVATION.                                              3.SUSTAINABILITY</a:t>
            </a:r>
          </a:p>
          <a:p>
            <a:r>
              <a:rPr lang="en-US" dirty="0"/>
              <a:t>4.PASSION FOR EXCELLENCE                      4.TALENT POOL</a:t>
            </a:r>
          </a:p>
          <a:p>
            <a:r>
              <a:rPr lang="en-US" dirty="0"/>
              <a:t>5.</a:t>
            </a:r>
            <a:r>
              <a:rPr lang="en-US"/>
              <a:t>TEAMWORK                                               5.VERTICAL EXPERTISE   </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5042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4F8F-B606-A5F2-0F30-1214DF095C3E}"/>
              </a:ext>
            </a:extLst>
          </p:cNvPr>
          <p:cNvSpPr>
            <a:spLocks noGrp="1"/>
          </p:cNvSpPr>
          <p:nvPr>
            <p:ph type="title"/>
          </p:nvPr>
        </p:nvSpPr>
        <p:spPr/>
        <p:txBody>
          <a:bodyPr>
            <a:normAutofit/>
          </a:bodyPr>
          <a:lstStyle/>
          <a:p>
            <a:r>
              <a:rPr lang="en-US"/>
              <a:t>BRAND TONE AND IDENTITY </a:t>
            </a:r>
          </a:p>
        </p:txBody>
      </p:sp>
      <p:sp>
        <p:nvSpPr>
          <p:cNvPr id="3" name="Content Placeholder 2">
            <a:extLst>
              <a:ext uri="{FF2B5EF4-FFF2-40B4-BE49-F238E27FC236}">
                <a16:creationId xmlns:a16="http://schemas.microsoft.com/office/drawing/2014/main" id="{7DD51355-B395-0798-E94E-BF2EAA038912}"/>
              </a:ext>
            </a:extLst>
          </p:cNvPr>
          <p:cNvSpPr>
            <a:spLocks noGrp="1"/>
          </p:cNvSpPr>
          <p:nvPr>
            <p:ph idx="1"/>
          </p:nvPr>
        </p:nvSpPr>
        <p:spPr>
          <a:xfrm>
            <a:off x="2291226" y="2687319"/>
            <a:ext cx="7701534" cy="2695194"/>
          </a:xfrm>
        </p:spPr>
        <p:txBody>
          <a:bodyPr>
            <a:normAutofit fontScale="85000" lnSpcReduction="20000"/>
          </a:bodyPr>
          <a:lstStyle/>
          <a:p>
            <a:r>
              <a:rPr lang="en-GB" b="0" i="0" dirty="0">
                <a:solidFill>
                  <a:srgbClr val="374151"/>
                </a:solidFill>
                <a:effectLst/>
                <a:latin typeface="Söhne"/>
              </a:rPr>
              <a:t>Wipro's brand is characterized by a professional, innovative, and customer-centric tone. It positions itself as a global leader in the IT industry, emphasizing its commitment to sustainability, cultural diversity, and excellence. The brand identity is closely tied to a technology-driven, innovative approach, a strong global presence, corporate responsibility, and a focus on customer satisfaction. This combined image portrays Wipro as a trustworthy, forward-thinking, and socially responsible partner in the IT services and consulting sector.</a:t>
            </a:r>
            <a:endParaRPr lang="en-US" dirty="0"/>
          </a:p>
        </p:txBody>
      </p:sp>
    </p:spTree>
    <p:extLst>
      <p:ext uri="{BB962C8B-B14F-4D97-AF65-F5344CB8AC3E}">
        <p14:creationId xmlns:p14="http://schemas.microsoft.com/office/powerpoint/2010/main" val="107477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B46D-7DB9-3AC5-A546-AD0FF175806A}"/>
              </a:ext>
            </a:extLst>
          </p:cNvPr>
          <p:cNvSpPr>
            <a:spLocks noGrp="1"/>
          </p:cNvSpPr>
          <p:nvPr>
            <p:ph type="title"/>
          </p:nvPr>
        </p:nvSpPr>
        <p:spPr/>
        <p:txBody>
          <a:bodyPr>
            <a:normAutofit fontScale="90000"/>
          </a:bodyPr>
          <a:lstStyle/>
          <a:p>
            <a:r>
              <a:rPr lang="en-US" dirty="0"/>
              <a:t>SMART GOALS AND </a:t>
            </a:r>
            <a:r>
              <a:rPr lang="en-US"/>
              <a:t>KPI’s OF WIPRO </a:t>
            </a:r>
            <a:endParaRPr lang="en-US" dirty="0"/>
          </a:p>
        </p:txBody>
      </p:sp>
      <p:sp>
        <p:nvSpPr>
          <p:cNvPr id="3" name="Content Placeholder 2">
            <a:extLst>
              <a:ext uri="{FF2B5EF4-FFF2-40B4-BE49-F238E27FC236}">
                <a16:creationId xmlns:a16="http://schemas.microsoft.com/office/drawing/2014/main" id="{845F1988-D4BC-1012-5BB9-CDE0BFC6AEC9}"/>
              </a:ext>
            </a:extLst>
          </p:cNvPr>
          <p:cNvSpPr>
            <a:spLocks noGrp="1"/>
          </p:cNvSpPr>
          <p:nvPr>
            <p:ph idx="1"/>
          </p:nvPr>
        </p:nvSpPr>
        <p:spPr/>
        <p:txBody>
          <a:bodyPr>
            <a:normAutofit fontScale="92500" lnSpcReduction="20000"/>
          </a:bodyPr>
          <a:lstStyle/>
          <a:p>
            <a:pPr lvl="1" algn="just"/>
            <a:r>
              <a:rPr lang="en-GB" b="1" i="0" dirty="0">
                <a:solidFill>
                  <a:srgbClr val="374151"/>
                </a:solidFill>
                <a:effectLst/>
                <a:latin typeface="Söhne"/>
              </a:rPr>
              <a:t>1. Revenue Growth:</a:t>
            </a:r>
            <a:endParaRPr lang="en-GB" b="0" i="0" dirty="0">
              <a:solidFill>
                <a:srgbClr val="374151"/>
              </a:solidFill>
              <a:effectLst/>
              <a:latin typeface="Söhne"/>
            </a:endParaRPr>
          </a:p>
          <a:p>
            <a:pPr lvl="1" algn="just"/>
            <a:r>
              <a:rPr lang="en-GB" b="1" i="0" dirty="0">
                <a:solidFill>
                  <a:srgbClr val="374151"/>
                </a:solidFill>
                <a:effectLst/>
                <a:latin typeface="Söhne"/>
              </a:rPr>
              <a:t>Goal:</a:t>
            </a:r>
            <a:r>
              <a:rPr lang="en-GB" b="0" i="0" dirty="0">
                <a:solidFill>
                  <a:srgbClr val="374151"/>
                </a:solidFill>
                <a:effectLst/>
                <a:latin typeface="Söhne"/>
              </a:rPr>
              <a:t> Achieve a 10% increase in annual revenue.</a:t>
            </a:r>
          </a:p>
          <a:p>
            <a:pPr lvl="1" algn="just"/>
            <a:r>
              <a:rPr lang="en-GB" b="1" i="0" dirty="0">
                <a:solidFill>
                  <a:srgbClr val="374151"/>
                </a:solidFill>
                <a:effectLst/>
                <a:latin typeface="Söhne"/>
              </a:rPr>
              <a:t>KPI:</a:t>
            </a:r>
            <a:r>
              <a:rPr lang="en-GB" b="0" i="0" dirty="0">
                <a:solidFill>
                  <a:srgbClr val="374151"/>
                </a:solidFill>
                <a:effectLst/>
                <a:latin typeface="Söhne"/>
              </a:rPr>
              <a:t> Annual revenue figures compared to the previous year.</a:t>
            </a:r>
          </a:p>
          <a:p>
            <a:pPr lvl="1" algn="just"/>
            <a:r>
              <a:rPr lang="en-GB" b="1" i="0" dirty="0">
                <a:solidFill>
                  <a:srgbClr val="374151"/>
                </a:solidFill>
                <a:effectLst/>
                <a:latin typeface="Söhne"/>
              </a:rPr>
              <a:t>2. Customer Satisfaction:</a:t>
            </a:r>
            <a:endParaRPr lang="en-GB" b="0" i="0" dirty="0">
              <a:solidFill>
                <a:srgbClr val="374151"/>
              </a:solidFill>
              <a:effectLst/>
              <a:latin typeface="Söhne"/>
            </a:endParaRPr>
          </a:p>
          <a:p>
            <a:pPr lvl="1" algn="just"/>
            <a:r>
              <a:rPr lang="en-GB" b="1" i="0" dirty="0">
                <a:solidFill>
                  <a:srgbClr val="374151"/>
                </a:solidFill>
                <a:effectLst/>
                <a:latin typeface="Söhne"/>
              </a:rPr>
              <a:t>Goal:</a:t>
            </a:r>
            <a:r>
              <a:rPr lang="en-GB" b="0" i="0" dirty="0">
                <a:solidFill>
                  <a:srgbClr val="374151"/>
                </a:solidFill>
                <a:effectLst/>
                <a:latin typeface="Söhne"/>
              </a:rPr>
              <a:t> Maintain a customer satisfaction score of 90% or higher.</a:t>
            </a:r>
          </a:p>
          <a:p>
            <a:pPr algn="just"/>
            <a:r>
              <a:rPr lang="en-GB" b="1" i="0" dirty="0">
                <a:effectLst/>
                <a:latin typeface="Söhne"/>
              </a:rPr>
              <a:t>KPI:</a:t>
            </a:r>
            <a:r>
              <a:rPr lang="en-GB" b="0" i="0" dirty="0">
                <a:solidFill>
                  <a:srgbClr val="374151"/>
                </a:solidFill>
                <a:effectLst/>
                <a:latin typeface="Söhne"/>
              </a:rPr>
              <a:t> Regular customer surveys and feedback scores.</a:t>
            </a:r>
            <a:endParaRPr lang="en-US" b="0" i="0" dirty="0">
              <a:solidFill>
                <a:srgbClr val="374151"/>
              </a:solidFill>
              <a:effectLst/>
              <a:latin typeface="Söhne"/>
            </a:endParaRPr>
          </a:p>
          <a:p>
            <a:pPr algn="just"/>
            <a:r>
              <a:rPr lang="en-GB" b="1" i="0" dirty="0">
                <a:solidFill>
                  <a:srgbClr val="374151"/>
                </a:solidFill>
                <a:effectLst/>
                <a:latin typeface="Söhne"/>
              </a:rPr>
              <a:t>3. Employee Development:</a:t>
            </a:r>
            <a:endParaRPr lang="en-GB" b="0" i="0" dirty="0">
              <a:solidFill>
                <a:srgbClr val="374151"/>
              </a:solidFill>
              <a:effectLst/>
              <a:latin typeface="Söhne"/>
            </a:endParaRPr>
          </a:p>
          <a:p>
            <a:pPr algn="just"/>
            <a:r>
              <a:rPr lang="en-GB" b="1" i="0" dirty="0">
                <a:solidFill>
                  <a:srgbClr val="374151"/>
                </a:solidFill>
                <a:effectLst/>
                <a:latin typeface="Söhne"/>
              </a:rPr>
              <a:t>Goal:</a:t>
            </a:r>
            <a:r>
              <a:rPr lang="en-GB" b="0" i="0" dirty="0">
                <a:solidFill>
                  <a:srgbClr val="374151"/>
                </a:solidFill>
                <a:effectLst/>
                <a:latin typeface="Söhne"/>
              </a:rPr>
              <a:t> Increase the percentage of employees completing annual training and development programs by 20%.</a:t>
            </a:r>
          </a:p>
          <a:p>
            <a:endParaRPr lang="en-US" dirty="0"/>
          </a:p>
        </p:txBody>
      </p:sp>
    </p:spTree>
    <p:extLst>
      <p:ext uri="{BB962C8B-B14F-4D97-AF65-F5344CB8AC3E}">
        <p14:creationId xmlns:p14="http://schemas.microsoft.com/office/powerpoint/2010/main" val="351876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B0BC-A2DD-AA57-AC1D-206F5E768770}"/>
              </a:ext>
            </a:extLst>
          </p:cNvPr>
          <p:cNvSpPr>
            <a:spLocks noGrp="1"/>
          </p:cNvSpPr>
          <p:nvPr>
            <p:ph idx="1"/>
          </p:nvPr>
        </p:nvSpPr>
        <p:spPr/>
        <p:txBody>
          <a:bodyPr anchor="t">
            <a:normAutofit fontScale="77500" lnSpcReduction="20000"/>
          </a:bodyPr>
          <a:lstStyle/>
          <a:p>
            <a:r>
              <a:rPr lang="en-GB" dirty="0"/>
              <a:t>KPI: Percentage of employees completing training and development programs.</a:t>
            </a:r>
          </a:p>
          <a:p>
            <a:r>
              <a:rPr lang="en-GB" dirty="0"/>
              <a:t>4. Sustainability and Environmental Impact:</a:t>
            </a:r>
          </a:p>
          <a:p>
            <a:r>
              <a:rPr lang="en-GB" dirty="0"/>
              <a:t>Goal: Reduce carbon emissions by 15% by the end of the fiscal year.</a:t>
            </a:r>
          </a:p>
          <a:p>
            <a:r>
              <a:rPr lang="en-GB" dirty="0"/>
              <a:t>KPI: Tracking of carbon emissions and sustainability initiatives.</a:t>
            </a:r>
          </a:p>
          <a:p>
            <a:r>
              <a:rPr lang="en-GB" b="1" i="0" dirty="0">
                <a:solidFill>
                  <a:srgbClr val="374151"/>
                </a:solidFill>
                <a:effectLst/>
                <a:latin typeface="Söhne"/>
              </a:rPr>
              <a:t>5. Market Expansion:</a:t>
            </a:r>
            <a:endParaRPr lang="en-GB" b="0" i="0" dirty="0">
              <a:solidFill>
                <a:srgbClr val="374151"/>
              </a:solidFill>
              <a:effectLst/>
              <a:latin typeface="Söhne"/>
            </a:endParaRPr>
          </a:p>
          <a:p>
            <a:r>
              <a:rPr lang="en-GB" b="1" i="0" dirty="0">
                <a:solidFill>
                  <a:srgbClr val="374151"/>
                </a:solidFill>
                <a:effectLst/>
                <a:latin typeface="Söhne"/>
              </a:rPr>
              <a:t>Goal: Enter two new emerging markets in the Asia-Pacific region within the next 12 months.</a:t>
            </a:r>
          </a:p>
          <a:p>
            <a:r>
              <a:rPr lang="en-GB" b="1" i="0" dirty="0">
                <a:solidFill>
                  <a:srgbClr val="374151"/>
                </a:solidFill>
                <a:effectLst/>
                <a:latin typeface="Söhne"/>
              </a:rPr>
              <a:t>KPI: Successful market entry, measured by market penetration and revenue generated.</a:t>
            </a:r>
          </a:p>
          <a:p>
            <a:endParaRPr lang="en-US" dirty="0"/>
          </a:p>
        </p:txBody>
      </p:sp>
      <p:sp>
        <p:nvSpPr>
          <p:cNvPr id="5" name="Title 1">
            <a:extLst>
              <a:ext uri="{FF2B5EF4-FFF2-40B4-BE49-F238E27FC236}">
                <a16:creationId xmlns:a16="http://schemas.microsoft.com/office/drawing/2014/main" id="{833EFD69-CA4B-1D64-F8E0-1969864BA011}"/>
              </a:ext>
            </a:extLst>
          </p:cNvPr>
          <p:cNvSpPr txBox="1">
            <a:spLocks noGrp="1"/>
          </p:cNvSpPr>
          <p:nvPr>
            <p:ph type="title"/>
          </p:nvPr>
        </p:nvSpPr>
        <p:spPr>
          <a:prstGeom prst="rect">
            <a:avLst/>
          </a:prstGeom>
        </p:spPr>
        <p:txBody>
          <a:bodyPr vert="horz" lIns="68580" tIns="34290" rIns="68580" bIns="34290" rtlCol="0" anchor="ctr">
            <a:normAutofit fontScale="90000"/>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SMART GOALS AND KPI’s OF WIPRO </a:t>
            </a:r>
          </a:p>
        </p:txBody>
      </p:sp>
    </p:spTree>
    <p:extLst>
      <p:ext uri="{BB962C8B-B14F-4D97-AF65-F5344CB8AC3E}">
        <p14:creationId xmlns:p14="http://schemas.microsoft.com/office/powerpoint/2010/main" val="308861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C3BD-E7C7-208A-F0E9-5F4B61C7031B}"/>
              </a:ext>
            </a:extLst>
          </p:cNvPr>
          <p:cNvSpPr>
            <a:spLocks noGrp="1"/>
          </p:cNvSpPr>
          <p:nvPr>
            <p:ph type="title"/>
          </p:nvPr>
        </p:nvSpPr>
        <p:spPr/>
        <p:txBody>
          <a:bodyPr>
            <a:normAutofit fontScale="90000"/>
          </a:bodyPr>
          <a:lstStyle/>
          <a:p>
            <a:r>
              <a:rPr lang="en-US" dirty="0"/>
              <a:t>COMPETITOR ANALYSIS AND BUYER’s AUDIENCE PERSONA</a:t>
            </a:r>
          </a:p>
        </p:txBody>
      </p:sp>
      <p:sp>
        <p:nvSpPr>
          <p:cNvPr id="3" name="Content Placeholder 2">
            <a:extLst>
              <a:ext uri="{FF2B5EF4-FFF2-40B4-BE49-F238E27FC236}">
                <a16:creationId xmlns:a16="http://schemas.microsoft.com/office/drawing/2014/main" id="{1EF1D3B4-015B-BE4E-96A9-F79E2A1745F9}"/>
              </a:ext>
            </a:extLst>
          </p:cNvPr>
          <p:cNvSpPr>
            <a:spLocks noGrp="1"/>
          </p:cNvSpPr>
          <p:nvPr>
            <p:ph idx="1"/>
          </p:nvPr>
        </p:nvSpPr>
        <p:spPr/>
        <p:txBody>
          <a:bodyPr anchor="t">
            <a:normAutofit fontScale="85000" lnSpcReduction="20000"/>
          </a:bodyPr>
          <a:lstStyle/>
          <a:p>
            <a:pPr marL="342900" indent="-342900">
              <a:buFont typeface="Arial" panose="020B0604020202020204" pitchFamily="34" charset="0"/>
              <a:buChar char="•"/>
            </a:pPr>
            <a:r>
              <a:rPr lang="en-GB" b="0" i="0" dirty="0">
                <a:solidFill>
                  <a:srgbClr val="374151"/>
                </a:solidFill>
                <a:effectLst/>
                <a:latin typeface="Söhne"/>
              </a:rPr>
              <a:t>Wipro primarily targets a diverse set of B2B (business-to-business) clients, spanning various industries and geographic locations. While specific client profiles can vary, the typical target audience for Wipro's brand can be defined as follows:</a:t>
            </a:r>
            <a:endParaRPr lang="en-US" b="0" i="0" dirty="0">
              <a:solidFill>
                <a:srgbClr val="374151"/>
              </a:solidFill>
              <a:effectLst/>
              <a:latin typeface="Söhne"/>
            </a:endParaRPr>
          </a:p>
          <a:p>
            <a:r>
              <a:rPr lang="en-GB" b="1" i="0" dirty="0">
                <a:solidFill>
                  <a:srgbClr val="374151"/>
                </a:solidFill>
                <a:effectLst/>
                <a:latin typeface="Söhne"/>
              </a:rPr>
              <a:t>Demographics:</a:t>
            </a:r>
            <a:endParaRPr lang="en-GB" b="0" i="0" dirty="0">
              <a:solidFill>
                <a:srgbClr val="374151"/>
              </a:solidFill>
              <a:effectLst/>
              <a:latin typeface="Söhne"/>
            </a:endParaRPr>
          </a:p>
          <a:p>
            <a:pPr algn="thaiDist"/>
            <a:r>
              <a:rPr lang="en-GB" b="0" i="0" dirty="0">
                <a:solidFill>
                  <a:srgbClr val="374151"/>
                </a:solidFill>
                <a:effectLst/>
                <a:latin typeface="Söhne"/>
              </a:rPr>
              <a:t>Large to medium-sized enterprises.</a:t>
            </a:r>
          </a:p>
          <a:p>
            <a:pPr algn="thaiDist"/>
            <a:r>
              <a:rPr lang="en-GB" b="0" i="0" dirty="0">
                <a:solidFill>
                  <a:srgbClr val="374151"/>
                </a:solidFill>
                <a:effectLst/>
                <a:latin typeface="Söhne"/>
              </a:rPr>
              <a:t>Multinational corporations.</a:t>
            </a:r>
          </a:p>
          <a:p>
            <a:pPr algn="thaiDist"/>
            <a:r>
              <a:rPr lang="en-GB" b="0" i="0" dirty="0">
                <a:solidFill>
                  <a:srgbClr val="374151"/>
                </a:solidFill>
                <a:effectLst/>
                <a:latin typeface="Söhne"/>
              </a:rPr>
              <a:t>Businesses across various sectors, such as healthcare, finance, technology, retail, and more.</a:t>
            </a:r>
          </a:p>
          <a:p>
            <a:endParaRPr lang="en-US" dirty="0"/>
          </a:p>
        </p:txBody>
      </p:sp>
    </p:spTree>
    <p:extLst>
      <p:ext uri="{BB962C8B-B14F-4D97-AF65-F5344CB8AC3E}">
        <p14:creationId xmlns:p14="http://schemas.microsoft.com/office/powerpoint/2010/main" val="3960323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A8552-62BB-87FC-AF5F-CF92C290590E}"/>
              </a:ext>
            </a:extLst>
          </p:cNvPr>
          <p:cNvSpPr>
            <a:spLocks noGrp="1"/>
          </p:cNvSpPr>
          <p:nvPr>
            <p:ph idx="1"/>
          </p:nvPr>
        </p:nvSpPr>
        <p:spPr/>
        <p:txBody>
          <a:bodyPr/>
          <a:lstStyle/>
          <a:p>
            <a:pPr algn="justLow"/>
            <a:r>
              <a:rPr lang="en-GB" dirty="0"/>
              <a:t>Psychographics:</a:t>
            </a:r>
          </a:p>
          <a:p>
            <a:pPr algn="justLow"/>
            <a:r>
              <a:rPr lang="en-GB" dirty="0"/>
              <a:t>Organizations seeking innovative and cutting-edge technology solutions.</a:t>
            </a:r>
          </a:p>
          <a:p>
            <a:pPr algn="justLow"/>
            <a:r>
              <a:rPr lang="en-GB" dirty="0"/>
              <a:t>Clients looking for long-term partnerships and customized services.</a:t>
            </a:r>
          </a:p>
          <a:p>
            <a:pPr algn="justLow"/>
            <a:r>
              <a:rPr lang="en-GB" dirty="0"/>
              <a:t>Companies with a global outlook, interested in international business expansion.</a:t>
            </a:r>
            <a:endParaRPr lang="en-GB" b="0" i="0" dirty="0">
              <a:solidFill>
                <a:srgbClr val="374151"/>
              </a:solidFill>
              <a:effectLst/>
              <a:latin typeface="Söhne"/>
            </a:endParaRPr>
          </a:p>
          <a:p>
            <a:endParaRPr lang="en-US" dirty="0"/>
          </a:p>
        </p:txBody>
      </p:sp>
      <p:sp>
        <p:nvSpPr>
          <p:cNvPr id="5" name="Title 1">
            <a:extLst>
              <a:ext uri="{FF2B5EF4-FFF2-40B4-BE49-F238E27FC236}">
                <a16:creationId xmlns:a16="http://schemas.microsoft.com/office/drawing/2014/main" id="{08383461-EB0C-4831-9CA4-DB9F10028690}"/>
              </a:ext>
            </a:extLst>
          </p:cNvPr>
          <p:cNvSpPr txBox="1">
            <a:spLocks noGrp="1"/>
          </p:cNvSpPr>
          <p:nvPr>
            <p:ph type="title"/>
          </p:nvPr>
        </p:nvSpPr>
        <p:spPr>
          <a:prstGeom prst="rect">
            <a:avLst/>
          </a:prstGeom>
        </p:spPr>
        <p:txBody>
          <a:bodyPr vert="horz" lIns="68580" tIns="34290" rIns="68580" bIns="34290" rtlCol="0" anchor="ctr">
            <a:normAutofit fontScale="90000"/>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r>
              <a:rPr lang="en-US" dirty="0"/>
              <a:t>COMPETITOR ANALYSIS AND BUYER’s AUDIENCE PERSONA</a:t>
            </a:r>
          </a:p>
        </p:txBody>
      </p:sp>
    </p:spTree>
    <p:extLst>
      <p:ext uri="{BB962C8B-B14F-4D97-AF65-F5344CB8AC3E}">
        <p14:creationId xmlns:p14="http://schemas.microsoft.com/office/powerpoint/2010/main" val="4033191560"/>
      </p:ext>
    </p:extLst>
  </p:cSld>
  <p:clrMapOvr>
    <a:masterClrMapping/>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3C3122"/>
      </a:dk2>
      <a:lt2>
        <a:srgbClr val="E7E2E8"/>
      </a:lt2>
      <a:accent1>
        <a:srgbClr val="61B547"/>
      </a:accent1>
      <a:accent2>
        <a:srgbClr val="86AF3A"/>
      </a:accent2>
      <a:accent3>
        <a:srgbClr val="AAA343"/>
      </a:accent3>
      <a:accent4>
        <a:srgbClr val="B1783B"/>
      </a:accent4>
      <a:accent5>
        <a:srgbClr val="C3594D"/>
      </a:accent5>
      <a:accent6>
        <a:srgbClr val="B13B60"/>
      </a:accent6>
      <a:hlink>
        <a:srgbClr val="BF613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35</Slides>
  <Notes>0</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JuxtaposeVTI</vt:lpstr>
      <vt:lpstr>DIGITAL MARKETING PROJECT PHASE 2</vt:lpstr>
      <vt:lpstr>BRAND RESEARCH ON WIPRO </vt:lpstr>
      <vt:lpstr>WIpRO BRAND STUDY</vt:lpstr>
      <vt:lpstr>VALUES AND USP OF WIPRO</vt:lpstr>
      <vt:lpstr>BRAND TONE AND IDENTITY </vt:lpstr>
      <vt:lpstr>SMART GOALS AND KPI’s OF WIPRO </vt:lpstr>
      <vt:lpstr>SMART GOALS AND KPI’s OF WIPRO </vt:lpstr>
      <vt:lpstr>COMPETITOR ANALYSIS AND BUYER’s AUDIENCE PERSONA</vt:lpstr>
      <vt:lpstr>COMPETITOR ANALYSIS AND BUYER’s AUDIENCE PERSONA</vt:lpstr>
      <vt:lpstr>COMPETITOR ANALYSIS AND BUYER’s AUDIENCE PERSONA</vt:lpstr>
      <vt:lpstr>COMPETITOR ANALYSIS AND BUYER’s AUDIENCE PERSONA</vt:lpstr>
      <vt:lpstr>COMPETITOR ANALYSIS AND BUYER’s AUDIENCE PERSONA</vt:lpstr>
      <vt:lpstr>COMPETITOR ANALYSIS of wipro  </vt:lpstr>
      <vt:lpstr>SEO AND KEYWORD RESEARCH </vt:lpstr>
      <vt:lpstr>SEO AND KEYWORD RESEARCH </vt:lpstr>
      <vt:lpstr>SEO AND KEYWORD RESEARCH </vt:lpstr>
      <vt:lpstr>SEO AND KEYWORD RESEARCH </vt:lpstr>
      <vt:lpstr>KEYWORD RESEARCH OF WIPRO </vt:lpstr>
      <vt:lpstr>KEYWORD RESEARCH OF WIPRO </vt:lpstr>
      <vt:lpstr>Meta tags and description </vt:lpstr>
      <vt:lpstr>CONTENT CALENDER OF WIPRO</vt:lpstr>
      <vt:lpstr>CONTENT IDEAS OF WIPRO</vt:lpstr>
      <vt:lpstr>MARKETING STRATEGIES OF WIPRO</vt:lpstr>
      <vt:lpstr>MARKETING STRATEGIES OF WIPRO</vt:lpstr>
      <vt:lpstr>MARKETING STRATEGIES OF WIPRO</vt:lpstr>
      <vt:lpstr>CHALLENGES ENCOUNTERED AND LESSONS LEARNED</vt:lpstr>
      <vt:lpstr>Lessons learned from this project </vt:lpstr>
      <vt:lpstr>Lessons learned from this project </vt:lpstr>
      <vt:lpstr>CONTENT CREATION AND CURATION </vt:lpstr>
      <vt:lpstr>CONTENT CREATION AND CURATION </vt:lpstr>
      <vt:lpstr>CONTENT CREATION AND CURATION </vt:lpstr>
      <vt:lpstr>CONTENT CREATION AND CURATION </vt:lpstr>
      <vt:lpstr>INSTAGRAM posts</vt:lpstr>
      <vt:lpstr>INSTAGRAM STORY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PROJECT PHASE 2</dc:title>
  <dc:creator>919705406272</dc:creator>
  <cp:lastModifiedBy>919705406272</cp:lastModifiedBy>
  <cp:revision>29</cp:revision>
  <dcterms:created xsi:type="dcterms:W3CDTF">2023-10-12T05:46:06Z</dcterms:created>
  <dcterms:modified xsi:type="dcterms:W3CDTF">2023-10-13T12:15:56Z</dcterms:modified>
</cp:coreProperties>
</file>