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135D-C4AE-4389-A3B6-9D31D28E9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5D6460-A8CF-45AC-9048-AEA440B4B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568238-E04D-4421-9376-557FBBA2A59D}"/>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5" name="Footer Placeholder 4">
            <a:extLst>
              <a:ext uri="{FF2B5EF4-FFF2-40B4-BE49-F238E27FC236}">
                <a16:creationId xmlns:a16="http://schemas.microsoft.com/office/drawing/2014/main" id="{C76CE6E9-D60B-4E42-A323-571F1D647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DC52BA-6E08-4166-A21C-5C7734605E4C}"/>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412904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CB35-9845-42E2-AE34-73EF871409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AF5FD0-0DBE-447C-8612-DFFA1D7A5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077CB-EB8E-4DC2-B81B-58D73785D547}"/>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5" name="Footer Placeholder 4">
            <a:extLst>
              <a:ext uri="{FF2B5EF4-FFF2-40B4-BE49-F238E27FC236}">
                <a16:creationId xmlns:a16="http://schemas.microsoft.com/office/drawing/2014/main" id="{2FCFE6FC-1A54-4A46-8EFA-DC7B74786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89C5A-68CA-45D4-A537-6B502FEBF974}"/>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270543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D9062-8ACB-4633-A60A-18B7AF7180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7E8CEE-851E-4260-9CEF-A8663CF9E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AA0CE-2480-48C5-B2B7-F0E4FEC70AD9}"/>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5" name="Footer Placeholder 4">
            <a:extLst>
              <a:ext uri="{FF2B5EF4-FFF2-40B4-BE49-F238E27FC236}">
                <a16:creationId xmlns:a16="http://schemas.microsoft.com/office/drawing/2014/main" id="{6E08564A-DD16-4A93-875E-D6C4A0C19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8151D-1EDD-44F1-A0AC-D03E985F625E}"/>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113175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F362-5F18-49A8-ACAC-C7213A1E62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B80E11-56E0-4D5E-926A-0846B1FD00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C2251-8CC9-4283-B719-FDB5524E0C84}"/>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5" name="Footer Placeholder 4">
            <a:extLst>
              <a:ext uri="{FF2B5EF4-FFF2-40B4-BE49-F238E27FC236}">
                <a16:creationId xmlns:a16="http://schemas.microsoft.com/office/drawing/2014/main" id="{BD9DBF9C-1F30-45D9-93C8-CF80FE90E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4854E-ED54-45B1-A8A2-879298C8BA93}"/>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159161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2392-14F6-42AB-8E9A-1807027B2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34F144-ED52-40C2-BC77-D8C9AAB44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036F22-EE29-488D-B0F0-FF935D22278B}"/>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5" name="Footer Placeholder 4">
            <a:extLst>
              <a:ext uri="{FF2B5EF4-FFF2-40B4-BE49-F238E27FC236}">
                <a16:creationId xmlns:a16="http://schemas.microsoft.com/office/drawing/2014/main" id="{8D76E498-E577-4E69-9B2D-E65BDE912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1FA13-E8F9-4402-98CB-B537F13CDF10}"/>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143386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5ADA-9190-409E-AF10-3B3E84D1D9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666B84-9E0F-478D-9F75-7F5A6B7C8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3822C5-7074-4B2C-A6DD-2DBC21FCD2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376A6D-CDF3-4766-9973-9FDC397A7183}"/>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6" name="Footer Placeholder 5">
            <a:extLst>
              <a:ext uri="{FF2B5EF4-FFF2-40B4-BE49-F238E27FC236}">
                <a16:creationId xmlns:a16="http://schemas.microsoft.com/office/drawing/2014/main" id="{12521441-7E0E-4EAC-BCEE-6283807636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CC0986-C807-457C-A278-4C6CCB6E0EF7}"/>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27358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0481-A8B9-4BF0-AD61-21462A14AE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21F98-2423-45B0-9C62-2227B3906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E2F2D1-9195-4D0A-956A-3FA1EA3CF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9AF5D3-DE50-404A-BFDD-CEBE58E93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BA923D-F192-4C21-8336-1751A9E1D6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08FB29-011D-49D5-BE22-A383E195C2AE}"/>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8" name="Footer Placeholder 7">
            <a:extLst>
              <a:ext uri="{FF2B5EF4-FFF2-40B4-BE49-F238E27FC236}">
                <a16:creationId xmlns:a16="http://schemas.microsoft.com/office/drawing/2014/main" id="{1F8F6C19-4313-4AE2-8A99-D7577B3401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E63BB3-4293-4A51-A3A7-3CB59707FF02}"/>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264356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C4F0-DD3F-4EAE-B0E4-477C5CBA31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1AA598-056C-4304-A269-DCA4CE7334D3}"/>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4" name="Footer Placeholder 3">
            <a:extLst>
              <a:ext uri="{FF2B5EF4-FFF2-40B4-BE49-F238E27FC236}">
                <a16:creationId xmlns:a16="http://schemas.microsoft.com/office/drawing/2014/main" id="{05C01914-FEBD-466F-8721-E870FEB09A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FDBA1A-F4ED-4792-BB38-DFA04CCF3A3E}"/>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313018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CAA5E-1AE8-4B39-B742-E99DBDF6571C}"/>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3" name="Footer Placeholder 2">
            <a:extLst>
              <a:ext uri="{FF2B5EF4-FFF2-40B4-BE49-F238E27FC236}">
                <a16:creationId xmlns:a16="http://schemas.microsoft.com/office/drawing/2014/main" id="{89808B5D-860C-429B-9FA4-B39351A2BA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FAF557-5A69-4866-9CE5-0BBF39C159F6}"/>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93606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0268-2A68-41B1-A4C7-8A1EF6B92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A8D1E-3A2D-4048-BBA1-4A6A8E136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FF452F-41B0-4C97-8C3A-A90B9E144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2CF33-8A03-47B4-B43A-1B98A53949FE}"/>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6" name="Footer Placeholder 5">
            <a:extLst>
              <a:ext uri="{FF2B5EF4-FFF2-40B4-BE49-F238E27FC236}">
                <a16:creationId xmlns:a16="http://schemas.microsoft.com/office/drawing/2014/main" id="{D48A5F8E-63FF-41AC-AEC6-A9F9DA9E03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35DC2E-911A-45AF-86B0-80897EBBBFF6}"/>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1378842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E13B-B022-4077-971C-61FE738E1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F176AE-0ACF-418F-A881-98314905F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1E2351-2E2F-4185-8FA7-D6F36033B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57511E-AE96-45B7-B7C0-34618337C869}"/>
              </a:ext>
            </a:extLst>
          </p:cNvPr>
          <p:cNvSpPr>
            <a:spLocks noGrp="1"/>
          </p:cNvSpPr>
          <p:nvPr>
            <p:ph type="dt" sz="half" idx="10"/>
          </p:nvPr>
        </p:nvSpPr>
        <p:spPr/>
        <p:txBody>
          <a:bodyPr/>
          <a:lstStyle/>
          <a:p>
            <a:fld id="{9D1DF6E1-5021-463C-A99C-B12F289D6E76}" type="datetimeFigureOut">
              <a:rPr lang="en-IN" smtClean="0"/>
              <a:t>04-04-2024</a:t>
            </a:fld>
            <a:endParaRPr lang="en-IN"/>
          </a:p>
        </p:txBody>
      </p:sp>
      <p:sp>
        <p:nvSpPr>
          <p:cNvPr id="6" name="Footer Placeholder 5">
            <a:extLst>
              <a:ext uri="{FF2B5EF4-FFF2-40B4-BE49-F238E27FC236}">
                <a16:creationId xmlns:a16="http://schemas.microsoft.com/office/drawing/2014/main" id="{6E271A54-F8C2-48E3-ACF6-B03A564CBC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9E619A-F5CE-4103-88C7-AA062A3F1BD9}"/>
              </a:ext>
            </a:extLst>
          </p:cNvPr>
          <p:cNvSpPr>
            <a:spLocks noGrp="1"/>
          </p:cNvSpPr>
          <p:nvPr>
            <p:ph type="sldNum" sz="quarter" idx="12"/>
          </p:nvPr>
        </p:nvSpPr>
        <p:spPr/>
        <p:txBody>
          <a:bodyPr/>
          <a:lstStyle/>
          <a:p>
            <a:fld id="{A2ECA794-4908-4321-B3DF-8A6DE7A0F4A6}" type="slidenum">
              <a:rPr lang="en-IN" smtClean="0"/>
              <a:t>‹#›</a:t>
            </a:fld>
            <a:endParaRPr lang="en-IN"/>
          </a:p>
        </p:txBody>
      </p:sp>
    </p:spTree>
    <p:extLst>
      <p:ext uri="{BB962C8B-B14F-4D97-AF65-F5344CB8AC3E}">
        <p14:creationId xmlns:p14="http://schemas.microsoft.com/office/powerpoint/2010/main" val="75572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5DD198-13A5-46AF-918F-6D4C6EA83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9031E5-AF2E-490E-9DB2-7BC7C7F7F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52E3B-4C81-4FCF-930B-37F6B36B6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F6E1-5021-463C-A99C-B12F289D6E76}" type="datetimeFigureOut">
              <a:rPr lang="en-IN" smtClean="0"/>
              <a:t>04-04-2024</a:t>
            </a:fld>
            <a:endParaRPr lang="en-IN"/>
          </a:p>
        </p:txBody>
      </p:sp>
      <p:sp>
        <p:nvSpPr>
          <p:cNvPr id="5" name="Footer Placeholder 4">
            <a:extLst>
              <a:ext uri="{FF2B5EF4-FFF2-40B4-BE49-F238E27FC236}">
                <a16:creationId xmlns:a16="http://schemas.microsoft.com/office/drawing/2014/main" id="{E4DA8CA5-2D26-4F3E-B451-783F4A021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26DF36-0F93-4351-948E-A49DE8E21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CA794-4908-4321-B3DF-8A6DE7A0F4A6}" type="slidenum">
              <a:rPr lang="en-IN" smtClean="0"/>
              <a:t>‹#›</a:t>
            </a:fld>
            <a:endParaRPr lang="en-IN"/>
          </a:p>
        </p:txBody>
      </p:sp>
    </p:spTree>
    <p:extLst>
      <p:ext uri="{BB962C8B-B14F-4D97-AF65-F5344CB8AC3E}">
        <p14:creationId xmlns:p14="http://schemas.microsoft.com/office/powerpoint/2010/main" val="259122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1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tmp"/><Relationship Id="rId4" Type="http://schemas.openxmlformats.org/officeDocument/2006/relationships/image" Target="../media/image5.tmp"/></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tmp"/><Relationship Id="rId4" Type="http://schemas.openxmlformats.org/officeDocument/2006/relationships/image" Target="../media/image8.tmp"/></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8F5362-2DBC-4E96-9053-54842C0E4917}"/>
              </a:ext>
            </a:extLst>
          </p:cNvPr>
          <p:cNvPicPr>
            <a:picLocks noChangeAspect="1"/>
          </p:cNvPicPr>
          <p:nvPr/>
        </p:nvPicPr>
        <p:blipFill>
          <a:blip r:embed="rId2"/>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CB00DE8-75D6-4976-89DD-660967BE52A8}"/>
              </a:ext>
            </a:extLst>
          </p:cNvPr>
          <p:cNvSpPr>
            <a:spLocks noGrp="1"/>
          </p:cNvSpPr>
          <p:nvPr>
            <p:ph type="ctrTitle"/>
          </p:nvPr>
        </p:nvSpPr>
        <p:spPr/>
        <p:txBody>
          <a:bodyPr>
            <a:normAutofit/>
          </a:bodyPr>
          <a:lstStyle/>
          <a:p>
            <a:r>
              <a:rPr lang="en-IN" sz="4400" b="1" dirty="0">
                <a:solidFill>
                  <a:schemeClr val="bg1"/>
                </a:solidFill>
                <a:latin typeface="Times New Roman" panose="02020603050405020304" pitchFamily="18" charset="0"/>
                <a:cs typeface="Times New Roman" panose="02020603050405020304" pitchFamily="18" charset="0"/>
              </a:rPr>
              <a:t>HAND WRITTEN DIGIT RECOGNITION USING AUTOENCODER</a:t>
            </a:r>
          </a:p>
        </p:txBody>
      </p:sp>
      <p:sp>
        <p:nvSpPr>
          <p:cNvPr id="3" name="Subtitle 2">
            <a:extLst>
              <a:ext uri="{FF2B5EF4-FFF2-40B4-BE49-F238E27FC236}">
                <a16:creationId xmlns:a16="http://schemas.microsoft.com/office/drawing/2014/main" id="{CA9C5035-07E4-436D-8E7E-DC4301CB0C93}"/>
              </a:ext>
            </a:extLst>
          </p:cNvPr>
          <p:cNvSpPr>
            <a:spLocks noGrp="1"/>
          </p:cNvSpPr>
          <p:nvPr>
            <p:ph type="subTitle" idx="1"/>
          </p:nvPr>
        </p:nvSpPr>
        <p:spPr>
          <a:xfrm>
            <a:off x="9311780" y="5285064"/>
            <a:ext cx="2357306" cy="1132513"/>
          </a:xfrm>
        </p:spPr>
        <p:txBody>
          <a:bodyPr>
            <a:normAutofit/>
          </a:bodyPr>
          <a:lstStyle/>
          <a:p>
            <a:pPr algn="l"/>
            <a:r>
              <a:rPr lang="en-IN" dirty="0">
                <a:solidFill>
                  <a:schemeClr val="bg1"/>
                </a:solidFill>
                <a:latin typeface="Times New Roman" panose="02020603050405020304" pitchFamily="18" charset="0"/>
                <a:cs typeface="Times New Roman" panose="02020603050405020304" pitchFamily="18" charset="0"/>
              </a:rPr>
              <a:t>BY:</a:t>
            </a:r>
          </a:p>
          <a:p>
            <a:pPr algn="l"/>
            <a:r>
              <a:rPr lang="en-IN" dirty="0">
                <a:solidFill>
                  <a:schemeClr val="bg1"/>
                </a:solidFill>
                <a:latin typeface="Times New Roman" panose="02020603050405020304" pitchFamily="18" charset="0"/>
                <a:cs typeface="Times New Roman" panose="02020603050405020304" pitchFamily="18" charset="0"/>
              </a:rPr>
              <a:t>SHARMILA R</a:t>
            </a:r>
          </a:p>
        </p:txBody>
      </p:sp>
    </p:spTree>
    <p:extLst>
      <p:ext uri="{BB962C8B-B14F-4D97-AF65-F5344CB8AC3E}">
        <p14:creationId xmlns:p14="http://schemas.microsoft.com/office/powerpoint/2010/main" val="2423082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15B732-D6A0-47D2-92CC-6127D6E76E55}"/>
              </a:ext>
            </a:extLst>
          </p:cNvPr>
          <p:cNvPicPr>
            <a:picLocks noChangeAspect="1"/>
          </p:cNvPicPr>
          <p:nvPr/>
        </p:nvPicPr>
        <p:blipFill>
          <a:blip r:embed="rId2"/>
          <a:stretch>
            <a:fillRect/>
          </a:stretch>
        </p:blipFill>
        <p:spPr>
          <a:xfrm>
            <a:off x="0" y="-190501"/>
            <a:ext cx="12192000" cy="6886575"/>
          </a:xfrm>
          <a:prstGeom prst="rect">
            <a:avLst/>
          </a:prstGeom>
        </p:spPr>
      </p:pic>
      <p:sp>
        <p:nvSpPr>
          <p:cNvPr id="3" name="TextBox 2">
            <a:extLst>
              <a:ext uri="{FF2B5EF4-FFF2-40B4-BE49-F238E27FC236}">
                <a16:creationId xmlns:a16="http://schemas.microsoft.com/office/drawing/2014/main" id="{2C02B1C8-3175-41A0-9EE9-2669572870E5}"/>
              </a:ext>
            </a:extLst>
          </p:cNvPr>
          <p:cNvSpPr txBox="1"/>
          <p:nvPr/>
        </p:nvSpPr>
        <p:spPr>
          <a:xfrm>
            <a:off x="685799" y="1581150"/>
            <a:ext cx="10544175" cy="3877985"/>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ALGORITHM AND DEPLOYMENT</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pPr algn="l"/>
            <a:r>
              <a:rPr lang="en-GB" sz="2000" b="1" i="0" dirty="0">
                <a:solidFill>
                  <a:schemeClr val="bg1"/>
                </a:solidFill>
                <a:effectLst/>
                <a:latin typeface="Söhne"/>
              </a:rPr>
              <a:t>6</a:t>
            </a:r>
            <a:r>
              <a:rPr lang="en-GB" sz="2000" b="1" i="0" dirty="0">
                <a:solidFill>
                  <a:schemeClr val="bg1"/>
                </a:solidFill>
                <a:effectLst/>
                <a:latin typeface="Times New Roman" panose="02020603050405020304" pitchFamily="18" charset="0"/>
                <a:cs typeface="Times New Roman" panose="02020603050405020304" pitchFamily="18" charset="0"/>
              </a:rPr>
              <a:t>.Optimization and Fine-Tuning:</a:t>
            </a:r>
            <a:endParaRPr lang="en-GB" sz="2000" b="0" i="0" dirty="0">
              <a:solidFill>
                <a:schemeClr val="bg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Experiment with different architectures and hyperparameters to improve performance.</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Fine-tune the model based on evaluation results.</a:t>
            </a:r>
          </a:p>
          <a:p>
            <a:pPr algn="l"/>
            <a:r>
              <a:rPr lang="en-GB" sz="2000" b="1" i="0" dirty="0">
                <a:solidFill>
                  <a:schemeClr val="bg1"/>
                </a:solidFill>
                <a:effectLst/>
                <a:latin typeface="Times New Roman" panose="02020603050405020304" pitchFamily="18" charset="0"/>
                <a:cs typeface="Times New Roman" panose="02020603050405020304" pitchFamily="18" charset="0"/>
              </a:rPr>
              <a:t>7.Deployment:</a:t>
            </a:r>
            <a:endParaRPr lang="en-GB" sz="2000" b="0" i="0" dirty="0">
              <a:solidFill>
                <a:schemeClr val="bg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Save the trained autoencoder model for deployment.</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Implement inference functionality for reconstructing handwritten digit images.</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Integrate the model into applications requiring digit reconstruction, such as digit recognition systems.</a:t>
            </a: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317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63E7AE-2847-4C78-A18F-7BD108B17B70}"/>
              </a:ext>
            </a:extLst>
          </p:cNvPr>
          <p:cNvPicPr>
            <a:picLocks noChangeAspect="1"/>
          </p:cNvPicPr>
          <p:nvPr/>
        </p:nvPicPr>
        <p:blipFill>
          <a:blip r:embed="rId2"/>
          <a:stretch>
            <a:fillRect/>
          </a:stretch>
        </p:blipFill>
        <p:spPr>
          <a:xfrm>
            <a:off x="0" y="-184151"/>
            <a:ext cx="12191999" cy="7042151"/>
          </a:xfrm>
          <a:prstGeom prst="rect">
            <a:avLst/>
          </a:prstGeom>
        </p:spPr>
      </p:pic>
      <p:sp>
        <p:nvSpPr>
          <p:cNvPr id="4" name="TextBox 3">
            <a:extLst>
              <a:ext uri="{FF2B5EF4-FFF2-40B4-BE49-F238E27FC236}">
                <a16:creationId xmlns:a16="http://schemas.microsoft.com/office/drawing/2014/main" id="{46A57E40-9C0E-4060-BBF6-FD3E07FF6123}"/>
              </a:ext>
            </a:extLst>
          </p:cNvPr>
          <p:cNvSpPr txBox="1"/>
          <p:nvPr/>
        </p:nvSpPr>
        <p:spPr>
          <a:xfrm>
            <a:off x="2581274" y="402709"/>
            <a:ext cx="6791325" cy="461665"/>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CODE IMPLEMENTATION</a:t>
            </a:r>
          </a:p>
        </p:txBody>
      </p:sp>
      <p:pic>
        <p:nvPicPr>
          <p:cNvPr id="10" name="Picture 9">
            <a:extLst>
              <a:ext uri="{FF2B5EF4-FFF2-40B4-BE49-F238E27FC236}">
                <a16:creationId xmlns:a16="http://schemas.microsoft.com/office/drawing/2014/main" id="{8AF15AFC-3AD5-4668-A544-E76B4817C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938" y="940573"/>
            <a:ext cx="5570703" cy="5590918"/>
          </a:xfrm>
          <a:prstGeom prst="rect">
            <a:avLst/>
          </a:prstGeom>
        </p:spPr>
      </p:pic>
      <p:pic>
        <p:nvPicPr>
          <p:cNvPr id="12" name="Picture 11">
            <a:extLst>
              <a:ext uri="{FF2B5EF4-FFF2-40B4-BE49-F238E27FC236}">
                <a16:creationId xmlns:a16="http://schemas.microsoft.com/office/drawing/2014/main" id="{F06897E9-3F7E-458F-BC25-FEBC70CD7C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925" y="940573"/>
            <a:ext cx="4875575" cy="5590918"/>
          </a:xfrm>
          <a:prstGeom prst="rect">
            <a:avLst/>
          </a:prstGeom>
        </p:spPr>
      </p:pic>
    </p:spTree>
    <p:extLst>
      <p:ext uri="{BB962C8B-B14F-4D97-AF65-F5344CB8AC3E}">
        <p14:creationId xmlns:p14="http://schemas.microsoft.com/office/powerpoint/2010/main" val="400461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408003-F19A-4DE9-9F27-20866CD5B675}"/>
              </a:ext>
            </a:extLst>
          </p:cNvPr>
          <p:cNvPicPr>
            <a:picLocks noChangeAspect="1"/>
          </p:cNvPicPr>
          <p:nvPr/>
        </p:nvPicPr>
        <p:blipFill>
          <a:blip r:embed="rId2"/>
          <a:stretch>
            <a:fillRect/>
          </a:stretch>
        </p:blipFill>
        <p:spPr>
          <a:xfrm>
            <a:off x="0" y="-190500"/>
            <a:ext cx="12192000" cy="7048500"/>
          </a:xfrm>
          <a:prstGeom prst="rect">
            <a:avLst/>
          </a:prstGeom>
        </p:spPr>
      </p:pic>
      <p:sp>
        <p:nvSpPr>
          <p:cNvPr id="3" name="TextBox 2">
            <a:extLst>
              <a:ext uri="{FF2B5EF4-FFF2-40B4-BE49-F238E27FC236}">
                <a16:creationId xmlns:a16="http://schemas.microsoft.com/office/drawing/2014/main" id="{CFBF8EB9-7842-477A-A901-D842F55844D6}"/>
              </a:ext>
            </a:extLst>
          </p:cNvPr>
          <p:cNvSpPr txBox="1"/>
          <p:nvPr/>
        </p:nvSpPr>
        <p:spPr>
          <a:xfrm>
            <a:off x="314325" y="295275"/>
            <a:ext cx="10810875" cy="738664"/>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RESULTS</a:t>
            </a:r>
          </a:p>
          <a:p>
            <a:endParaRPr lang="en-IN" dirty="0"/>
          </a:p>
        </p:txBody>
      </p:sp>
      <p:pic>
        <p:nvPicPr>
          <p:cNvPr id="5" name="Picture 4">
            <a:extLst>
              <a:ext uri="{FF2B5EF4-FFF2-40B4-BE49-F238E27FC236}">
                <a16:creationId xmlns:a16="http://schemas.microsoft.com/office/drawing/2014/main" id="{D43F48BC-E98E-46A0-8FDC-89AE3C721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 y="1033939"/>
            <a:ext cx="2705334" cy="4807000"/>
          </a:xfrm>
          <a:prstGeom prst="rect">
            <a:avLst/>
          </a:prstGeom>
        </p:spPr>
      </p:pic>
      <p:pic>
        <p:nvPicPr>
          <p:cNvPr id="7" name="Picture 6">
            <a:extLst>
              <a:ext uri="{FF2B5EF4-FFF2-40B4-BE49-F238E27FC236}">
                <a16:creationId xmlns:a16="http://schemas.microsoft.com/office/drawing/2014/main" id="{9BA90B4D-250A-453E-9006-BA5720CF4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0333" y="1033939"/>
            <a:ext cx="2926334" cy="4807000"/>
          </a:xfrm>
          <a:prstGeom prst="rect">
            <a:avLst/>
          </a:prstGeom>
        </p:spPr>
      </p:pic>
      <p:pic>
        <p:nvPicPr>
          <p:cNvPr id="9" name="Picture 8">
            <a:extLst>
              <a:ext uri="{FF2B5EF4-FFF2-40B4-BE49-F238E27FC236}">
                <a16:creationId xmlns:a16="http://schemas.microsoft.com/office/drawing/2014/main" id="{6B398909-7BF5-4E02-90D6-9F348F2F4D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1284" y="1017061"/>
            <a:ext cx="3017782" cy="4823878"/>
          </a:xfrm>
          <a:prstGeom prst="rect">
            <a:avLst/>
          </a:prstGeom>
        </p:spPr>
      </p:pic>
    </p:spTree>
    <p:extLst>
      <p:ext uri="{BB962C8B-B14F-4D97-AF65-F5344CB8AC3E}">
        <p14:creationId xmlns:p14="http://schemas.microsoft.com/office/powerpoint/2010/main" val="292008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C886A2-7EEF-4D17-8F3D-1C9EA9A36B40}"/>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F144945-6812-4A1F-AFF5-E4CBAAC2C2E9}"/>
              </a:ext>
            </a:extLst>
          </p:cNvPr>
          <p:cNvSpPr txBox="1"/>
          <p:nvPr/>
        </p:nvSpPr>
        <p:spPr>
          <a:xfrm>
            <a:off x="1666875" y="647700"/>
            <a:ext cx="7915275" cy="461665"/>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D17CCB34-C592-41AF-90B0-3BFD2988E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20" y="1188511"/>
            <a:ext cx="2880610" cy="4823878"/>
          </a:xfrm>
          <a:prstGeom prst="rect">
            <a:avLst/>
          </a:prstGeom>
        </p:spPr>
      </p:pic>
      <p:pic>
        <p:nvPicPr>
          <p:cNvPr id="7" name="Picture 6">
            <a:extLst>
              <a:ext uri="{FF2B5EF4-FFF2-40B4-BE49-F238E27FC236}">
                <a16:creationId xmlns:a16="http://schemas.microsoft.com/office/drawing/2014/main" id="{A7D95A62-B530-4830-800E-F60F59F0E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0845" y="1188511"/>
            <a:ext cx="3147333" cy="4823879"/>
          </a:xfrm>
          <a:prstGeom prst="rect">
            <a:avLst/>
          </a:prstGeom>
        </p:spPr>
      </p:pic>
      <p:pic>
        <p:nvPicPr>
          <p:cNvPr id="9" name="Picture 8">
            <a:extLst>
              <a:ext uri="{FF2B5EF4-FFF2-40B4-BE49-F238E27FC236}">
                <a16:creationId xmlns:a16="http://schemas.microsoft.com/office/drawing/2014/main" id="{39EBD62D-AB2A-4E50-B3B2-CED9FA8C5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7979" y="1188511"/>
            <a:ext cx="2895851" cy="4823878"/>
          </a:xfrm>
          <a:prstGeom prst="rect">
            <a:avLst/>
          </a:prstGeom>
        </p:spPr>
      </p:pic>
    </p:spTree>
    <p:extLst>
      <p:ext uri="{BB962C8B-B14F-4D97-AF65-F5344CB8AC3E}">
        <p14:creationId xmlns:p14="http://schemas.microsoft.com/office/powerpoint/2010/main" val="1790686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94D019-E841-42E2-B94F-00ED71428326}"/>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5E4F9BB-EB4C-4074-A51A-7A1AE478C5E5}"/>
              </a:ext>
            </a:extLst>
          </p:cNvPr>
          <p:cNvSpPr txBox="1"/>
          <p:nvPr/>
        </p:nvSpPr>
        <p:spPr>
          <a:xfrm>
            <a:off x="1057276" y="1152525"/>
            <a:ext cx="10182224" cy="2677656"/>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CONCLUSION</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r>
              <a:rPr lang="en-GB" sz="2000" b="0" i="0" dirty="0">
                <a:solidFill>
                  <a:schemeClr val="bg1"/>
                </a:solidFill>
                <a:effectLst/>
                <a:latin typeface="Times New Roman" panose="02020603050405020304" pitchFamily="18" charset="0"/>
                <a:cs typeface="Times New Roman" panose="02020603050405020304" pitchFamily="18" charset="0"/>
              </a:rPr>
              <a:t>In conclusion, the implemented autoencoder successfully reconstructs grayscale images of handwritten digits from the MNIST dataset. Through careful design, training, and evaluation, the model demonstrates the capability to learn efficient data representations and accurately reconstruct images. The deployment-ready model offers a valuable tool for various applications requiring digit reconstruction, contributing to advancements in machine learning and image processing.</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209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9EAA38-00B0-4FBC-B03E-D95A6A250610}"/>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1B7E9C5-859C-4ADA-B301-066B7BA76998}"/>
              </a:ext>
            </a:extLst>
          </p:cNvPr>
          <p:cNvSpPr txBox="1"/>
          <p:nvPr/>
        </p:nvSpPr>
        <p:spPr>
          <a:xfrm>
            <a:off x="3067050" y="2419350"/>
            <a:ext cx="6286500" cy="1200329"/>
          </a:xfrm>
          <a:prstGeom prst="rect">
            <a:avLst/>
          </a:prstGeom>
          <a:noFill/>
        </p:spPr>
        <p:txBody>
          <a:bodyPr wrap="square" rtlCol="0">
            <a:spAutoFit/>
          </a:bodyPr>
          <a:lstStyle/>
          <a:p>
            <a:pPr algn="ctr"/>
            <a:r>
              <a:rPr lang="en-IN" sz="72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4668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A88264-3C65-4541-8CDA-E22546109C33}"/>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B291CB13-A60C-486C-874F-B65EED4E9244}"/>
              </a:ext>
            </a:extLst>
          </p:cNvPr>
          <p:cNvSpPr>
            <a:spLocks noGrp="1"/>
          </p:cNvSpPr>
          <p:nvPr>
            <p:ph type="title"/>
          </p:nvPr>
        </p:nvSpPr>
        <p:spPr>
          <a:xfrm>
            <a:off x="838200" y="1028699"/>
            <a:ext cx="10515600" cy="4371975"/>
          </a:xfrm>
        </p:spPr>
        <p:txBody>
          <a:bodyPr>
            <a:noAutofit/>
          </a:bodyPr>
          <a:lstStyle/>
          <a:p>
            <a:r>
              <a:rPr lang="en-IN" sz="2400" dirty="0">
                <a:solidFill>
                  <a:schemeClr val="bg1"/>
                </a:solidFill>
                <a:latin typeface="Times New Roman" panose="02020603050405020304" pitchFamily="18" charset="0"/>
                <a:cs typeface="Times New Roman" panose="02020603050405020304" pitchFamily="18" charset="0"/>
              </a:rPr>
              <a:t>NAME: SHARMILA R</a:t>
            </a:r>
            <a:br>
              <a:rPr lang="en-IN" sz="2400" dirty="0">
                <a:solidFill>
                  <a:schemeClr val="bg1"/>
                </a:solidFill>
                <a:latin typeface="Times New Roman" panose="02020603050405020304" pitchFamily="18" charset="0"/>
                <a:cs typeface="Times New Roman" panose="02020603050405020304" pitchFamily="18" charset="0"/>
              </a:rPr>
            </a:br>
            <a:r>
              <a:rPr lang="en-IN" sz="2400" dirty="0">
                <a:solidFill>
                  <a:schemeClr val="bg1"/>
                </a:solidFill>
                <a:latin typeface="Times New Roman" panose="02020603050405020304" pitchFamily="18" charset="0"/>
                <a:cs typeface="Times New Roman" panose="02020603050405020304" pitchFamily="18" charset="0"/>
              </a:rPr>
              <a:t>DEPARTMENT: B.TECH INFORMATION TECHNOLOGY</a:t>
            </a:r>
            <a:br>
              <a:rPr lang="en-IN" sz="2400" dirty="0">
                <a:solidFill>
                  <a:schemeClr val="bg1"/>
                </a:solidFill>
                <a:latin typeface="Times New Roman" panose="02020603050405020304" pitchFamily="18" charset="0"/>
                <a:cs typeface="Times New Roman" panose="02020603050405020304" pitchFamily="18" charset="0"/>
              </a:rPr>
            </a:br>
            <a:r>
              <a:rPr lang="en-IN" sz="2400" dirty="0">
                <a:solidFill>
                  <a:schemeClr val="bg1"/>
                </a:solidFill>
                <a:latin typeface="Times New Roman" panose="02020603050405020304" pitchFamily="18" charset="0"/>
                <a:cs typeface="Times New Roman" panose="02020603050405020304" pitchFamily="18" charset="0"/>
              </a:rPr>
              <a:t>COLLEGE NAME: MEENAKSHI SUNDARARAJAN ENGINEERING COLLEGE</a:t>
            </a:r>
            <a:br>
              <a:rPr lang="en-IN" sz="2400" dirty="0">
                <a:solidFill>
                  <a:schemeClr val="bg1"/>
                </a:solidFill>
                <a:latin typeface="Times New Roman" panose="02020603050405020304" pitchFamily="18" charset="0"/>
                <a:cs typeface="Times New Roman" panose="02020603050405020304" pitchFamily="18" charset="0"/>
              </a:rPr>
            </a:br>
            <a:r>
              <a:rPr lang="en-IN" sz="2400" dirty="0">
                <a:solidFill>
                  <a:schemeClr val="bg1"/>
                </a:solidFill>
                <a:latin typeface="Times New Roman" panose="02020603050405020304" pitchFamily="18" charset="0"/>
                <a:cs typeface="Times New Roman" panose="02020603050405020304" pitchFamily="18" charset="0"/>
              </a:rPr>
              <a:t>GMAIL ID: sharmilaramesh468@gmail.com</a:t>
            </a:r>
            <a:br>
              <a:rPr lang="en-IN" sz="2400" dirty="0">
                <a:solidFill>
                  <a:schemeClr val="bg1"/>
                </a:solidFill>
                <a:latin typeface="Times New Roman" panose="02020603050405020304" pitchFamily="18" charset="0"/>
                <a:cs typeface="Times New Roman" panose="02020603050405020304" pitchFamily="18" charset="0"/>
              </a:rPr>
            </a:br>
            <a:r>
              <a:rPr lang="en-IN" sz="2400" dirty="0">
                <a:solidFill>
                  <a:schemeClr val="bg1"/>
                </a:solidFill>
                <a:latin typeface="Times New Roman" panose="02020603050405020304" pitchFamily="18" charset="0"/>
                <a:cs typeface="Times New Roman" panose="02020603050405020304" pitchFamily="18" charset="0"/>
              </a:rPr>
              <a:t>NM ID: 37922C77326BB63A84C47C980DB7FDF5</a:t>
            </a:r>
            <a:br>
              <a:rPr lang="en-IN" sz="2400" dirty="0">
                <a:solidFill>
                  <a:schemeClr val="bg1"/>
                </a:solidFill>
                <a:latin typeface="Times New Roman" panose="02020603050405020304" pitchFamily="18" charset="0"/>
                <a:cs typeface="Times New Roman" panose="02020603050405020304" pitchFamily="18" charset="0"/>
              </a:rPr>
            </a:br>
            <a:r>
              <a:rPr lang="en-IN" sz="2400" dirty="0">
                <a:solidFill>
                  <a:schemeClr val="bg1"/>
                </a:solidFill>
                <a:latin typeface="Times New Roman" panose="02020603050405020304" pitchFamily="18" charset="0"/>
                <a:cs typeface="Times New Roman" panose="02020603050405020304" pitchFamily="18" charset="0"/>
              </a:rPr>
              <a:t>Zone III : Chennai-III</a:t>
            </a:r>
            <a:br>
              <a:rPr lang="en-IN" sz="2400" dirty="0">
                <a:solidFill>
                  <a:schemeClr val="bg1"/>
                </a:solidFill>
                <a:latin typeface="Times New Roman" panose="02020603050405020304" pitchFamily="18" charset="0"/>
                <a:cs typeface="Times New Roman" panose="02020603050405020304" pitchFamily="18" charset="0"/>
              </a:rPr>
            </a:b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37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3861-FDFB-4A6B-B323-F0FDF2E6631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C420F16C-9502-4ACF-9ECF-5B97AF0442F9}"/>
              </a:ext>
            </a:extLst>
          </p:cNvPr>
          <p:cNvPicPr>
            <a:picLocks noChangeAspect="1"/>
          </p:cNvPicPr>
          <p:nvPr/>
        </p:nvPicPr>
        <p:blipFill>
          <a:blip r:embed="rId2"/>
          <a:stretch>
            <a:fillRect/>
          </a:stretch>
        </p:blipFill>
        <p:spPr>
          <a:xfrm>
            <a:off x="0" y="-57151"/>
            <a:ext cx="12192000" cy="6943725"/>
          </a:xfrm>
          <a:prstGeom prst="rect">
            <a:avLst/>
          </a:prstGeom>
        </p:spPr>
      </p:pic>
      <p:sp>
        <p:nvSpPr>
          <p:cNvPr id="5" name="TextBox 4">
            <a:extLst>
              <a:ext uri="{FF2B5EF4-FFF2-40B4-BE49-F238E27FC236}">
                <a16:creationId xmlns:a16="http://schemas.microsoft.com/office/drawing/2014/main" id="{642FFE34-310C-437F-95EF-3121A68DA59E}"/>
              </a:ext>
            </a:extLst>
          </p:cNvPr>
          <p:cNvSpPr txBox="1"/>
          <p:nvPr/>
        </p:nvSpPr>
        <p:spPr>
          <a:xfrm>
            <a:off x="1323975" y="1476375"/>
            <a:ext cx="10448925" cy="2985433"/>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AGENDA</a:t>
            </a:r>
          </a:p>
          <a:p>
            <a:endParaRPr lang="en-IN" sz="2400" b="1"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PROPOSED SOLUTION</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SYSTEM DEVELOPMENT APPROACH</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ALGORITHM AND DEPLOYMENT</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CODE IMPLEMENTATION</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RESULT</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366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D74D-6809-4C13-8026-4A1FFA49E3E7}"/>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71AA8C5F-979E-4D7A-AF8D-3F140FFA114D}"/>
              </a:ext>
            </a:extLst>
          </p:cNvPr>
          <p:cNvPicPr>
            <a:picLocks noChangeAspect="1"/>
          </p:cNvPicPr>
          <p:nvPr/>
        </p:nvPicPr>
        <p:blipFill>
          <a:blip r:embed="rId2"/>
          <a:stretch>
            <a:fillRect/>
          </a:stretch>
        </p:blipFill>
        <p:spPr>
          <a:xfrm>
            <a:off x="0" y="-847726"/>
            <a:ext cx="12192000" cy="7705725"/>
          </a:xfrm>
          <a:prstGeom prst="rect">
            <a:avLst/>
          </a:prstGeom>
        </p:spPr>
      </p:pic>
      <p:sp>
        <p:nvSpPr>
          <p:cNvPr id="4" name="TextBox 3">
            <a:extLst>
              <a:ext uri="{FF2B5EF4-FFF2-40B4-BE49-F238E27FC236}">
                <a16:creationId xmlns:a16="http://schemas.microsoft.com/office/drawing/2014/main" id="{65FEBC09-8260-449C-8F08-C36E2C3BF247}"/>
              </a:ext>
            </a:extLst>
          </p:cNvPr>
          <p:cNvSpPr txBox="1"/>
          <p:nvPr/>
        </p:nvSpPr>
        <p:spPr>
          <a:xfrm>
            <a:off x="2076449" y="1562100"/>
            <a:ext cx="8562975" cy="2677656"/>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PROBLEM STATEMENT</a:t>
            </a:r>
          </a:p>
          <a:p>
            <a:endParaRPr lang="en-IN" sz="2400" b="1" dirty="0">
              <a:solidFill>
                <a:schemeClr val="bg1"/>
              </a:solidFill>
              <a:latin typeface="Times New Roman" panose="02020603050405020304" pitchFamily="18" charset="0"/>
              <a:cs typeface="Times New Roman" panose="02020603050405020304" pitchFamily="18" charset="0"/>
            </a:endParaRPr>
          </a:p>
          <a:p>
            <a:r>
              <a:rPr lang="en-GB" sz="2000" b="0" i="0" dirty="0">
                <a:solidFill>
                  <a:schemeClr val="bg1"/>
                </a:solidFill>
                <a:effectLst/>
                <a:latin typeface="Times New Roman" panose="02020603050405020304" pitchFamily="18" charset="0"/>
                <a:cs typeface="Times New Roman" panose="02020603050405020304" pitchFamily="18" charset="0"/>
              </a:rPr>
              <a:t>Develop an autoencoder model to reconstruct grayscale images of handwritten digits from the MNIST dataset. The autoencoder architecture should consist of an encoder and a decoder, with a bottleneck layer in between. The goal is to minimize the reconstruction error between the original images and their corresponding reconstructions. Utilize deep learning frameworks such as TensorFlow/Kera for implementation.</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92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5B7911-9F05-49B5-A51E-BD1CEEACB02C}"/>
              </a:ext>
            </a:extLst>
          </p:cNvPr>
          <p:cNvPicPr>
            <a:picLocks noChangeAspect="1"/>
          </p:cNvPicPr>
          <p:nvPr/>
        </p:nvPicPr>
        <p:blipFill>
          <a:blip r:embed="rId2"/>
          <a:stretch>
            <a:fillRect/>
          </a:stretch>
        </p:blipFill>
        <p:spPr>
          <a:xfrm>
            <a:off x="0" y="-409576"/>
            <a:ext cx="12192000" cy="7267576"/>
          </a:xfrm>
          <a:prstGeom prst="rect">
            <a:avLst/>
          </a:prstGeom>
        </p:spPr>
      </p:pic>
      <p:sp>
        <p:nvSpPr>
          <p:cNvPr id="4" name="TextBox 3">
            <a:extLst>
              <a:ext uri="{FF2B5EF4-FFF2-40B4-BE49-F238E27FC236}">
                <a16:creationId xmlns:a16="http://schemas.microsoft.com/office/drawing/2014/main" id="{89BE6B96-AA93-4EC0-A61C-297E165AAF57}"/>
              </a:ext>
            </a:extLst>
          </p:cNvPr>
          <p:cNvSpPr txBox="1"/>
          <p:nvPr/>
        </p:nvSpPr>
        <p:spPr>
          <a:xfrm>
            <a:off x="447675" y="1304925"/>
            <a:ext cx="10334625" cy="4770537"/>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PROPOSED SOLUTION</a:t>
            </a:r>
          </a:p>
          <a:p>
            <a:r>
              <a:rPr lang="en-IN" sz="2000" b="1" dirty="0">
                <a:solidFill>
                  <a:schemeClr val="bg1"/>
                </a:solidFill>
                <a:latin typeface="Times New Roman" panose="02020603050405020304" pitchFamily="18" charset="0"/>
                <a:cs typeface="Times New Roman" panose="02020603050405020304" pitchFamily="18" charset="0"/>
              </a:rPr>
              <a:t>AUTOENCODER</a:t>
            </a:r>
          </a:p>
          <a:p>
            <a:r>
              <a:rPr lang="en-GB" sz="2000" b="0" i="0" dirty="0">
                <a:solidFill>
                  <a:schemeClr val="bg1"/>
                </a:solidFill>
                <a:effectLst/>
                <a:latin typeface="Times New Roman" panose="02020603050405020304" pitchFamily="18" charset="0"/>
                <a:cs typeface="Times New Roman" panose="02020603050405020304" pitchFamily="18" charset="0"/>
              </a:rPr>
              <a:t>An autoencoder is a type of artificial neural network used for unsupervised learning of efficient data coding. The aim of an autoencoder is to learn a compressed representation (encoding) for a set of input data, typically for dimensionality reduction, feature learning, or data denoising, by training the network to reconstruct the input data from the compressed representation. The autoencoder consists of two main parts: an encoder and a decoder.</a:t>
            </a:r>
          </a:p>
          <a:p>
            <a:r>
              <a:rPr lang="en-GB" sz="2000" b="1" dirty="0">
                <a:solidFill>
                  <a:schemeClr val="bg1"/>
                </a:solidFill>
                <a:latin typeface="Times New Roman" panose="02020603050405020304" pitchFamily="18" charset="0"/>
                <a:cs typeface="Times New Roman" panose="02020603050405020304" pitchFamily="18" charset="0"/>
              </a:rPr>
              <a:t>ENCODER</a:t>
            </a:r>
          </a:p>
          <a:p>
            <a:r>
              <a:rPr lang="en-GB" sz="2000" b="0" i="0" dirty="0">
                <a:solidFill>
                  <a:schemeClr val="bg1"/>
                </a:solidFill>
                <a:effectLst/>
                <a:latin typeface="Times New Roman" panose="02020603050405020304" pitchFamily="18" charset="0"/>
                <a:cs typeface="Times New Roman" panose="02020603050405020304" pitchFamily="18" charset="0"/>
              </a:rPr>
              <a:t>The encoder compresses the input data into a latent-space representation or code. It typically consists of multiple layers of neural network units, which transform the input data into a lower-dimensional space</a:t>
            </a:r>
          </a:p>
          <a:p>
            <a:r>
              <a:rPr lang="en-GB" sz="2000" b="1" dirty="0">
                <a:solidFill>
                  <a:schemeClr val="bg1"/>
                </a:solidFill>
                <a:latin typeface="Times New Roman" panose="02020603050405020304" pitchFamily="18" charset="0"/>
                <a:cs typeface="Times New Roman" panose="02020603050405020304" pitchFamily="18" charset="0"/>
              </a:rPr>
              <a:t>DECODER</a:t>
            </a:r>
          </a:p>
          <a:p>
            <a:r>
              <a:rPr lang="en-GB" sz="2000" b="0" i="0" dirty="0">
                <a:solidFill>
                  <a:schemeClr val="bg1"/>
                </a:solidFill>
                <a:effectLst/>
                <a:latin typeface="Times New Roman" panose="02020603050405020304" pitchFamily="18" charset="0"/>
                <a:cs typeface="Times New Roman" panose="02020603050405020304" pitchFamily="18" charset="0"/>
              </a:rPr>
              <a:t>The decoder reconstructs the input data from the compressed representation produced by the encoder. It tries to reconstruct the original input data from the compressed representation, typically mirroring the architecture of the encoder but in reverse order.</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29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651EBB-5F24-4B40-BCDF-A2BAC4A83A74}"/>
              </a:ext>
            </a:extLst>
          </p:cNvPr>
          <p:cNvPicPr>
            <a:picLocks noChangeAspect="1"/>
          </p:cNvPicPr>
          <p:nvPr/>
        </p:nvPicPr>
        <p:blipFill>
          <a:blip r:embed="rId2"/>
          <a:stretch>
            <a:fillRect/>
          </a:stretch>
        </p:blipFill>
        <p:spPr>
          <a:xfrm>
            <a:off x="0" y="-400051"/>
            <a:ext cx="12192000" cy="7267576"/>
          </a:xfrm>
          <a:prstGeom prst="rect">
            <a:avLst/>
          </a:prstGeom>
        </p:spPr>
      </p:pic>
      <p:sp>
        <p:nvSpPr>
          <p:cNvPr id="4" name="TextBox 3">
            <a:extLst>
              <a:ext uri="{FF2B5EF4-FFF2-40B4-BE49-F238E27FC236}">
                <a16:creationId xmlns:a16="http://schemas.microsoft.com/office/drawing/2014/main" id="{93886AB8-CE2F-483E-A7BF-4447A0B58ADF}"/>
              </a:ext>
            </a:extLst>
          </p:cNvPr>
          <p:cNvSpPr txBox="1"/>
          <p:nvPr/>
        </p:nvSpPr>
        <p:spPr>
          <a:xfrm>
            <a:off x="1333501" y="1619250"/>
            <a:ext cx="9458324" cy="3570208"/>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PROPOSED SOLUTION</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ARCHITECTURE DESIGN</a:t>
            </a:r>
          </a:p>
          <a:p>
            <a:pPr>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Design an autoencoder architecture comprising an encoder and a decoder.</a:t>
            </a:r>
          </a:p>
          <a:p>
            <a:pPr>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Use Kera's Sequential API to define the architecture.</a:t>
            </a:r>
          </a:p>
          <a:p>
            <a:pPr>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Implement the encoder with several dense layers, incorporating Leaky Re LU activation functions and Batch Normalization for better feature extraction.</a:t>
            </a:r>
          </a:p>
          <a:p>
            <a:pPr>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Include a bottleneck layer with 64 neurons and a 'tanh' activation function to compress the input representation.</a:t>
            </a:r>
          </a:p>
          <a:p>
            <a:pPr>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Construct the decoder with symmetric layers to the encoder for reconstruction.</a:t>
            </a:r>
          </a:p>
          <a:p>
            <a:pPr algn="ct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85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4C9584-E45F-48FD-8CD1-CBFDDB14C698}"/>
              </a:ext>
            </a:extLst>
          </p:cNvPr>
          <p:cNvPicPr>
            <a:picLocks noChangeAspect="1"/>
          </p:cNvPicPr>
          <p:nvPr/>
        </p:nvPicPr>
        <p:blipFill>
          <a:blip r:embed="rId2"/>
          <a:stretch>
            <a:fillRect/>
          </a:stretch>
        </p:blipFill>
        <p:spPr>
          <a:xfrm>
            <a:off x="0" y="-28576"/>
            <a:ext cx="12192000" cy="6886575"/>
          </a:xfrm>
          <a:prstGeom prst="rect">
            <a:avLst/>
          </a:prstGeom>
        </p:spPr>
      </p:pic>
      <p:sp>
        <p:nvSpPr>
          <p:cNvPr id="3" name="TextBox 2">
            <a:extLst>
              <a:ext uri="{FF2B5EF4-FFF2-40B4-BE49-F238E27FC236}">
                <a16:creationId xmlns:a16="http://schemas.microsoft.com/office/drawing/2014/main" id="{5973A050-2CA8-4998-98AD-F6214D011251}"/>
              </a:ext>
            </a:extLst>
          </p:cNvPr>
          <p:cNvSpPr txBox="1"/>
          <p:nvPr/>
        </p:nvSpPr>
        <p:spPr>
          <a:xfrm>
            <a:off x="323850" y="866775"/>
            <a:ext cx="10944225" cy="5109091"/>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SYSTEM DEVELOPMENT APPROACH</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SYSTEM REQUIREMENTS</a:t>
            </a:r>
          </a:p>
          <a:p>
            <a:r>
              <a:rPr lang="en-IN" sz="2000" b="1" dirty="0">
                <a:solidFill>
                  <a:schemeClr val="bg1"/>
                </a:solidFill>
                <a:latin typeface="Times New Roman" panose="02020603050405020304" pitchFamily="18" charset="0"/>
                <a:cs typeface="Times New Roman" panose="02020603050405020304" pitchFamily="18" charset="0"/>
              </a:rPr>
              <a:t>HARDWARE</a:t>
            </a:r>
          </a:p>
          <a:p>
            <a:pPr>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CPU: </a:t>
            </a:r>
            <a:r>
              <a:rPr lang="en-GB" sz="2000" b="0" i="0" dirty="0">
                <a:solidFill>
                  <a:schemeClr val="bg1"/>
                </a:solidFill>
                <a:effectLst/>
                <a:latin typeface="Times New Roman" panose="02020603050405020304" pitchFamily="18" charset="0"/>
                <a:cs typeface="Times New Roman" panose="02020603050405020304" pitchFamily="18" charset="0"/>
              </a:rPr>
              <a:t>A multi-core CPU is sufficient for running the program, but having a higher number of cores can expedite the training process, especially for large datasets and complex models.</a:t>
            </a:r>
          </a:p>
          <a:p>
            <a:pPr>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GPU (Optional): </a:t>
            </a:r>
            <a:r>
              <a:rPr lang="en-GB" sz="2000" b="0" i="0" dirty="0">
                <a:solidFill>
                  <a:schemeClr val="bg1"/>
                </a:solidFill>
                <a:effectLst/>
                <a:latin typeface="Times New Roman" panose="02020603050405020304" pitchFamily="18" charset="0"/>
                <a:cs typeface="Times New Roman" panose="02020603050405020304" pitchFamily="18" charset="0"/>
              </a:rPr>
              <a:t>Training deep learning models can be accelerated significantly by using GPUs, which are highly parallelized and optimized for matrix operations. If available, a GPU with CUDA support can speed up the training process, reducing training times from hours to minutes.</a:t>
            </a:r>
          </a:p>
          <a:p>
            <a:pPr>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Memory (RAM): </a:t>
            </a:r>
            <a:r>
              <a:rPr lang="en-GB" sz="2000" b="0" i="0" dirty="0">
                <a:solidFill>
                  <a:schemeClr val="bg1"/>
                </a:solidFill>
                <a:effectLst/>
                <a:latin typeface="Times New Roman" panose="02020603050405020304" pitchFamily="18" charset="0"/>
                <a:cs typeface="Times New Roman" panose="02020603050405020304" pitchFamily="18" charset="0"/>
              </a:rPr>
              <a:t>Sufficient RAM is required to load and process the dataset efficiently. The exact amount of RAM depends on the size of the dataset and the complexity of the model.</a:t>
            </a:r>
          </a:p>
          <a:p>
            <a:pPr>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Storage: </a:t>
            </a:r>
            <a:r>
              <a:rPr lang="en-GB" sz="2000" b="0" i="0" dirty="0">
                <a:solidFill>
                  <a:schemeClr val="bg1"/>
                </a:solidFill>
                <a:effectLst/>
                <a:latin typeface="Times New Roman" panose="02020603050405020304" pitchFamily="18" charset="0"/>
                <a:cs typeface="Times New Roman" panose="02020603050405020304" pitchFamily="18" charset="0"/>
              </a:rPr>
              <a:t>Adequate storage space is necessary to store the dataset, trained models, and intermediate files generated during training.</a:t>
            </a:r>
          </a:p>
          <a:p>
            <a:pPr>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Internet Connection: </a:t>
            </a:r>
            <a:r>
              <a:rPr lang="en-GB" sz="2000" b="0" i="0" dirty="0">
                <a:solidFill>
                  <a:schemeClr val="bg1"/>
                </a:solidFill>
                <a:effectLst/>
                <a:latin typeface="Times New Roman" panose="02020603050405020304" pitchFamily="18" charset="0"/>
                <a:cs typeface="Times New Roman" panose="02020603050405020304" pitchFamily="18" charset="0"/>
              </a:rPr>
              <a:t>An internet connection may be required to download the MNIST dataset and any additional libraries or dependencies needed for the program.</a:t>
            </a:r>
          </a:p>
          <a:p>
            <a:endParaRPr lang="en-IN" dirty="0"/>
          </a:p>
        </p:txBody>
      </p:sp>
    </p:spTree>
    <p:extLst>
      <p:ext uri="{BB962C8B-B14F-4D97-AF65-F5344CB8AC3E}">
        <p14:creationId xmlns:p14="http://schemas.microsoft.com/office/powerpoint/2010/main" val="125268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425849-708F-41CA-8AEC-152788D4B764}"/>
              </a:ext>
            </a:extLst>
          </p:cNvPr>
          <p:cNvPicPr>
            <a:picLocks noChangeAspect="1"/>
          </p:cNvPicPr>
          <p:nvPr/>
        </p:nvPicPr>
        <p:blipFill>
          <a:blip r:embed="rId2"/>
          <a:stretch>
            <a:fillRect/>
          </a:stretch>
        </p:blipFill>
        <p:spPr>
          <a:xfrm>
            <a:off x="25167" y="-190500"/>
            <a:ext cx="12192000" cy="7048500"/>
          </a:xfrm>
          <a:prstGeom prst="rect">
            <a:avLst/>
          </a:prstGeom>
        </p:spPr>
      </p:pic>
      <p:sp>
        <p:nvSpPr>
          <p:cNvPr id="3" name="TextBox 2">
            <a:extLst>
              <a:ext uri="{FF2B5EF4-FFF2-40B4-BE49-F238E27FC236}">
                <a16:creationId xmlns:a16="http://schemas.microsoft.com/office/drawing/2014/main" id="{7B2FFDD8-B545-4213-BC69-BB80022B6BF8}"/>
              </a:ext>
            </a:extLst>
          </p:cNvPr>
          <p:cNvSpPr txBox="1"/>
          <p:nvPr/>
        </p:nvSpPr>
        <p:spPr>
          <a:xfrm>
            <a:off x="428625" y="762000"/>
            <a:ext cx="10582275" cy="4708981"/>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SYSTEM DEVELOPMENT APPROACH</a:t>
            </a:r>
          </a:p>
          <a:p>
            <a:pPr algn="ctr"/>
            <a:endParaRPr lang="en-IN" b="1"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SOFTWARE</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Python: </a:t>
            </a:r>
            <a:r>
              <a:rPr lang="en-GB" sz="2000" i="0" dirty="0">
                <a:solidFill>
                  <a:schemeClr val="bg1"/>
                </a:solidFill>
                <a:effectLst/>
                <a:latin typeface="Times New Roman" panose="02020603050405020304" pitchFamily="18" charset="0"/>
                <a:cs typeface="Times New Roman" panose="02020603050405020304" pitchFamily="18" charset="0"/>
              </a:rPr>
              <a:t>The program will be implemented in Python programming language. Python provides a rich ecosystem of libraries for machine learning and deep learning tasks.</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TensorFlow and Kera: </a:t>
            </a:r>
            <a:r>
              <a:rPr lang="en-GB" sz="2000" i="0" dirty="0">
                <a:solidFill>
                  <a:schemeClr val="bg1"/>
                </a:solidFill>
                <a:effectLst/>
                <a:latin typeface="Times New Roman" panose="02020603050405020304" pitchFamily="18" charset="0"/>
                <a:cs typeface="Times New Roman" panose="02020603050405020304" pitchFamily="18" charset="0"/>
              </a:rPr>
              <a:t>These are essential deep learning libraries for building and training neural networks. TensorFlow provides the backend engine for computation, while Kera offers a high-level API for building neural networks.</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NumPy: </a:t>
            </a:r>
            <a:r>
              <a:rPr lang="en-GB" sz="2000" i="0" dirty="0">
                <a:solidFill>
                  <a:schemeClr val="bg1"/>
                </a:solidFill>
                <a:effectLst/>
                <a:latin typeface="Times New Roman" panose="02020603050405020304" pitchFamily="18" charset="0"/>
                <a:cs typeface="Times New Roman" panose="02020603050405020304" pitchFamily="18" charset="0"/>
              </a:rPr>
              <a:t>NumPy is used for numerical operations and array manipulation. It is widely used for handling data in machine learning applications.</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Matplotlib: </a:t>
            </a:r>
            <a:r>
              <a:rPr lang="en-GB" sz="2000" i="0" dirty="0">
                <a:solidFill>
                  <a:schemeClr val="bg1"/>
                </a:solidFill>
                <a:effectLst/>
                <a:latin typeface="Times New Roman" panose="02020603050405020304" pitchFamily="18" charset="0"/>
                <a:cs typeface="Times New Roman" panose="02020603050405020304" pitchFamily="18" charset="0"/>
              </a:rPr>
              <a:t>Matplotlib is a plotting library used for visualizing data and displaying images. It will be used to visualize the original and reconstructed images during model evaluation.</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Jupyter Notebook or any Python IDE: </a:t>
            </a:r>
            <a:r>
              <a:rPr lang="en-GB" sz="2000" i="0" dirty="0">
                <a:solidFill>
                  <a:schemeClr val="bg1"/>
                </a:solidFill>
                <a:effectLst/>
                <a:latin typeface="Times New Roman" panose="02020603050405020304" pitchFamily="18" charset="0"/>
                <a:cs typeface="Times New Roman" panose="02020603050405020304" pitchFamily="18" charset="0"/>
              </a:rPr>
              <a:t>Jupyter Notebook provides an interactive environment for running Python code, making it suitable for iterative development and experimentation. </a:t>
            </a:r>
          </a:p>
          <a:p>
            <a:endParaRPr lang="en-IN" dirty="0"/>
          </a:p>
        </p:txBody>
      </p:sp>
    </p:spTree>
    <p:extLst>
      <p:ext uri="{BB962C8B-B14F-4D97-AF65-F5344CB8AC3E}">
        <p14:creationId xmlns:p14="http://schemas.microsoft.com/office/powerpoint/2010/main" val="395969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91F9A6-51A3-45DE-90D2-CF3C1E92B42B}"/>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3699845-AA17-4871-83CC-570EC622B639}"/>
              </a:ext>
            </a:extLst>
          </p:cNvPr>
          <p:cNvSpPr txBox="1"/>
          <p:nvPr/>
        </p:nvSpPr>
        <p:spPr>
          <a:xfrm>
            <a:off x="519112" y="619125"/>
            <a:ext cx="11153775" cy="6801862"/>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ALGORITHM AND DEPLOYMENT</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Data Preprocessing:</a:t>
            </a:r>
            <a:endParaRPr lang="en-GB" sz="2000" b="0" i="0" dirty="0">
              <a:solidFill>
                <a:schemeClr val="bg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Load the MNIST dataset.</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Normalize pixel values to the range [-1, 1].</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Reshape images to fit the input requirements of the autoencoder.</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Autoencoder Architecture Design:</a:t>
            </a:r>
            <a:endParaRPr lang="en-GB" sz="2000" b="0" i="0" dirty="0">
              <a:solidFill>
                <a:schemeClr val="bg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Design the architecture with an encoder and decoder.</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Specify the number of layers, neurons, and activation functions.</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Choose the dimensionality of the bottleneck layer for feature compression.</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Model Compilation and Training Setup:</a:t>
            </a:r>
            <a:endParaRPr lang="en-GB" sz="2000" b="0" i="0" dirty="0">
              <a:solidFill>
                <a:schemeClr val="bg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Compile the autoencoder model with MSE loss and Adam optimizer.</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Define training parameters such as epochs, batch size, and learning rate.</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Model Training:</a:t>
            </a:r>
            <a:endParaRPr lang="en-GB" sz="2000" b="0" i="0" dirty="0">
              <a:solidFill>
                <a:schemeClr val="bg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Train the autoencoder model using the training data.</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Monitor training progress and evaluate performance on a validation set.</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Model Evaluation and Visualization:</a:t>
            </a:r>
            <a:endParaRPr lang="en-GB" sz="2000" b="0" i="0" dirty="0">
              <a:solidFill>
                <a:schemeClr val="bg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Evaluate the trained model on a separate test set.</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Visualize reconstructed images alongside original images for qualitative assessment.</a:t>
            </a:r>
          </a:p>
          <a:p>
            <a:pPr marL="800100" lvl="1" indent="-342900" algn="l">
              <a:buFont typeface="Arial" panose="020B0604020202020204" pitchFamily="34" charset="0"/>
              <a:buChar char="•"/>
            </a:pPr>
            <a:r>
              <a:rPr lang="en-GB" sz="2000" b="0" i="0" dirty="0">
                <a:solidFill>
                  <a:schemeClr val="bg1"/>
                </a:solidFill>
                <a:effectLst/>
                <a:latin typeface="Times New Roman" panose="02020603050405020304" pitchFamily="18" charset="0"/>
                <a:cs typeface="Times New Roman" panose="02020603050405020304" pitchFamily="18" charset="0"/>
              </a:rPr>
              <a:t>Compute additional evaluation metrics if necessary.</a:t>
            </a:r>
          </a:p>
          <a:p>
            <a:pPr algn="l"/>
            <a:endParaRPr lang="en-GB" b="0" i="0" dirty="0">
              <a:solidFill>
                <a:srgbClr val="0D0D0D"/>
              </a:solidFill>
              <a:effectLst/>
              <a:latin typeface="Söhne"/>
            </a:endParaRPr>
          </a:p>
          <a:p>
            <a:pPr marL="742950" lvl="1" indent="-285750" algn="l">
              <a:buFont typeface="+mj-lt"/>
              <a:buAutoNum type="arabicPeriod"/>
            </a:pPr>
            <a:endParaRPr lang="en-GB"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29840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974</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Times New Roman</vt:lpstr>
      <vt:lpstr>Office Theme</vt:lpstr>
      <vt:lpstr>HAND WRITTEN DIGIT RECOGNITION USING AUTOENCODER</vt:lpstr>
      <vt:lpstr>NAME: SHARMILA R DEPARTMENT: B.TECH INFORMATION TECHNOLOGY COLLEGE NAME: MEENAKSHI SUNDARARAJAN ENGINEERING COLLEGE GMAIL ID: sharmilaramesh468@gmail.com NM ID: 37922C77326BB63A84C47C980DB7FDF5 Zone III : Chennai-III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 RECOGNITION USING AUTUENCODER</dc:title>
  <dc:creator>Sharmila</dc:creator>
  <cp:lastModifiedBy>Sharmila</cp:lastModifiedBy>
  <cp:revision>16</cp:revision>
  <dcterms:created xsi:type="dcterms:W3CDTF">2024-04-04T14:10:08Z</dcterms:created>
  <dcterms:modified xsi:type="dcterms:W3CDTF">2024-04-04T16:18:47Z</dcterms:modified>
</cp:coreProperties>
</file>