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1" r:id="rId12"/>
    <p:sldId id="270" r:id="rId13"/>
    <p:sldId id="273" r:id="rId14"/>
    <p:sldId id="272"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[MUTHULAKSHMI S  PROJECT.xlsx]Sheet4!PivotTable1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
        <c:idx val="15"/>
        <c:spPr>
          <a:solidFill>
            <a:schemeClr val="accent4"/>
          </a:solidFill>
          <a:ln>
            <a:noFill/>
          </a:ln>
          <a:effectLst/>
        </c:spPr>
        <c:marker>
          <c:symbol val="none"/>
        </c:marker>
      </c:pivotFmt>
      <c:pivotFmt>
        <c:idx val="16"/>
        <c:spPr>
          <a:solidFill>
            <a:schemeClr val="accent4"/>
          </a:solidFill>
          <a:ln>
            <a:noFill/>
          </a:ln>
          <a:effectLst/>
        </c:spPr>
        <c:marker>
          <c:symbol val="none"/>
        </c:marker>
      </c:pivotFmt>
    </c:pivotFmts>
    <c:plotArea>
      <c:layout/>
      <c:barChart>
        <c:barDir val="col"/>
        <c:grouping val="clustered"/>
        <c:varyColors val="0"/>
        <c:ser>
          <c:idx val="0"/>
          <c:order val="0"/>
          <c:tx>
            <c:strRef>
              <c:f>Sheet4!$B$3:$B$4</c:f>
              <c:strCache>
                <c:ptCount val="1"/>
                <c:pt idx="0">
                  <c:v>HIGH</c:v>
                </c:pt>
              </c:strCache>
            </c:strRef>
          </c:tx>
          <c:spPr>
            <a:solidFill>
              <a:schemeClr val="accent4">
                <a:shade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6D6-284B-8A9A-009DC3642383}"/>
            </c:ext>
          </c:extLst>
        </c:ser>
        <c:ser>
          <c:idx val="1"/>
          <c:order val="1"/>
          <c:tx>
            <c:strRef>
              <c:f>Sheet4!$C$3:$C$4</c:f>
              <c:strCache>
                <c:ptCount val="1"/>
                <c:pt idx="0">
                  <c:v>LOW</c:v>
                </c:pt>
              </c:strCache>
            </c:strRef>
          </c:tx>
          <c:spPr>
            <a:solidFill>
              <a:schemeClr val="accent4">
                <a:shade val="86000"/>
              </a:schemeClr>
            </a:solidFill>
            <a:ln>
              <a:noFill/>
            </a:ln>
            <a:effectLst/>
          </c:spPr>
          <c:invertIfNegative val="0"/>
          <c:trendline>
            <c:spPr>
              <a:ln w="19050" cap="rnd">
                <a:solidFill>
                  <a:schemeClr val="accent4">
                    <a:shade val="86000"/>
                  </a:schemeClr>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6D6-284B-8A9A-009DC3642383}"/>
            </c:ext>
          </c:extLst>
        </c:ser>
        <c:ser>
          <c:idx val="2"/>
          <c:order val="2"/>
          <c:tx>
            <c:strRef>
              <c:f>Sheet4!$D$3:$D$4</c:f>
              <c:strCache>
                <c:ptCount val="1"/>
                <c:pt idx="0">
                  <c:v>MED</c:v>
                </c:pt>
              </c:strCache>
            </c:strRef>
          </c:tx>
          <c:spPr>
            <a:solidFill>
              <a:schemeClr val="accent4">
                <a:tint val="86000"/>
              </a:schemeClr>
            </a:solidFill>
            <a:ln>
              <a:noFill/>
            </a:ln>
            <a:effectLst/>
          </c:spPr>
          <c:invertIfNegative val="0"/>
          <c:trendline>
            <c:spPr>
              <a:ln w="19050" cap="rnd">
                <a:solidFill>
                  <a:schemeClr val="accent4">
                    <a:tint val="86000"/>
                  </a:schemeClr>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6D6-284B-8A9A-009DC3642383}"/>
            </c:ext>
          </c:extLst>
        </c:ser>
        <c:ser>
          <c:idx val="3"/>
          <c:order val="3"/>
          <c:tx>
            <c:strRef>
              <c:f>Sheet4!$E$3:$E$4</c:f>
              <c:strCache>
                <c:ptCount val="1"/>
                <c:pt idx="0">
                  <c:v>VERY HIGH</c:v>
                </c:pt>
              </c:strCache>
            </c:strRef>
          </c:tx>
          <c:spPr>
            <a:solidFill>
              <a:schemeClr val="accent4">
                <a:tint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6D6-284B-8A9A-009DC3642383}"/>
            </c:ext>
          </c:extLst>
        </c:ser>
        <c:dLbls>
          <c:showLegendKey val="0"/>
          <c:showVal val="0"/>
          <c:showCatName val="0"/>
          <c:showSerName val="0"/>
          <c:showPercent val="0"/>
          <c:showBubbleSize val="0"/>
        </c:dLbls>
        <c:gapWidth val="219"/>
        <c:overlap val="-27"/>
        <c:axId val="316732520"/>
        <c:axId val="316733304"/>
      </c:barChart>
      <c:catAx>
        <c:axId val="316732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733304"/>
        <c:crosses val="autoZero"/>
        <c:auto val="1"/>
        <c:lblAlgn val="ctr"/>
        <c:lblOffset val="100"/>
        <c:noMultiLvlLbl val="0"/>
      </c:catAx>
      <c:valAx>
        <c:axId val="316733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732520"/>
        <c:crosses val="autoZero"/>
        <c:crossBetween val="between"/>
      </c:valAx>
      <c:spPr>
        <a:noFill/>
        <a:ln>
          <a:noFill/>
        </a:ln>
        <a:effectLst/>
      </c:spPr>
    </c:plotArea>
    <c:legend>
      <c:legendPos val="r"/>
      <c:layout>
        <c:manualLayout>
          <c:xMode val="edge"/>
          <c:yMode val="edge"/>
          <c:x val="0.81573877262714511"/>
          <c:y val="0.3216768737241178"/>
          <c:w val="0.15987100049416542"/>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SHARMILA S </a:t>
            </a:r>
            <a:endParaRPr lang="en-US" sz="2400" dirty="0"/>
          </a:p>
          <a:p>
            <a:r>
              <a:rPr lang="en-US" sz="2400" dirty="0"/>
              <a:t>REGISTER NO:</a:t>
            </a:r>
            <a:r>
              <a:rPr lang="en-IN" sz="2400" dirty="0"/>
              <a:t> 312217959</a:t>
            </a:r>
            <a:endParaRPr lang="en-US" sz="2400" dirty="0"/>
          </a:p>
          <a:p>
            <a:r>
              <a:rPr lang="en-US" sz="2400" dirty="0"/>
              <a:t>DEPARTMENT:</a:t>
            </a:r>
            <a:r>
              <a:rPr lang="en-IN" sz="2400" dirty="0"/>
              <a:t> B.COM ACCOUNTING AND FINANCE </a:t>
            </a:r>
            <a:endParaRPr lang="en-US" sz="2400" dirty="0"/>
          </a:p>
          <a:p>
            <a:r>
              <a:rPr lang="en-US" sz="2400" dirty="0"/>
              <a:t>COLLEGE</a:t>
            </a:r>
            <a:r>
              <a:rPr lang="en-IN" sz="2400" dirty="0"/>
              <a:t>: ST.ANNE’S ARTS AND SCIENCE COLLEGE CHENNAI </a:t>
            </a:r>
          </a:p>
          <a:p>
            <a:r>
              <a:rPr lang="en-IN" sz="2400" dirty="0"/>
              <a:t>NM ID: 0F9E7D6AA746CE2971E4C8A9F855524B</a:t>
            </a:r>
          </a:p>
          <a:p>
            <a:r>
              <a:rPr lang="en-US" sz="2400" dirty="0"/>
              <a:t>           </a:t>
            </a:r>
            <a:endParaRPr lang="en-IN" sz="2400" dirty="0"/>
          </a:p>
        </p:txBody>
      </p:sp>
      <p:sp>
        <p:nvSpPr>
          <p:cNvPr id="8" name="TextBox 7">
            <a:extLst>
              <a:ext uri="{FF2B5EF4-FFF2-40B4-BE49-F238E27FC236}">
                <a16:creationId xmlns:a16="http://schemas.microsoft.com/office/drawing/2014/main" id="{2E373A4A-87C7-B1AA-8919-29F6B256BD14}"/>
              </a:ext>
            </a:extLst>
          </p:cNvPr>
          <p:cNvSpPr txBox="1"/>
          <p:nvPr/>
        </p:nvSpPr>
        <p:spPr>
          <a:xfrm>
            <a:off x="4775200" y="2474258"/>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Content Placeholder 2">
            <a:extLst>
              <a:ext uri="{FF2B5EF4-FFF2-40B4-BE49-F238E27FC236}">
                <a16:creationId xmlns:a16="http://schemas.microsoft.com/office/drawing/2014/main" id="{0F213D6A-1F52-B4A8-0F52-CC7C909F5A04}"/>
              </a:ext>
            </a:extLst>
          </p:cNvPr>
          <p:cNvSpPr>
            <a:spLocks noGrp="1"/>
          </p:cNvSpPr>
          <p:nvPr/>
        </p:nvSpPr>
        <p:spPr>
          <a:xfrm>
            <a:off x="1032677" y="21056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The modelling in this employee performance analysis project includes the following:</a:t>
            </a:r>
            <a:endParaRPr lang="en-IN" b="1" dirty="0"/>
          </a:p>
          <a:p>
            <a:pPr marL="400050" lvl="1" indent="0">
              <a:buNone/>
            </a:pPr>
            <a:r>
              <a:rPr lang="en-US" sz="1800" b="1" dirty="0"/>
              <a:t>*Data collection</a:t>
            </a:r>
          </a:p>
          <a:p>
            <a:pPr marL="400050" lvl="1" indent="0">
              <a:buNone/>
            </a:pPr>
            <a:r>
              <a:rPr lang="en-US" sz="1800" b="1" dirty="0"/>
              <a:t>*Data cleaning</a:t>
            </a:r>
          </a:p>
          <a:p>
            <a:pPr marL="400050" lvl="1" indent="0">
              <a:buNone/>
            </a:pPr>
            <a:r>
              <a:rPr lang="en-US" sz="1800" b="1" dirty="0"/>
              <a:t>*Results</a:t>
            </a:r>
          </a:p>
          <a:p>
            <a:pPr marL="400050" lvl="1" indent="0">
              <a:buNone/>
            </a:pPr>
            <a:r>
              <a:rPr lang="en-US" sz="1800" b="1" dirty="0"/>
              <a:t>*Pivot table</a:t>
            </a:r>
          </a:p>
          <a:p>
            <a:pPr marL="400050" lvl="1" indent="0">
              <a:buNone/>
            </a:pPr>
            <a:r>
              <a:rPr lang="en-US" sz="1800" b="1" dirty="0"/>
              <a:t>*Chart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9648-E2CB-9F34-5573-11D6FC342095}"/>
              </a:ext>
            </a:extLst>
          </p:cNvPr>
          <p:cNvSpPr>
            <a:spLocks noGrp="1"/>
          </p:cNvSpPr>
          <p:nvPr>
            <p:ph type="title"/>
          </p:nvPr>
        </p:nvSpPr>
        <p:spPr/>
        <p:txBody>
          <a:bodyPr/>
          <a:lstStyle/>
          <a:p>
            <a:r>
              <a:rPr lang="en-IN" dirty="0"/>
              <a:t>Performance analysis </a:t>
            </a:r>
            <a:endParaRPr lang="en-US" dirty="0"/>
          </a:p>
        </p:txBody>
      </p:sp>
      <p:sp>
        <p:nvSpPr>
          <p:cNvPr id="4" name="TextBox 3">
            <a:extLst>
              <a:ext uri="{FF2B5EF4-FFF2-40B4-BE49-F238E27FC236}">
                <a16:creationId xmlns:a16="http://schemas.microsoft.com/office/drawing/2014/main" id="{12DD2F7C-DDD6-1F84-8C08-DD13D02F1AFF}"/>
              </a:ext>
            </a:extLst>
          </p:cNvPr>
          <p:cNvSpPr txBox="1"/>
          <p:nvPr/>
        </p:nvSpPr>
        <p:spPr>
          <a:xfrm>
            <a:off x="1640541" y="2136338"/>
            <a:ext cx="6101976" cy="3139321"/>
          </a:xfrm>
          <a:prstGeom prst="rect">
            <a:avLst/>
          </a:prstGeom>
          <a:noFill/>
        </p:spPr>
        <p:txBody>
          <a:bodyPr wrap="square">
            <a:spAutoFit/>
          </a:bodyPr>
          <a:lstStyle/>
          <a:p>
            <a:r>
              <a:rPr lang="en-US" dirty="0"/>
              <a:t>Quantitative Analysis</a:t>
            </a:r>
            <a:r>
              <a:rPr lang="en-IN" dirty="0"/>
              <a:t> performance </a:t>
            </a:r>
            <a:r>
              <a:rPr lang="en-US" dirty="0"/>
              <a:t>vs. Goals: Compare actual performance against predefined goals or KPIs.Trend Analysis: Examine performance trends over time to identify patterns (e.g., consistent improvement or decline).</a:t>
            </a:r>
            <a:endParaRPr lang="en-IN" dirty="0"/>
          </a:p>
          <a:p>
            <a:endParaRPr lang="en-IN" dirty="0"/>
          </a:p>
          <a:p>
            <a:endParaRPr lang="en-IN" dirty="0"/>
          </a:p>
          <a:p>
            <a:r>
              <a:rPr lang="en-US" dirty="0"/>
              <a:t>Qualitative Analysis:Behavioral Assessment: Evaluate how the employee’s behavior aligns with company values and expectations.Strengths and Weaknesses: Identify key strengths and areas for improvement based on feedback and performance data.</a:t>
            </a:r>
          </a:p>
        </p:txBody>
      </p:sp>
    </p:spTree>
    <p:extLst>
      <p:ext uri="{BB962C8B-B14F-4D97-AF65-F5344CB8AC3E}">
        <p14:creationId xmlns:p14="http://schemas.microsoft.com/office/powerpoint/2010/main" val="103456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942C-4449-AA5F-4888-4A43B1A4729E}"/>
              </a:ext>
            </a:extLst>
          </p:cNvPr>
          <p:cNvSpPr>
            <a:spLocks noGrp="1"/>
          </p:cNvSpPr>
          <p:nvPr>
            <p:ph type="title"/>
          </p:nvPr>
        </p:nvSpPr>
        <p:spPr/>
        <p:txBody>
          <a:bodyPr/>
          <a:lstStyle/>
          <a:p>
            <a:r>
              <a:rPr lang="en-IN" dirty="0"/>
              <a:t>Development planning </a:t>
            </a:r>
            <a:endParaRPr lang="en-US" dirty="0"/>
          </a:p>
        </p:txBody>
      </p:sp>
      <p:sp>
        <p:nvSpPr>
          <p:cNvPr id="4" name="TextBox 3">
            <a:extLst>
              <a:ext uri="{FF2B5EF4-FFF2-40B4-BE49-F238E27FC236}">
                <a16:creationId xmlns:a16="http://schemas.microsoft.com/office/drawing/2014/main" id="{F7BE2ED5-A9F6-620C-65DC-6A598C19550C}"/>
              </a:ext>
            </a:extLst>
          </p:cNvPr>
          <p:cNvSpPr txBox="1"/>
          <p:nvPr/>
        </p:nvSpPr>
        <p:spPr>
          <a:xfrm>
            <a:off x="1347953" y="2242045"/>
            <a:ext cx="7416814" cy="2031325"/>
          </a:xfrm>
          <a:prstGeom prst="rect">
            <a:avLst/>
          </a:prstGeom>
          <a:noFill/>
        </p:spPr>
        <p:txBody>
          <a:bodyPr wrap="square">
            <a:spAutoFit/>
          </a:bodyPr>
          <a:lstStyle/>
          <a:p>
            <a:r>
              <a:rPr lang="en-US" dirty="0"/>
              <a:t>SMART Goals: Set Specific, Measurable, Achievable, Relevant, and Time-bound goals Training and Development: </a:t>
            </a:r>
            <a:endParaRPr lang="en-IN" dirty="0"/>
          </a:p>
          <a:p>
            <a:r>
              <a:rPr lang="en-US" dirty="0"/>
              <a:t>Identify necessary training, mentoring, or resources that can help the employee enhance their skills.Career Pathing: Discuss potential career progression and how the employee’s current role fits into their long-term career goals.Performance Improvement Plan (if needed): Outline specific actions and timelines for addressing performance issues.</a:t>
            </a:r>
          </a:p>
        </p:txBody>
      </p:sp>
    </p:spTree>
    <p:extLst>
      <p:ext uri="{BB962C8B-B14F-4D97-AF65-F5344CB8AC3E}">
        <p14:creationId xmlns:p14="http://schemas.microsoft.com/office/powerpoint/2010/main" val="102301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427E-7390-5291-D342-335B5CFC8DB9}"/>
              </a:ext>
            </a:extLst>
          </p:cNvPr>
          <p:cNvSpPr>
            <a:spLocks noGrp="1"/>
          </p:cNvSpPr>
          <p:nvPr>
            <p:ph type="title"/>
          </p:nvPr>
        </p:nvSpPr>
        <p:spPr/>
        <p:txBody>
          <a:bodyPr/>
          <a:lstStyle/>
          <a:p>
            <a:r>
              <a:rPr lang="en-IN" dirty="0"/>
              <a:t>Risk management </a:t>
            </a:r>
            <a:endParaRPr lang="en-US" dirty="0"/>
          </a:p>
        </p:txBody>
      </p:sp>
      <p:sp>
        <p:nvSpPr>
          <p:cNvPr id="4" name="TextBox 3">
            <a:extLst>
              <a:ext uri="{FF2B5EF4-FFF2-40B4-BE49-F238E27FC236}">
                <a16:creationId xmlns:a16="http://schemas.microsoft.com/office/drawing/2014/main" id="{173C02CF-539C-A340-0E1B-BE7923B24210}"/>
              </a:ext>
            </a:extLst>
          </p:cNvPr>
          <p:cNvSpPr txBox="1"/>
          <p:nvPr/>
        </p:nvSpPr>
        <p:spPr>
          <a:xfrm>
            <a:off x="718161" y="1386542"/>
            <a:ext cx="9226686" cy="1200329"/>
          </a:xfrm>
          <a:prstGeom prst="rect">
            <a:avLst/>
          </a:prstGeom>
          <a:noFill/>
        </p:spPr>
        <p:txBody>
          <a:bodyPr wrap="square">
            <a:spAutoFit/>
          </a:bodyPr>
          <a:lstStyle/>
          <a:p>
            <a:r>
              <a:rPr lang="en-US" i="1" dirty="0"/>
              <a:t>Risk management in employee performance involves identifying, assessing, and mitigating potential risks that could impact an employee's ability to perform effectively. This proactive approach helps to ensure that issues are addressed before they escalate, leading to improved performance and organizational outcomes</a:t>
            </a:r>
          </a:p>
        </p:txBody>
      </p:sp>
      <p:sp>
        <p:nvSpPr>
          <p:cNvPr id="5" name="TextBox 4">
            <a:extLst>
              <a:ext uri="{FF2B5EF4-FFF2-40B4-BE49-F238E27FC236}">
                <a16:creationId xmlns:a16="http://schemas.microsoft.com/office/drawing/2014/main" id="{E2EBCD86-5A15-DE53-2678-FEB6AF89F3B7}"/>
              </a:ext>
            </a:extLst>
          </p:cNvPr>
          <p:cNvSpPr txBox="1"/>
          <p:nvPr/>
        </p:nvSpPr>
        <p:spPr>
          <a:xfrm>
            <a:off x="5187576" y="2522070"/>
            <a:ext cx="1828800" cy="369332"/>
          </a:xfrm>
          <a:prstGeom prst="rect">
            <a:avLst/>
          </a:prstGeom>
          <a:noFill/>
        </p:spPr>
        <p:txBody>
          <a:bodyPr wrap="square" rtlCol="0">
            <a:spAutoFit/>
          </a:bodyPr>
          <a:lstStyle/>
          <a:p>
            <a:pPr algn="l"/>
            <a:endParaRPr lang="en-US" i="1" u="sng" dirty="0"/>
          </a:p>
        </p:txBody>
      </p:sp>
      <p:graphicFrame>
        <p:nvGraphicFramePr>
          <p:cNvPr id="6" name="Table 5">
            <a:extLst>
              <a:ext uri="{FF2B5EF4-FFF2-40B4-BE49-F238E27FC236}">
                <a16:creationId xmlns:a16="http://schemas.microsoft.com/office/drawing/2014/main" id="{E1DD23FD-745B-DFAF-B344-A9755E81CE0B}"/>
              </a:ext>
            </a:extLst>
          </p:cNvPr>
          <p:cNvGraphicFramePr>
            <a:graphicFrameLocks noGrp="1"/>
          </p:cNvGraphicFramePr>
          <p:nvPr>
            <p:extLst>
              <p:ext uri="{D42A27DB-BD31-4B8C-83A1-F6EECF244321}">
                <p14:modId xmlns:p14="http://schemas.microsoft.com/office/powerpoint/2010/main" val="847283903"/>
              </p:ext>
            </p:extLst>
          </p:nvPr>
        </p:nvGraphicFramePr>
        <p:xfrm>
          <a:off x="2032000" y="12050953"/>
          <a:ext cx="8127999" cy="1097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43019105"/>
                    </a:ext>
                  </a:extLst>
                </a:gridCol>
                <a:gridCol w="2709333">
                  <a:extLst>
                    <a:ext uri="{9D8B030D-6E8A-4147-A177-3AD203B41FA5}">
                      <a16:colId xmlns:a16="http://schemas.microsoft.com/office/drawing/2014/main" val="1901248794"/>
                    </a:ext>
                  </a:extLst>
                </a:gridCol>
                <a:gridCol w="2709333">
                  <a:extLst>
                    <a:ext uri="{9D8B030D-6E8A-4147-A177-3AD203B41FA5}">
                      <a16:colId xmlns:a16="http://schemas.microsoft.com/office/drawing/2014/main" val="498061338"/>
                    </a:ext>
                  </a:extLst>
                </a:gridCol>
              </a:tblGrid>
              <a:tr h="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85494017"/>
                  </a:ext>
                </a:extLst>
              </a:tr>
              <a:tr h="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36816946"/>
                  </a:ext>
                </a:extLst>
              </a:tr>
              <a:tr h="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1727394"/>
                  </a:ext>
                </a:extLst>
              </a:tr>
            </a:tbl>
          </a:graphicData>
        </a:graphic>
      </p:graphicFrame>
      <p:sp>
        <p:nvSpPr>
          <p:cNvPr id="8" name="TextBox 7">
            <a:extLst>
              <a:ext uri="{FF2B5EF4-FFF2-40B4-BE49-F238E27FC236}">
                <a16:creationId xmlns:a16="http://schemas.microsoft.com/office/drawing/2014/main" id="{4B623C02-653C-6FAB-DDA8-6AA6EA9CE6CC}"/>
              </a:ext>
            </a:extLst>
          </p:cNvPr>
          <p:cNvSpPr txBox="1"/>
          <p:nvPr/>
        </p:nvSpPr>
        <p:spPr>
          <a:xfrm>
            <a:off x="821765" y="2891402"/>
            <a:ext cx="6101976" cy="1754326"/>
          </a:xfrm>
          <a:prstGeom prst="rect">
            <a:avLst/>
          </a:prstGeom>
          <a:noFill/>
        </p:spPr>
        <p:txBody>
          <a:bodyPr wrap="square">
            <a:spAutoFit/>
          </a:bodyPr>
          <a:lstStyle/>
          <a:p>
            <a:r>
              <a:rPr lang="en-US" dirty="0"/>
              <a:t>Skill Gaps: The employee may lack the necessary skills or knowledge to perform their job </a:t>
            </a:r>
            <a:r>
              <a:rPr lang="en-US" dirty="0" err="1"/>
              <a:t>effectively.Workload</a:t>
            </a:r>
            <a:r>
              <a:rPr lang="en-US" dirty="0"/>
              <a:t> Issues: The employee may be overwhelmed by an excessive workload, leading to burnout or reduced </a:t>
            </a:r>
            <a:r>
              <a:rPr lang="en-US" dirty="0" err="1"/>
              <a:t>performance.Work</a:t>
            </a:r>
            <a:r>
              <a:rPr lang="en-US" dirty="0"/>
              <a:t> Environment: A negative work environment, including poor team dynamics or lack of support, can affect performance.</a:t>
            </a:r>
          </a:p>
        </p:txBody>
      </p:sp>
    </p:spTree>
    <p:extLst>
      <p:ext uri="{BB962C8B-B14F-4D97-AF65-F5344CB8AC3E}">
        <p14:creationId xmlns:p14="http://schemas.microsoft.com/office/powerpoint/2010/main" val="227051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AB7B-12E0-52BC-3C61-6E58CE6ED256}"/>
              </a:ext>
            </a:extLst>
          </p:cNvPr>
          <p:cNvSpPr>
            <a:spLocks noGrp="1"/>
          </p:cNvSpPr>
          <p:nvPr>
            <p:ph type="title"/>
          </p:nvPr>
        </p:nvSpPr>
        <p:spPr/>
        <p:txBody>
          <a:bodyPr/>
          <a:lstStyle/>
          <a:p>
            <a:r>
              <a:rPr lang="en-IN" dirty="0"/>
              <a:t>Monitoring &amp; review</a:t>
            </a:r>
            <a:endParaRPr lang="en-US" dirty="0"/>
          </a:p>
        </p:txBody>
      </p:sp>
      <p:sp>
        <p:nvSpPr>
          <p:cNvPr id="4" name="TextBox 3">
            <a:extLst>
              <a:ext uri="{FF2B5EF4-FFF2-40B4-BE49-F238E27FC236}">
                <a16:creationId xmlns:a16="http://schemas.microsoft.com/office/drawing/2014/main" id="{D6CC9B1F-7FBB-B8A2-720A-81053612199F}"/>
              </a:ext>
            </a:extLst>
          </p:cNvPr>
          <p:cNvSpPr txBox="1"/>
          <p:nvPr/>
        </p:nvSpPr>
        <p:spPr>
          <a:xfrm>
            <a:off x="2190376" y="1722867"/>
            <a:ext cx="6101976" cy="2031325"/>
          </a:xfrm>
          <a:prstGeom prst="rect">
            <a:avLst/>
          </a:prstGeom>
          <a:noFill/>
        </p:spPr>
        <p:txBody>
          <a:bodyPr wrap="square">
            <a:spAutoFit/>
          </a:bodyPr>
          <a:lstStyle/>
          <a:p>
            <a:r>
              <a:rPr lang="en-US" dirty="0"/>
              <a:t>Regular Check-Ins: Schedule regular meetings to discuss performance, identify emerging risks, and adjust mitigation strategies as needed.Performance Metrics: Continuously monitor performance indicators to detect signs of risk early.Feedback Loop: Encourage ongoing feedback from the employee, their peers, and supervisors to identify issues and solutions in real-time.</a:t>
            </a:r>
          </a:p>
        </p:txBody>
      </p:sp>
    </p:spTree>
    <p:extLst>
      <p:ext uri="{BB962C8B-B14F-4D97-AF65-F5344CB8AC3E}">
        <p14:creationId xmlns:p14="http://schemas.microsoft.com/office/powerpoint/2010/main" val="54726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10" name="Content Placeholder 10">
            <a:extLst>
              <a:ext uri="{FF2B5EF4-FFF2-40B4-BE49-F238E27FC236}">
                <a16:creationId xmlns:a16="http://schemas.microsoft.com/office/drawing/2014/main" id="{10A84773-5282-EC17-D5E0-8C4B2FEF04C5}"/>
              </a:ext>
            </a:extLst>
          </p:cNvPr>
          <p:cNvGraphicFramePr>
            <a:graphicFrameLocks noGrp="1"/>
          </p:cNvGraphicFramePr>
          <p:nvPr>
            <p:extLst>
              <p:ext uri="{D42A27DB-BD31-4B8C-83A1-F6EECF244321}">
                <p14:modId xmlns:p14="http://schemas.microsoft.com/office/powerpoint/2010/main" val="298735744"/>
              </p:ext>
            </p:extLst>
          </p:nvPr>
        </p:nvGraphicFramePr>
        <p:xfrm>
          <a:off x="566691" y="1857375"/>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1B18425B-F488-B35D-3269-372536CB1E6C}"/>
              </a:ext>
            </a:extLst>
          </p:cNvPr>
          <p:cNvSpPr>
            <a:spLocks noGrp="1"/>
          </p:cNvSpPr>
          <p:nvPr/>
        </p:nvSpPr>
        <p:spPr>
          <a:xfrm>
            <a:off x="884518" y="2438400"/>
            <a:ext cx="8797115" cy="31869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a:t>The conclusion is the employee data analysis reveals the key insights in workforce performance and areas needed for improvement.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5487707"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Data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IN"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Performance analysis </a:t>
            </a:r>
          </a:p>
          <a:p>
            <a:pPr algn="l">
              <a:buFont typeface="+mj-lt"/>
              <a:buAutoNum type="arabicPeriod"/>
            </a:pPr>
            <a:r>
              <a:rPr lang="en-IN" sz="2800" dirty="0">
                <a:solidFill>
                  <a:srgbClr val="0D0D0D"/>
                </a:solidFill>
                <a:latin typeface="Times New Roman" panose="02020603050405020304" pitchFamily="18" charset="0"/>
                <a:cs typeface="Times New Roman" panose="02020603050405020304" pitchFamily="18" charset="0"/>
              </a:rPr>
              <a:t>Development planning</a:t>
            </a:r>
          </a:p>
          <a:p>
            <a:pPr algn="l">
              <a:buFont typeface="+mj-lt"/>
              <a:buAutoNum type="arabicPeriod"/>
            </a:pPr>
            <a:r>
              <a:rPr lang="en-IN" sz="2800" dirty="0">
                <a:solidFill>
                  <a:srgbClr val="0D0D0D"/>
                </a:solidFill>
                <a:latin typeface="Times New Roman" panose="02020603050405020304" pitchFamily="18" charset="0"/>
                <a:cs typeface="Times New Roman" panose="02020603050405020304" pitchFamily="18" charset="0"/>
              </a:rPr>
              <a:t>Risk management</a:t>
            </a:r>
          </a:p>
          <a:p>
            <a:pPr algn="l">
              <a:buFont typeface="+mj-lt"/>
              <a:buAutoNum type="arabicPeriod"/>
            </a:pPr>
            <a:r>
              <a:rPr lang="en-IN" sz="2800" dirty="0">
                <a:solidFill>
                  <a:srgbClr val="0D0D0D"/>
                </a:solidFill>
                <a:latin typeface="Times New Roman" panose="02020603050405020304" pitchFamily="18" charset="0"/>
                <a:cs typeface="Times New Roman" panose="02020603050405020304" pitchFamily="18" charset="0"/>
              </a:rPr>
              <a:t>Monitoring &amp;  Review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475873">
            <a:off x="8409991" y="2685685"/>
            <a:ext cx="4057090" cy="392272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AFAA0CB-C91A-6E97-B73F-0164055DC241}"/>
              </a:ext>
            </a:extLst>
          </p:cNvPr>
          <p:cNvSpPr txBox="1"/>
          <p:nvPr/>
        </p:nvSpPr>
        <p:spPr>
          <a:xfrm>
            <a:off x="925150" y="2471966"/>
            <a:ext cx="8229045" cy="2585323"/>
          </a:xfrm>
          <a:prstGeom prst="rect">
            <a:avLst/>
          </a:prstGeom>
          <a:noFill/>
        </p:spPr>
        <p:txBody>
          <a:bodyPr wrap="square">
            <a:spAutoFit/>
          </a:bodyPr>
          <a:lstStyle/>
          <a:p>
            <a:r>
              <a:rPr lang="en-US" dirty="0"/>
              <a:t>The organization is facing challenges in accurately assessing and improving employee performance. Despite having established performance metrics, there are inconsistencies in performance evaluations across departments, which affect overall productivity and employee satisfaction. </a:t>
            </a:r>
            <a:endParaRPr lang="en-IN" dirty="0"/>
          </a:p>
          <a:p>
            <a:endParaRPr lang="en-IN" dirty="0"/>
          </a:p>
          <a:p>
            <a:endParaRPr lang="en-IN" dirty="0"/>
          </a:p>
          <a:p>
            <a:r>
              <a:rPr lang="en-US" dirty="0"/>
              <a:t>This analysis aims to identify the root causes of these inconsistencies, evaluate the effectiveness of current performance assessment methods, and provide actionable recommendations to enhance the accuracy and fairness of performance evaluations."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748819">
            <a:off x="7579474" y="3184567"/>
            <a:ext cx="3533775" cy="382516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525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D9CB99E-0844-0F6F-D09B-865F64C8E0F2}"/>
              </a:ext>
            </a:extLst>
          </p:cNvPr>
          <p:cNvSpPr txBox="1"/>
          <p:nvPr/>
        </p:nvSpPr>
        <p:spPr>
          <a:xfrm>
            <a:off x="156024" y="2201079"/>
            <a:ext cx="9033983"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b="1" dirty="0">
              <a:latin typeface="Times New Roman" panose="02020603050405020304" pitchFamily="18" charset="0"/>
              <a:cs typeface="Times New Roman" panose="02020603050405020304" pitchFamily="18" charset="0"/>
            </a:endParaRPr>
          </a:p>
        </p:txBody>
      </p:sp>
      <p:grpSp>
        <p:nvGrpSpPr>
          <p:cNvPr id="18" name="object 2">
            <a:extLst>
              <a:ext uri="{FF2B5EF4-FFF2-40B4-BE49-F238E27FC236}">
                <a16:creationId xmlns:a16="http://schemas.microsoft.com/office/drawing/2014/main" id="{39F649F6-9EA9-C70C-AB79-62C31A3F846B}"/>
              </a:ext>
            </a:extLst>
          </p:cNvPr>
          <p:cNvGrpSpPr/>
          <p:nvPr/>
        </p:nvGrpSpPr>
        <p:grpSpPr>
          <a:xfrm rot="19748819">
            <a:off x="7599592" y="7753299"/>
            <a:ext cx="3533775" cy="3825168"/>
            <a:chOff x="7449273" y="2400130"/>
            <a:chExt cx="3533775" cy="3810000"/>
          </a:xfrm>
        </p:grpSpPr>
        <p:sp>
          <p:nvSpPr>
            <p:cNvPr id="15" name="object 3">
              <a:extLst>
                <a:ext uri="{FF2B5EF4-FFF2-40B4-BE49-F238E27FC236}">
                  <a16:creationId xmlns:a16="http://schemas.microsoft.com/office/drawing/2014/main" id="{54E1638A-FF2C-8420-15C0-A4872682BCC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A8C1A74D-A30D-E51A-3642-CA6A00CED9D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8582136E-B535-678D-6793-50A471E68EB5}"/>
                </a:ext>
              </a:extLst>
            </p:cNvPr>
            <p:cNvPicPr/>
            <p:nvPr/>
          </p:nvPicPr>
          <p:blipFill>
            <a:blip r:embed="rId2" cstate="print"/>
            <a:stretch>
              <a:fillRect/>
            </a:stretch>
          </p:blipFill>
          <p:spPr>
            <a:xfrm>
              <a:off x="7449273" y="2400130"/>
              <a:ext cx="3533775" cy="38100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B5DDD28-EE79-554B-3571-7276BA474EDB}"/>
              </a:ext>
            </a:extLst>
          </p:cNvPr>
          <p:cNvSpPr txBox="1"/>
          <p:nvPr/>
        </p:nvSpPr>
        <p:spPr>
          <a:xfrm>
            <a:off x="532110" y="2792997"/>
            <a:ext cx="8520748"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Content Placeholder 6">
            <a:extLst>
              <a:ext uri="{FF2B5EF4-FFF2-40B4-BE49-F238E27FC236}">
                <a16:creationId xmlns:a16="http://schemas.microsoft.com/office/drawing/2014/main" id="{EAB33327-DAF6-7477-6DCA-36E951A9253E}"/>
              </a:ext>
            </a:extLst>
          </p:cNvPr>
          <p:cNvSpPr>
            <a:spLocks noGrp="1"/>
          </p:cNvSpPr>
          <p:nvPr/>
        </p:nvSpPr>
        <p:spPr>
          <a:xfrm>
            <a:off x="3254477" y="26867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 The end users in employee performance analysis include:</a:t>
            </a:r>
          </a:p>
          <a:p>
            <a:pPr marL="0" indent="0">
              <a:buNone/>
            </a:pPr>
            <a:r>
              <a:rPr lang="en-US" b="1" dirty="0"/>
              <a:t>	1. Human Resource management professionals.</a:t>
            </a:r>
          </a:p>
          <a:p>
            <a:pPr marL="0" indent="0">
              <a:buNone/>
            </a:pPr>
            <a:r>
              <a:rPr lang="en-US" b="1" dirty="0"/>
              <a:t>	2. Data Analysts.</a:t>
            </a:r>
          </a:p>
          <a:p>
            <a:pPr marL="0" indent="0">
              <a:buNone/>
            </a:pPr>
            <a:r>
              <a:rPr lang="en-US" b="1" dirty="0"/>
              <a:t>	3. Team Leaders.</a:t>
            </a:r>
          </a:p>
          <a:p>
            <a:pPr marL="0" indent="0">
              <a:buNone/>
            </a:pPr>
            <a:r>
              <a:rPr lang="en-US" b="1" dirty="0"/>
              <a:t>	</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Content Placeholder 2">
            <a:extLst>
              <a:ext uri="{FF2B5EF4-FFF2-40B4-BE49-F238E27FC236}">
                <a16:creationId xmlns:a16="http://schemas.microsoft.com/office/drawing/2014/main" id="{7B057515-5356-1080-83A3-3AE6B6250075}"/>
              </a:ext>
            </a:extLst>
          </p:cNvPr>
          <p:cNvSpPr>
            <a:spLocks noGrp="1"/>
          </p:cNvSpPr>
          <p:nvPr/>
        </p:nvSpPr>
        <p:spPr>
          <a:xfrm>
            <a:off x="1797666" y="1745129"/>
            <a:ext cx="8596668" cy="394255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900" b="1" dirty="0"/>
              <a:t>Employee data set- </a:t>
            </a:r>
            <a:r>
              <a:rPr lang="en-US" sz="1900" b="1" dirty="0" err="1"/>
              <a:t>Kaggle</a:t>
            </a:r>
            <a:endParaRPr lang="en-IN" sz="1900" b="1" dirty="0"/>
          </a:p>
          <a:p>
            <a:r>
              <a:rPr lang="en-IN" sz="1900" b="1" dirty="0"/>
              <a:t>There are </a:t>
            </a:r>
            <a:r>
              <a:rPr lang="en-US" sz="1900" b="1" dirty="0"/>
              <a:t>26 features</a:t>
            </a:r>
            <a:endParaRPr lang="en-IN" sz="1900" b="1" dirty="0"/>
          </a:p>
          <a:p>
            <a:r>
              <a:rPr lang="en-IN" sz="1900" b="1" dirty="0"/>
              <a:t>The important ten features are,</a:t>
            </a:r>
          </a:p>
          <a:p>
            <a:pPr lvl="1"/>
            <a:r>
              <a:rPr lang="en-IN" sz="1900" b="1" dirty="0"/>
              <a:t>Employment ID</a:t>
            </a:r>
          </a:p>
          <a:p>
            <a:pPr lvl="1"/>
            <a:r>
              <a:rPr lang="en-IN" sz="1900" b="1" dirty="0"/>
              <a:t>First name</a:t>
            </a:r>
          </a:p>
          <a:p>
            <a:pPr lvl="1"/>
            <a:r>
              <a:rPr lang="en-IN" sz="1900" b="1" dirty="0"/>
              <a:t>Last name</a:t>
            </a:r>
          </a:p>
          <a:p>
            <a:pPr lvl="1"/>
            <a:r>
              <a:rPr lang="en-IN" sz="1900" b="1" dirty="0"/>
              <a:t>Gender</a:t>
            </a:r>
          </a:p>
          <a:p>
            <a:pPr lvl="1"/>
            <a:r>
              <a:rPr lang="en-IN" sz="1900" b="1" dirty="0"/>
              <a:t>Employee status</a:t>
            </a:r>
          </a:p>
          <a:p>
            <a:pPr lvl="1"/>
            <a:r>
              <a:rPr lang="en-IN" sz="1900" b="1" dirty="0"/>
              <a:t>Employee type</a:t>
            </a:r>
          </a:p>
          <a:p>
            <a:pPr lvl="1"/>
            <a:r>
              <a:rPr lang="en-IN" sz="1900" b="1" dirty="0"/>
              <a:t>Employee classification</a:t>
            </a:r>
          </a:p>
          <a:p>
            <a:pPr lvl="1"/>
            <a:r>
              <a:rPr lang="en-IN" sz="1900" b="1" dirty="0"/>
              <a:t>Performance score</a:t>
            </a:r>
          </a:p>
          <a:p>
            <a:pPr lvl="1"/>
            <a:r>
              <a:rPr lang="en-IN" sz="1900" b="1" dirty="0"/>
              <a:t>Current employee ratings</a:t>
            </a:r>
          </a:p>
          <a:p>
            <a:pPr lvl="1"/>
            <a:r>
              <a:rPr lang="en-IN" sz="1900" b="1" dirty="0"/>
              <a:t>Business units</a:t>
            </a:r>
          </a:p>
          <a:p>
            <a:pPr marL="400050" lvl="1" indent="0">
              <a:buNone/>
            </a:pPr>
            <a:endParaRPr lang="en-US" sz="17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Content Placeholder 9">
            <a:extLst>
              <a:ext uri="{FF2B5EF4-FFF2-40B4-BE49-F238E27FC236}">
                <a16:creationId xmlns:a16="http://schemas.microsoft.com/office/drawing/2014/main" id="{231AFCDA-EC34-EC2F-461F-B1328D5C0A73}"/>
              </a:ext>
            </a:extLst>
          </p:cNvPr>
          <p:cNvSpPr>
            <a:spLocks noGrp="1"/>
          </p:cNvSpPr>
          <p:nvPr/>
        </p:nvSpPr>
        <p:spPr>
          <a:xfrm>
            <a:off x="2794173" y="2771634"/>
            <a:ext cx="674035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Performance analysis </vt:lpstr>
      <vt:lpstr>Development planning </vt:lpstr>
      <vt:lpstr>Risk management </vt:lpstr>
      <vt:lpstr>Monitoring &amp; review</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 Shivasankar</cp:lastModifiedBy>
  <cp:revision>15</cp:revision>
  <dcterms:created xsi:type="dcterms:W3CDTF">2024-03-29T15:07:22Z</dcterms:created>
  <dcterms:modified xsi:type="dcterms:W3CDTF">2024-08-30T18:07:24Z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