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C881605-ED79-4EA8-820E-9C18FC6B6F5F}" type="datetimeFigureOut">
              <a:rPr lang="en-US" smtClean="0"/>
              <a:t>5/6/2017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23654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881605-ED79-4EA8-820E-9C18FC6B6F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212145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881605-ED79-4EA8-820E-9C18FC6B6F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1085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881605-ED79-4EA8-820E-9C18FC6B6F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4088029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881605-ED79-4EA8-820E-9C18FC6B6F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44099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881605-ED79-4EA8-820E-9C18FC6B6F5F}"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1183727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881605-ED79-4EA8-820E-9C18FC6B6F5F}" type="datetimeFigureOut">
              <a:rPr lang="en-US" smtClean="0"/>
              <a:t>5/6/2017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1154679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C881605-ED79-4EA8-820E-9C18FC6B6F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3018631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C881605-ED79-4EA8-820E-9C18FC6B6F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275274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81605-ED79-4EA8-820E-9C18FC6B6F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52821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881605-ED79-4EA8-820E-9C18FC6B6F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358400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81605-ED79-4EA8-820E-9C18FC6B6F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199990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81605-ED79-4EA8-820E-9C18FC6B6F5F}"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409937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81605-ED79-4EA8-820E-9C18FC6B6F5F}"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7501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81605-ED79-4EA8-820E-9C18FC6B6F5F}"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40255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881605-ED79-4EA8-820E-9C18FC6B6F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223088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881605-ED79-4EA8-820E-9C18FC6B6F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D93679-FCFE-4555-8FCC-A3E0D3D80B41}" type="slidenum">
              <a:rPr lang="en-US" smtClean="0"/>
              <a:t>‹#›</a:t>
            </a:fld>
            <a:endParaRPr lang="en-US"/>
          </a:p>
        </p:txBody>
      </p:sp>
    </p:spTree>
    <p:extLst>
      <p:ext uri="{BB962C8B-B14F-4D97-AF65-F5344CB8AC3E}">
        <p14:creationId xmlns:p14="http://schemas.microsoft.com/office/powerpoint/2010/main" val="204284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C881605-ED79-4EA8-820E-9C18FC6B6F5F}" type="datetimeFigureOut">
              <a:rPr lang="en-US" smtClean="0"/>
              <a:t>5/6/2017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AD93679-FCFE-4555-8FCC-A3E0D3D80B41}" type="slidenum">
              <a:rPr lang="en-US" smtClean="0"/>
              <a:t>‹#›</a:t>
            </a:fld>
            <a:endParaRPr lang="en-US"/>
          </a:p>
        </p:txBody>
      </p:sp>
    </p:spTree>
    <p:extLst>
      <p:ext uri="{BB962C8B-B14F-4D97-AF65-F5344CB8AC3E}">
        <p14:creationId xmlns:p14="http://schemas.microsoft.com/office/powerpoint/2010/main" val="440930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Decision_tree_learning" TargetMode="External"/><Relationship Id="rId2" Type="http://schemas.openxmlformats.org/officeDocument/2006/relationships/hyperlink" Target="https://web.stanford.edu/class/cs345a/slides/12-clustering.pdf" TargetMode="External"/><Relationship Id="rId1" Type="http://schemas.openxmlformats.org/officeDocument/2006/relationships/slideLayout" Target="../slideLayouts/slideLayout2.xml"/><Relationship Id="rId4" Type="http://schemas.openxmlformats.org/officeDocument/2006/relationships/hyperlink" Target="http://infolab.stanford.edu/~ullman/mmds/ch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org/details/201309_foursquare_dataset_um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784" y="666859"/>
            <a:ext cx="8825658" cy="2677648"/>
          </a:xfrm>
        </p:spPr>
        <p:txBody>
          <a:bodyPr/>
          <a:lstStyle/>
          <a:p>
            <a:pPr algn="ctr"/>
            <a:r>
              <a:rPr lang="en-US" sz="3600" dirty="0"/>
              <a:t>Classification-Based</a:t>
            </a:r>
            <a:br>
              <a:rPr lang="en-US" sz="3600" dirty="0"/>
            </a:br>
            <a:br>
              <a:rPr lang="en-US" sz="3600" dirty="0"/>
            </a:br>
            <a:r>
              <a:rPr lang="en-US" sz="3600" dirty="0"/>
              <a:t>Destination Recommendation</a:t>
            </a:r>
            <a:br>
              <a:rPr lang="en-US" sz="3600" dirty="0"/>
            </a:br>
            <a:br>
              <a:rPr lang="en-US" sz="3600" dirty="0"/>
            </a:br>
            <a:r>
              <a:rPr lang="en-US" sz="3600" dirty="0"/>
              <a:t>System</a:t>
            </a:r>
            <a:endParaRPr lang="en-US" sz="3600" dirty="0"/>
          </a:p>
        </p:txBody>
      </p:sp>
      <p:sp>
        <p:nvSpPr>
          <p:cNvPr id="3" name="Subtitle 2"/>
          <p:cNvSpPr>
            <a:spLocks noGrp="1"/>
          </p:cNvSpPr>
          <p:nvPr>
            <p:ph type="subTitle" idx="1"/>
          </p:nvPr>
        </p:nvSpPr>
        <p:spPr>
          <a:xfrm>
            <a:off x="1164382" y="3580176"/>
            <a:ext cx="8825658" cy="861420"/>
          </a:xfrm>
        </p:spPr>
        <p:txBody>
          <a:bodyPr>
            <a:normAutofit fontScale="25000" lnSpcReduction="20000"/>
          </a:bodyPr>
          <a:lstStyle/>
          <a:p>
            <a:r>
              <a:rPr lang="en-US" sz="9600" b="1" dirty="0">
                <a:solidFill>
                  <a:schemeClr val="bg1"/>
                </a:solidFill>
              </a:rPr>
              <a:t>Group: F                                     </a:t>
            </a:r>
            <a:r>
              <a:rPr lang="en-US" sz="9600" b="1" dirty="0"/>
              <a:t>Priyanka </a:t>
            </a:r>
            <a:r>
              <a:rPr lang="en-US" sz="9600" b="1" dirty="0" err="1"/>
              <a:t>Patil</a:t>
            </a:r>
            <a:endParaRPr lang="en-US" sz="9600" dirty="0"/>
          </a:p>
          <a:p>
            <a:r>
              <a:rPr lang="en-US" sz="9600" b="1" dirty="0"/>
              <a:t>                                                     </a:t>
            </a:r>
            <a:r>
              <a:rPr lang="en-US" sz="9600" b="1" dirty="0" err="1"/>
              <a:t>Pranjali</a:t>
            </a:r>
            <a:r>
              <a:rPr lang="en-US" sz="9600" b="1" dirty="0"/>
              <a:t> </a:t>
            </a:r>
            <a:r>
              <a:rPr lang="en-US" sz="9600" b="1" dirty="0" err="1"/>
              <a:t>Telavane</a:t>
            </a:r>
            <a:endParaRPr lang="en-US" sz="9600" dirty="0"/>
          </a:p>
          <a:p>
            <a:r>
              <a:rPr lang="en-US" sz="9600" b="1" dirty="0"/>
              <a:t>                                                     </a:t>
            </a:r>
            <a:r>
              <a:rPr lang="en-US" sz="9600" b="1" dirty="0" err="1"/>
              <a:t>Gauravkumar</a:t>
            </a:r>
            <a:r>
              <a:rPr lang="en-US" sz="9600" b="1" dirty="0"/>
              <a:t> </a:t>
            </a:r>
            <a:r>
              <a:rPr lang="en-US" sz="9600" b="1" dirty="0" err="1"/>
              <a:t>Pawar</a:t>
            </a:r>
            <a:endParaRPr lang="en-US" sz="9600" dirty="0"/>
          </a:p>
          <a:p>
            <a:r>
              <a:rPr lang="en-US" sz="9600" b="1" dirty="0"/>
              <a:t>                                                     Sharmili Nag</a:t>
            </a:r>
            <a:endParaRPr lang="en-US" sz="9600" dirty="0"/>
          </a:p>
          <a:p>
            <a:r>
              <a:rPr lang="en-US" sz="9600" b="1" dirty="0"/>
              <a:t>                                                     </a:t>
            </a:r>
            <a:r>
              <a:rPr lang="en-US" sz="9600" b="1" dirty="0" err="1"/>
              <a:t>Agrim</a:t>
            </a:r>
            <a:r>
              <a:rPr lang="en-US" sz="9600" b="1" dirty="0"/>
              <a:t> </a:t>
            </a:r>
            <a:r>
              <a:rPr lang="en-US" sz="9600" b="1" dirty="0" err="1"/>
              <a:t>Sachdev</a:t>
            </a:r>
            <a:endParaRPr lang="en-US" sz="9600" dirty="0">
              <a:solidFill>
                <a:schemeClr val="bg1"/>
              </a:solidFill>
            </a:endParaRPr>
          </a:p>
          <a:p>
            <a:endParaRPr lang="en-US" dirty="0"/>
          </a:p>
        </p:txBody>
      </p:sp>
    </p:spTree>
    <p:extLst>
      <p:ext uri="{BB962C8B-B14F-4D97-AF65-F5344CB8AC3E}">
        <p14:creationId xmlns:p14="http://schemas.microsoft.com/office/powerpoint/2010/main" val="605999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902" y="2603500"/>
            <a:ext cx="11104774" cy="3797300"/>
          </a:xfrm>
        </p:spPr>
      </p:pic>
    </p:spTree>
    <p:extLst>
      <p:ext uri="{BB962C8B-B14F-4D97-AF65-F5344CB8AC3E}">
        <p14:creationId xmlns:p14="http://schemas.microsoft.com/office/powerpoint/2010/main" val="85506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4" y="2603500"/>
            <a:ext cx="10279759" cy="3416300"/>
          </a:xfrm>
        </p:spPr>
        <p:txBody>
          <a:bodyPr>
            <a:normAutofit/>
          </a:bodyPr>
          <a:lstStyle/>
          <a:p>
            <a:r>
              <a:rPr lang="en-US" dirty="0">
                <a:solidFill>
                  <a:schemeClr val="accent1">
                    <a:lumMod val="40000"/>
                    <a:lumOff val="60000"/>
                  </a:schemeClr>
                </a:solidFill>
              </a:rPr>
              <a:t>Recommender systems provide users with personalized content and services by filtering, prioritizing and efficiently delivering relevant information in order to alleviate the problem of information overload.</a:t>
            </a:r>
          </a:p>
          <a:p>
            <a:r>
              <a:rPr lang="en-US" dirty="0">
                <a:solidFill>
                  <a:schemeClr val="accent1">
                    <a:lumMod val="40000"/>
                    <a:lumOff val="60000"/>
                  </a:schemeClr>
                </a:solidFill>
              </a:rPr>
              <a:t>In spite of significant progress in the research community, and industry efforts to bring the benefits of new techniques to end-users, there are still important gaps that make personalization and adaptation difficult for users.</a:t>
            </a:r>
          </a:p>
          <a:p>
            <a:r>
              <a:rPr lang="en-US" dirty="0">
                <a:solidFill>
                  <a:schemeClr val="accent1">
                    <a:lumMod val="40000"/>
                    <a:lumOff val="60000"/>
                  </a:schemeClr>
                </a:solidFill>
              </a:rPr>
              <a:t>Here, a recommendation system has been implemented based on clustering and classification for helping users discover new places of interest in different categories based on similar users’ habits. We are essentially predicting the user’s likeability of a place the user has never visited.</a:t>
            </a:r>
          </a:p>
          <a:p>
            <a:pPr marL="0" indent="0">
              <a:buNone/>
            </a:pPr>
            <a:endParaRPr lang="en-US" dirty="0"/>
          </a:p>
        </p:txBody>
      </p:sp>
    </p:spTree>
    <p:extLst>
      <p:ext uri="{BB962C8B-B14F-4D97-AF65-F5344CB8AC3E}">
        <p14:creationId xmlns:p14="http://schemas.microsoft.com/office/powerpoint/2010/main" val="291946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Data Mining Introductory and Advanced Topics, Margaret H. Dunham</a:t>
            </a:r>
          </a:p>
          <a:p>
            <a:r>
              <a:rPr lang="en-US" dirty="0"/>
              <a:t>Clustering Algorithm </a:t>
            </a:r>
          </a:p>
          <a:p>
            <a:pPr marL="0" indent="0">
              <a:buNone/>
            </a:pPr>
            <a:r>
              <a:rPr lang="en-US" dirty="0">
                <a:hlinkClick r:id="rId2"/>
              </a:rPr>
              <a:t>https://web.stanford.edu/class/cs345a/slides/12-clustering.pdf</a:t>
            </a:r>
            <a:endParaRPr lang="en-US" dirty="0"/>
          </a:p>
          <a:p>
            <a:r>
              <a:rPr lang="en-US" dirty="0"/>
              <a:t>Decision Tree Algorithm</a:t>
            </a:r>
          </a:p>
          <a:p>
            <a:pPr marL="0" indent="0">
              <a:buNone/>
            </a:pPr>
            <a:r>
              <a:rPr lang="en-US" dirty="0">
                <a:hlinkClick r:id="rId3"/>
              </a:rPr>
              <a:t>https://en.wikipedia.org/wiki/Decision_tree_learning</a:t>
            </a:r>
            <a:endParaRPr lang="en-US" dirty="0"/>
          </a:p>
          <a:p>
            <a:r>
              <a:rPr lang="en-US" dirty="0"/>
              <a:t>Recommendation Systems</a:t>
            </a:r>
          </a:p>
          <a:p>
            <a:pPr marL="0" indent="0">
              <a:buNone/>
            </a:pPr>
            <a:r>
              <a:rPr lang="en-US" dirty="0">
                <a:hlinkClick r:id="rId4"/>
              </a:rPr>
              <a:t>http://infolab.stanford.edu/~ullman/mmds/ch9.pdf</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8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0" indent="0">
              <a:buNone/>
            </a:pPr>
            <a:r>
              <a:rPr lang="en-US" dirty="0">
                <a:solidFill>
                  <a:schemeClr val="accent1">
                    <a:lumMod val="40000"/>
                    <a:lumOff val="60000"/>
                  </a:schemeClr>
                </a:solidFill>
              </a:rPr>
              <a:t>The whole and sole purpose of the system is to provide destination recommendations to the users as per his/her mood or interest. </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263480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a:t>
            </a:r>
          </a:p>
        </p:txBody>
      </p:sp>
      <p:sp>
        <p:nvSpPr>
          <p:cNvPr id="3" name="Content Placeholder 2"/>
          <p:cNvSpPr>
            <a:spLocks noGrp="1"/>
          </p:cNvSpPr>
          <p:nvPr>
            <p:ph idx="1"/>
          </p:nvPr>
        </p:nvSpPr>
        <p:spPr/>
        <p:txBody>
          <a:bodyPr/>
          <a:lstStyle/>
          <a:p>
            <a:r>
              <a:rPr lang="en-US" b="1" dirty="0">
                <a:solidFill>
                  <a:schemeClr val="accent1">
                    <a:lumMod val="40000"/>
                    <a:lumOff val="60000"/>
                  </a:schemeClr>
                </a:solidFill>
              </a:rPr>
              <a:t>Dataset source</a:t>
            </a:r>
            <a:r>
              <a:rPr lang="en-US" dirty="0">
                <a:solidFill>
                  <a:schemeClr val="accent1">
                    <a:lumMod val="40000"/>
                    <a:lumOff val="60000"/>
                  </a:schemeClr>
                </a:solidFill>
              </a:rPr>
              <a:t>: </a:t>
            </a:r>
            <a:r>
              <a:rPr lang="en-US" u="sng" dirty="0">
                <a:solidFill>
                  <a:schemeClr val="accent1">
                    <a:lumMod val="40000"/>
                    <a:lumOff val="60000"/>
                  </a:schemeClr>
                </a:solidFill>
                <a:hlinkClick r:id="rId2"/>
              </a:rPr>
              <a:t>https://archive.org/details/201309_foursquare_dataset_umn</a:t>
            </a:r>
            <a:endParaRPr lang="en-US" u="sng" dirty="0">
              <a:solidFill>
                <a:schemeClr val="accent1">
                  <a:lumMod val="40000"/>
                  <a:lumOff val="60000"/>
                </a:schemeClr>
              </a:solidFill>
            </a:endParaRPr>
          </a:p>
          <a:p>
            <a:pPr marL="0" indent="0">
              <a:buNone/>
            </a:pPr>
            <a:r>
              <a:rPr lang="en-US" dirty="0">
                <a:solidFill>
                  <a:schemeClr val="accent1">
                    <a:lumMod val="40000"/>
                    <a:lumOff val="60000"/>
                  </a:schemeClr>
                </a:solidFill>
              </a:rPr>
              <a:t>Initial Foursquare dataset contained 227,428 check-ins from 1,083 users in the New York City area. Each of these check-in rows contained information about the user’s ID, the venue ID, the venue category ID, the venue category name, the location of the venue (latitude and longitude) time of the check-in. </a:t>
            </a:r>
          </a:p>
          <a:p>
            <a:pPr marL="0" indent="0">
              <a:buNone/>
            </a:pPr>
            <a:endParaRPr lang="en-US" dirty="0">
              <a:solidFill>
                <a:schemeClr val="accent1">
                  <a:lumMod val="40000"/>
                  <a:lumOff val="60000"/>
                </a:schemeClr>
              </a:solidFill>
            </a:endParaRPr>
          </a:p>
          <a:p>
            <a:pPr marL="0" indent="0">
              <a:buNone/>
            </a:pPr>
            <a:endParaRPr lang="en-US" dirty="0">
              <a:solidFill>
                <a:schemeClr val="accent1">
                  <a:lumMod val="40000"/>
                  <a:lumOff val="60000"/>
                </a:schemeClr>
              </a:solidFill>
            </a:endParaRPr>
          </a:p>
        </p:txBody>
      </p:sp>
    </p:spTree>
    <p:extLst>
      <p:ext uri="{BB962C8B-B14F-4D97-AF65-F5344CB8AC3E}">
        <p14:creationId xmlns:p14="http://schemas.microsoft.com/office/powerpoint/2010/main" val="112210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files with Dataset: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3180451"/>
              </p:ext>
            </p:extLst>
          </p:nvPr>
        </p:nvGraphicFramePr>
        <p:xfrm>
          <a:off x="556182" y="2743200"/>
          <a:ext cx="11123628" cy="3044009"/>
        </p:xfrm>
        <a:graphic>
          <a:graphicData uri="http://schemas.openxmlformats.org/drawingml/2006/table">
            <a:tbl>
              <a:tblPr firstRow="1" firstCol="1" bandRow="1">
                <a:tableStyleId>{5C22544A-7EE6-4342-B048-85BDC9FD1C3A}</a:tableStyleId>
              </a:tblPr>
              <a:tblGrid>
                <a:gridCol w="5419203">
                  <a:extLst>
                    <a:ext uri="{9D8B030D-6E8A-4147-A177-3AD203B41FA5}">
                      <a16:colId xmlns:a16="http://schemas.microsoft.com/office/drawing/2014/main" val="2471513678"/>
                    </a:ext>
                  </a:extLst>
                </a:gridCol>
                <a:gridCol w="5704425">
                  <a:extLst>
                    <a:ext uri="{9D8B030D-6E8A-4147-A177-3AD203B41FA5}">
                      <a16:colId xmlns:a16="http://schemas.microsoft.com/office/drawing/2014/main" val="1197128061"/>
                    </a:ext>
                  </a:extLst>
                </a:gridCol>
              </a:tblGrid>
              <a:tr h="240974">
                <a:tc>
                  <a:txBody>
                    <a:bodyPr/>
                    <a:lstStyle/>
                    <a:p>
                      <a:pPr marL="0" marR="0">
                        <a:lnSpc>
                          <a:spcPct val="115000"/>
                        </a:lnSpc>
                        <a:spcBef>
                          <a:spcPts val="0"/>
                        </a:spcBef>
                        <a:spcAft>
                          <a:spcPts val="0"/>
                        </a:spcAft>
                      </a:pPr>
                      <a:r>
                        <a:rPr lang="en-US" sz="1600" dirty="0">
                          <a:effectLst/>
                        </a:rPr>
                        <a:t>File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600">
                          <a:effectLst/>
                        </a:rPr>
                        <a:t>Details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45403027"/>
                  </a:ext>
                </a:extLst>
              </a:tr>
              <a:tr h="927357">
                <a:tc>
                  <a:txBody>
                    <a:bodyPr/>
                    <a:lstStyle/>
                    <a:p>
                      <a:pPr marL="0" marR="0">
                        <a:lnSpc>
                          <a:spcPct val="115000"/>
                        </a:lnSpc>
                        <a:spcBef>
                          <a:spcPts val="0"/>
                        </a:spcBef>
                        <a:spcAft>
                          <a:spcPts val="0"/>
                        </a:spcAft>
                      </a:pPr>
                      <a:r>
                        <a:rPr lang="en-US" sz="1600">
                          <a:effectLst/>
                        </a:rPr>
                        <a:t>processed_data_subcategories.txt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a:effectLst/>
                        </a:rPr>
                        <a:t>List of check-ins for each of the 1083 users in the nine main categories of venues. Used for computing similarity measures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037892"/>
                  </a:ext>
                </a:extLst>
              </a:tr>
              <a:tr h="927357">
                <a:tc>
                  <a:txBody>
                    <a:bodyPr/>
                    <a:lstStyle/>
                    <a:p>
                      <a:pPr marL="0" marR="0">
                        <a:lnSpc>
                          <a:spcPct val="115000"/>
                        </a:lnSpc>
                        <a:spcBef>
                          <a:spcPts val="0"/>
                        </a:spcBef>
                        <a:spcAft>
                          <a:spcPts val="0"/>
                        </a:spcAft>
                      </a:pPr>
                      <a:r>
                        <a:rPr lang="en-US" sz="1600">
                          <a:effectLst/>
                        </a:rPr>
                        <a:t>processed_categories_frequency.csv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a:effectLst/>
                        </a:rPr>
                        <a:t>List of check-ins for each of the 1083 users in the nine main categories of venues. Used for computing clusters for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78173770"/>
                  </a:ext>
                </a:extLst>
              </a:tr>
              <a:tr h="927357">
                <a:tc>
                  <a:txBody>
                    <a:bodyPr/>
                    <a:lstStyle/>
                    <a:p>
                      <a:pPr marL="0" marR="0">
                        <a:lnSpc>
                          <a:spcPct val="115000"/>
                        </a:lnSpc>
                        <a:spcBef>
                          <a:spcPts val="0"/>
                        </a:spcBef>
                        <a:spcAft>
                          <a:spcPts val="0"/>
                        </a:spcAft>
                      </a:pPr>
                      <a:r>
                        <a:rPr lang="en-US" sz="1600">
                          <a:effectLst/>
                        </a:rPr>
                        <a:t>categories.csv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a:effectLst/>
                        </a:rPr>
                        <a:t>A list of the nine main categories provided by foursquare, used while asking user what category of place he would like to visit.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35910848"/>
                  </a:ext>
                </a:extLst>
              </a:tr>
            </a:tbl>
          </a:graphicData>
        </a:graphic>
      </p:graphicFrame>
    </p:spTree>
    <p:extLst>
      <p:ext uri="{BB962C8B-B14F-4D97-AF65-F5344CB8AC3E}">
        <p14:creationId xmlns:p14="http://schemas.microsoft.com/office/powerpoint/2010/main" val="2367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p:txBody>
          <a:bodyPr/>
          <a:lstStyle/>
          <a:p>
            <a:r>
              <a:rPr lang="en-US" b="1" dirty="0">
                <a:solidFill>
                  <a:schemeClr val="accent1">
                    <a:lumMod val="40000"/>
                    <a:lumOff val="60000"/>
                  </a:schemeClr>
                </a:solidFill>
              </a:rPr>
              <a:t>Distribution of data across nine main categories</a:t>
            </a:r>
          </a:p>
          <a:p>
            <a:pPr marL="0" indent="0">
              <a:buNone/>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27" y="3110845"/>
            <a:ext cx="11170763" cy="3516198"/>
          </a:xfrm>
          <a:prstGeom prst="rect">
            <a:avLst/>
          </a:prstGeom>
        </p:spPr>
      </p:pic>
    </p:spTree>
    <p:extLst>
      <p:ext uri="{BB962C8B-B14F-4D97-AF65-F5344CB8AC3E}">
        <p14:creationId xmlns:p14="http://schemas.microsoft.com/office/powerpoint/2010/main" val="396895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Step 2 :</a:t>
            </a:r>
          </a:p>
        </p:txBody>
      </p:sp>
      <p:sp>
        <p:nvSpPr>
          <p:cNvPr id="3" name="Content Placeholder 2"/>
          <p:cNvSpPr>
            <a:spLocks noGrp="1"/>
          </p:cNvSpPr>
          <p:nvPr>
            <p:ph idx="1"/>
          </p:nvPr>
        </p:nvSpPr>
        <p:spPr/>
        <p:txBody>
          <a:bodyPr/>
          <a:lstStyle/>
          <a:p>
            <a:r>
              <a:rPr lang="en-US" dirty="0">
                <a:solidFill>
                  <a:schemeClr val="accent1">
                    <a:lumMod val="40000"/>
                    <a:lumOff val="60000"/>
                  </a:schemeClr>
                </a:solidFill>
              </a:rPr>
              <a:t>Scatterplots</a:t>
            </a:r>
          </a:p>
          <a:p>
            <a:pPr marL="0" indent="0">
              <a:buNone/>
            </a:pPr>
            <a:endParaRPr lang="en-US" dirty="0">
              <a:solidFill>
                <a:schemeClr val="accent1">
                  <a:lumMod val="40000"/>
                  <a:lumOff val="60000"/>
                </a:schemeClr>
              </a:solidFill>
            </a:endParaRPr>
          </a:p>
        </p:txBody>
      </p:sp>
      <p:pic>
        <p:nvPicPr>
          <p:cNvPr id="4" name="Picture 3" descr="https://lh4.googleusercontent.com/CdbEmThUPB_k_dK5L0GZqWZMYGmTyt6LW8wLfkDdn534x_Mg99HMfbHjopRAa16yUFASApc66E9KN0jgklEvPN0aA4LLXxiozx-oGK3vAVFIM2YlCxdEenffOLZuukXbZpufd63UQ7F38IXp5w"/>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214540"/>
            <a:ext cx="9770712" cy="3403076"/>
          </a:xfrm>
          <a:prstGeom prst="rect">
            <a:avLst/>
          </a:prstGeom>
          <a:noFill/>
          <a:ln>
            <a:noFill/>
          </a:ln>
        </p:spPr>
      </p:pic>
    </p:spTree>
    <p:extLst>
      <p:ext uri="{BB962C8B-B14F-4D97-AF65-F5344CB8AC3E}">
        <p14:creationId xmlns:p14="http://schemas.microsoft.com/office/powerpoint/2010/main" val="110074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Used:</a:t>
            </a:r>
          </a:p>
        </p:txBody>
      </p:sp>
      <p:sp>
        <p:nvSpPr>
          <p:cNvPr id="3" name="Content Placeholder 2"/>
          <p:cNvSpPr>
            <a:spLocks noGrp="1"/>
          </p:cNvSpPr>
          <p:nvPr>
            <p:ph idx="1"/>
          </p:nvPr>
        </p:nvSpPr>
        <p:spPr/>
        <p:txBody>
          <a:bodyPr/>
          <a:lstStyle/>
          <a:p>
            <a:r>
              <a:rPr lang="en-US" dirty="0">
                <a:solidFill>
                  <a:schemeClr val="accent1">
                    <a:lumMod val="40000"/>
                    <a:lumOff val="60000"/>
                  </a:schemeClr>
                </a:solidFill>
              </a:rPr>
              <a:t>K-Means Clustering to divide users in seven clusters based upon their visiting frequency </a:t>
            </a:r>
          </a:p>
          <a:p>
            <a:pPr marL="0" indent="0">
              <a:buNone/>
            </a:pPr>
            <a:endParaRPr lang="en-US" dirty="0">
              <a:solidFill>
                <a:schemeClr val="accent1">
                  <a:lumMod val="40000"/>
                  <a:lumOff val="60000"/>
                </a:schemeClr>
              </a:solidFill>
            </a:endParaRPr>
          </a:p>
          <a:p>
            <a:pPr marL="0" indent="0">
              <a:buNone/>
            </a:pPr>
            <a:endParaRPr lang="en-US" dirty="0">
              <a:solidFill>
                <a:schemeClr val="accent1">
                  <a:lumMod val="40000"/>
                  <a:lumOff val="60000"/>
                </a:schemeClr>
              </a:solidFill>
            </a:endParaRPr>
          </a:p>
          <a:p>
            <a:r>
              <a:rPr lang="en-US" dirty="0">
                <a:solidFill>
                  <a:schemeClr val="accent1">
                    <a:lumMod val="40000"/>
                    <a:lumOff val="60000"/>
                  </a:schemeClr>
                </a:solidFill>
              </a:rPr>
              <a:t>Decision Tree Classification to assign test user to respective cluster</a:t>
            </a:r>
          </a:p>
          <a:p>
            <a:pPr marL="0" indent="0">
              <a:buNone/>
            </a:pPr>
            <a:endParaRPr lang="en-US" dirty="0"/>
          </a:p>
        </p:txBody>
      </p:sp>
    </p:spTree>
    <p:extLst>
      <p:ext uri="{BB962C8B-B14F-4D97-AF65-F5344CB8AC3E}">
        <p14:creationId xmlns:p14="http://schemas.microsoft.com/office/powerpoint/2010/main" val="129350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Clusters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633" y="2366128"/>
            <a:ext cx="11265032" cy="4251488"/>
          </a:xfrm>
        </p:spPr>
      </p:pic>
    </p:spTree>
    <p:extLst>
      <p:ext uri="{BB962C8B-B14F-4D97-AF65-F5344CB8AC3E}">
        <p14:creationId xmlns:p14="http://schemas.microsoft.com/office/powerpoint/2010/main" val="27044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 of Top Users</a:t>
            </a:r>
          </a:p>
        </p:txBody>
      </p:sp>
      <p:sp>
        <p:nvSpPr>
          <p:cNvPr id="3" name="Content Placeholder 2"/>
          <p:cNvSpPr>
            <a:spLocks noGrp="1"/>
          </p:cNvSpPr>
          <p:nvPr>
            <p:ph idx="1"/>
          </p:nvPr>
        </p:nvSpPr>
        <p:spPr>
          <a:xfrm>
            <a:off x="1154954" y="2603500"/>
            <a:ext cx="8825659" cy="4174372"/>
          </a:xfrm>
        </p:spPr>
        <p:txBody>
          <a:bodyPr>
            <a:normAutofit fontScale="62500" lnSpcReduction="20000"/>
          </a:bodyPr>
          <a:lstStyle/>
          <a:p>
            <a:pPr marL="0" indent="0">
              <a:buNone/>
            </a:pPr>
            <a:r>
              <a:rPr lang="en-US" dirty="0"/>
              <a:t> </a:t>
            </a:r>
            <a:r>
              <a:rPr lang="en-US" dirty="0" err="1"/>
              <a:t>groupedData_subset</a:t>
            </a:r>
            <a:r>
              <a:rPr lang="en-US" dirty="0"/>
              <a:t>...1.            </a:t>
            </a:r>
            <a:r>
              <a:rPr lang="en-US" dirty="0" err="1"/>
              <a:t>usersim</a:t>
            </a:r>
            <a:r>
              <a:rPr lang="en-US" dirty="0"/>
              <a:t>      User</a:t>
            </a:r>
          </a:p>
          <a:p>
            <a:pPr marL="0" indent="0">
              <a:buNone/>
            </a:pPr>
            <a:r>
              <a:rPr lang="en-US" dirty="0"/>
              <a:t>31                      		 372 0.8016920  111</a:t>
            </a:r>
          </a:p>
          <a:p>
            <a:pPr marL="0" indent="0">
              <a:buNone/>
            </a:pPr>
            <a:r>
              <a:rPr lang="en-US" dirty="0"/>
              <a:t>37                       		443 0.7384163  111</a:t>
            </a:r>
          </a:p>
          <a:p>
            <a:pPr marL="0" indent="0">
              <a:buNone/>
            </a:pPr>
            <a:r>
              <a:rPr lang="en-US" dirty="0"/>
              <a:t>46                       		492 0.7186708  111</a:t>
            </a:r>
          </a:p>
          <a:p>
            <a:pPr marL="0" indent="0">
              <a:buNone/>
            </a:pPr>
            <a:r>
              <a:rPr lang="en-US" dirty="0"/>
              <a:t>33                       		390 0.7111000  111</a:t>
            </a:r>
          </a:p>
          <a:p>
            <a:pPr marL="0" indent="0">
              <a:buNone/>
            </a:pPr>
            <a:r>
              <a:rPr lang="en-US" dirty="0"/>
              <a:t>71                       		699 0.6848015  111</a:t>
            </a:r>
          </a:p>
          <a:p>
            <a:pPr marL="0" indent="0">
              <a:buNone/>
            </a:pPr>
            <a:r>
              <a:rPr lang="en-US" dirty="0"/>
              <a:t>395                      		664 0.8996019  110</a:t>
            </a:r>
          </a:p>
          <a:p>
            <a:pPr marL="0" indent="0">
              <a:buNone/>
            </a:pPr>
            <a:r>
              <a:rPr lang="en-US" dirty="0"/>
              <a:t>232                      		325 0.8576855  110</a:t>
            </a:r>
          </a:p>
          <a:p>
            <a:pPr marL="0" indent="0">
              <a:buNone/>
            </a:pPr>
            <a:r>
              <a:rPr lang="en-US" dirty="0"/>
              <a:t>328                      		502 0.8499531  110</a:t>
            </a:r>
          </a:p>
          <a:p>
            <a:pPr marL="0" indent="0">
              <a:buNone/>
            </a:pPr>
            <a:r>
              <a:rPr lang="en-US" dirty="0"/>
              <a:t>278                      		402 0.8451077  110</a:t>
            </a:r>
          </a:p>
          <a:p>
            <a:pPr marL="0" indent="0">
              <a:buNone/>
            </a:pPr>
            <a:r>
              <a:rPr lang="en-US" dirty="0"/>
              <a:t>350                      		554 0.8447299  110</a:t>
            </a:r>
          </a:p>
          <a:p>
            <a:pPr marL="0" indent="0">
              <a:buNone/>
            </a:pPr>
            <a:r>
              <a:rPr lang="en-US" dirty="0"/>
              <a:t>50                       		525 0.8785941  109</a:t>
            </a:r>
          </a:p>
          <a:p>
            <a:pPr marL="0" indent="0">
              <a:buNone/>
            </a:pPr>
            <a:r>
              <a:rPr lang="en-US" dirty="0"/>
              <a:t>45                       		508 0.8774934  109</a:t>
            </a:r>
          </a:p>
          <a:p>
            <a:pPr marL="0" indent="0">
              <a:buNone/>
            </a:pPr>
            <a:r>
              <a:rPr lang="en-US" dirty="0"/>
              <a:t>92                       		661 0.8634505  109</a:t>
            </a:r>
          </a:p>
          <a:p>
            <a:pPr marL="0" indent="0">
              <a:buNone/>
            </a:pPr>
            <a:r>
              <a:rPr lang="en-US" dirty="0"/>
              <a:t>235                      		971 0.8612571  109</a:t>
            </a:r>
          </a:p>
          <a:p>
            <a:pPr marL="0" indent="0">
              <a:buNone/>
            </a:pPr>
            <a:r>
              <a:rPr lang="en-US" dirty="0"/>
              <a:t>171                      		843 0.8335300  109</a:t>
            </a:r>
            <a:endParaRPr lang="en-US" dirty="0"/>
          </a:p>
        </p:txBody>
      </p:sp>
    </p:spTree>
    <p:extLst>
      <p:ext uri="{BB962C8B-B14F-4D97-AF65-F5344CB8AC3E}">
        <p14:creationId xmlns:p14="http://schemas.microsoft.com/office/powerpoint/2010/main" val="3198272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378</TotalTime>
  <Words>396</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Classification-Based  Destination Recommendation  System</vt:lpstr>
      <vt:lpstr>Overview</vt:lpstr>
      <vt:lpstr>Data Set :</vt:lpstr>
      <vt:lpstr>Supporting files with Dataset:</vt:lpstr>
      <vt:lpstr>Data Analysis:</vt:lpstr>
      <vt:lpstr>Data Analysis Step 2 :</vt:lpstr>
      <vt:lpstr>Machine Learning Algorithm Used:</vt:lpstr>
      <vt:lpstr>User Clusters :</vt:lpstr>
      <vt:lpstr>Cosine Similarity of Top Users</vt:lpstr>
      <vt:lpstr>Recommendation: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Classification-Based  Destination Recommendation  System</dc:title>
  <dc:creator>sharmili nag</dc:creator>
  <cp:lastModifiedBy>sharmili nag</cp:lastModifiedBy>
  <cp:revision>12</cp:revision>
  <dcterms:created xsi:type="dcterms:W3CDTF">2017-05-06T22:52:52Z</dcterms:created>
  <dcterms:modified xsi:type="dcterms:W3CDTF">2017-05-07T05:11:19Z</dcterms:modified>
</cp:coreProperties>
</file>