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6" r:id="rId5"/>
    <p:sldId id="271" r:id="rId6"/>
    <p:sldId id="272" r:id="rId7"/>
    <p:sldId id="273" r:id="rId8"/>
    <p:sldId id="274" r:id="rId9"/>
    <p:sldId id="275" r:id="rId10"/>
    <p:sldId id="268" r:id="rId11"/>
    <p:sldId id="276" r:id="rId12"/>
    <p:sldId id="259" r:id="rId13"/>
    <p:sldId id="260" r:id="rId14"/>
    <p:sldId id="277" r:id="rId15"/>
    <p:sldId id="278" r:id="rId16"/>
    <p:sldId id="279" r:id="rId17"/>
    <p:sldId id="280" r:id="rId18"/>
    <p:sldId id="281" r:id="rId19"/>
    <p:sldId id="262" r:id="rId20"/>
    <p:sldId id="282" r:id="rId21"/>
    <p:sldId id="283" r:id="rId22"/>
    <p:sldId id="284" r:id="rId23"/>
    <p:sldId id="285" r:id="rId24"/>
    <p:sldId id="26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AEFF9-568C-4408-A9D7-0B69AD850D1A}">
          <p14:sldIdLst>
            <p14:sldId id="256"/>
          </p14:sldIdLst>
        </p14:section>
        <p14:section name="Untitled Section" id="{8CD7ABA9-BA33-485E-8396-8D68C002EA2C}">
          <p14:sldIdLst>
            <p14:sldId id="271"/>
            <p14:sldId id="272"/>
            <p14:sldId id="273"/>
            <p14:sldId id="274"/>
            <p14:sldId id="275"/>
            <p14:sldId id="268"/>
            <p14:sldId id="276"/>
            <p14:sldId id="259"/>
            <p14:sldId id="260"/>
            <p14:sldId id="277"/>
            <p14:sldId id="278"/>
            <p14:sldId id="279"/>
            <p14:sldId id="280"/>
            <p14:sldId id="281"/>
            <p14:sldId id="262"/>
            <p14:sldId id="282"/>
            <p14:sldId id="283"/>
            <p14:sldId id="284"/>
            <p14:sldId id="285"/>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74" autoAdjust="0"/>
  </p:normalViewPr>
  <p:slideViewPr>
    <p:cSldViewPr snapToGrid="0" showGuides="1">
      <p:cViewPr varScale="1">
        <p:scale>
          <a:sx n="70" d="100"/>
          <a:sy n="70" d="100"/>
        </p:scale>
        <p:origin x="660" y="54"/>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8/6/2025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www.google.com/search?num=10&amp;sca_esv=733e742818f46c91&amp;cs=1&amp;q=Payoneer&amp;sa=X&amp;ved=2ahUKEwj-0tGyu_OOAxUg1jgGHbIsN8kQxccNegQIIxAD&amp;mstk=AUtExfCL6DtBgTwBSvhUt2cPQ2ynhbsXCHKEWc5jQRm4hnTJdZwaTBuCZf8e7ZjgHuzl5pplvh6bCj3zLd0ZKaEcsZWXH-2ITTIWzq8ywZftBM-eJoqxtXwxAmVB-9sy1Bc_zuUfcixUezGkn2hz-5TyfZYGIjKL1oFwUx3ih4xSvjA4v5NUKDrT9FoxUpvaB6SKZm15&amp;csui=3" TargetMode="Externa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0784" r="20784"/>
          <a:stretch>
            <a:fillRect/>
          </a:stretch>
        </p:blipFill>
        <p:spPr/>
      </p:pic>
      <p:sp>
        <p:nvSpPr>
          <p:cNvPr id="18" name="Hexagon 17" descr="Solid dark colored hexagon in the middle of image accent">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descr="Company name and logo group of information&#10;">
            <a:extLst>
              <a:ext uri="{FF2B5EF4-FFF2-40B4-BE49-F238E27FC236}">
                <a16:creationId xmlns:a16="http://schemas.microsoft.com/office/drawing/2014/main" id="{5B07AEC6-55AE-4E18-BEEA-A226E87C7897}"/>
              </a:ext>
            </a:extLst>
          </p:cNvPr>
          <p:cNvGrpSpPr/>
          <p:nvPr/>
        </p:nvGrpSpPr>
        <p:grpSpPr>
          <a:xfrm>
            <a:off x="3037738" y="2855631"/>
            <a:ext cx="1711684" cy="1311541"/>
            <a:chOff x="3037738" y="2902286"/>
            <a:chExt cx="1711684" cy="1311541"/>
          </a:xfrm>
        </p:grpSpPr>
        <p:sp>
          <p:nvSpPr>
            <p:cNvPr id="20" name="TextBox 19">
              <a:extLst>
                <a:ext uri="{FF2B5EF4-FFF2-40B4-BE49-F238E27FC236}">
                  <a16:creationId xmlns:a16="http://schemas.microsoft.com/office/drawing/2014/main" id="{94DF2E04-7632-4FED-B0BF-8FB243D982A3}"/>
                </a:ext>
              </a:extLst>
            </p:cNvPr>
            <p:cNvSpPr txBox="1"/>
            <p:nvPr/>
          </p:nvSpPr>
          <p:spPr>
            <a:xfrm>
              <a:off x="3238428" y="2902286"/>
              <a:ext cx="1423788" cy="1015663"/>
            </a:xfrm>
            <a:prstGeom prst="rect">
              <a:avLst/>
            </a:prstGeom>
            <a:noFill/>
          </p:spPr>
          <p:txBody>
            <a:bodyPr wrap="none" rtlCol="0">
              <a:spAutoFit/>
            </a:bodyPr>
            <a:lstStyle/>
            <a:p>
              <a:r>
                <a:rPr lang="en-US" sz="6000" b="1" dirty="0" smtClean="0">
                  <a:solidFill>
                    <a:schemeClr val="bg1"/>
                  </a:solidFill>
                  <a:latin typeface="Arial Black" panose="020B0A04020102020204" pitchFamily="34" charset="0"/>
                </a:rPr>
                <a:t>DH</a:t>
              </a:r>
              <a:endParaRPr lang="en-US" sz="6000" b="1" dirty="0">
                <a:solidFill>
                  <a:schemeClr val="bg1"/>
                </a:solidFill>
                <a:latin typeface="Arial Black" panose="020B0A04020102020204" pitchFamily="34" charset="0"/>
              </a:endParaRPr>
            </a:p>
          </p:txBody>
        </p:sp>
        <p:sp>
          <p:nvSpPr>
            <p:cNvPr id="21" name="TextBox 20">
              <a:extLst>
                <a:ext uri="{FF2B5EF4-FFF2-40B4-BE49-F238E27FC236}">
                  <a16:creationId xmlns:a16="http://schemas.microsoft.com/office/drawing/2014/main" id="{FC9A1C71-347B-44A9-88B4-692D9731582D}"/>
                </a:ext>
              </a:extLst>
            </p:cNvPr>
            <p:cNvSpPr txBox="1"/>
            <p:nvPr/>
          </p:nvSpPr>
          <p:spPr>
            <a:xfrm>
              <a:off x="3037738" y="3690607"/>
              <a:ext cx="1711684" cy="523220"/>
            </a:xfrm>
            <a:prstGeom prst="rect">
              <a:avLst/>
            </a:prstGeom>
            <a:noFill/>
          </p:spPr>
          <p:txBody>
            <a:bodyPr wrap="square" rtlCol="0">
              <a:spAutoFit/>
            </a:bodyPr>
            <a:lstStyle/>
            <a:p>
              <a:pPr algn="ctr"/>
              <a:r>
                <a:rPr lang="en-US" sz="2800" dirty="0" err="1" smtClean="0">
                  <a:solidFill>
                    <a:schemeClr val="bg1"/>
                  </a:solidFill>
                  <a:cs typeface="Calibri Light" panose="020F0302020204030204" pitchFamily="34" charset="0"/>
                </a:rPr>
                <a:t>DonorHub</a:t>
              </a:r>
              <a:endParaRPr lang="en-US" sz="2800" dirty="0">
                <a:solidFill>
                  <a:schemeClr val="bg1"/>
                </a:solidFill>
                <a:cs typeface="Calibri Light" panose="020F0302020204030204" pitchFamily="34" charset="0"/>
              </a:endParaRPr>
            </a:p>
          </p:txBody>
        </p:sp>
      </p:gr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chor="ctr">
            <a:normAutofit fontScale="90000"/>
          </a:bodyPr>
          <a:lstStyle/>
          <a:p>
            <a:pPr algn="ctr">
              <a:lnSpc>
                <a:spcPct val="100000"/>
              </a:lnSpc>
            </a:pPr>
            <a:r>
              <a:rPr lang="en-US" dirty="0" smtClean="0">
                <a:solidFill>
                  <a:schemeClr val="accent1">
                    <a:lumMod val="50000"/>
                    <a:lumOff val="50000"/>
                  </a:schemeClr>
                </a:solidFill>
              </a:rPr>
              <a:t>Donation Management System</a:t>
            </a:r>
            <a:endParaRPr lang="en-US" dirty="0">
              <a:solidFill>
                <a:schemeClr val="accent1">
                  <a:lumMod val="50000"/>
                  <a:lumOff val="50000"/>
                </a:schemeClr>
              </a:solidFill>
            </a:endParaRPr>
          </a:p>
        </p:txBody>
      </p:sp>
      <p:sp>
        <p:nvSpPr>
          <p:cNvPr id="4" name="Rectangle 1"/>
          <p:cNvSpPr>
            <a:spLocks noGrp="1" noChangeArrowheads="1"/>
          </p:cNvSpPr>
          <p:nvPr>
            <p:ph type="subTitle" idx="1"/>
          </p:nvPr>
        </p:nvSpPr>
        <p:spPr bwMode="auto">
          <a:xfrm>
            <a:off x="6660108" y="3480727"/>
            <a:ext cx="3712191" cy="1021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buClrTx/>
              <a:buSzTx/>
              <a:tabLst/>
            </a:pPr>
            <a:r>
              <a:rPr kumimoji="0" lang="en-US" altLang="en-US" sz="1400" b="1" i="0" u="none" strike="noStrike" cap="none" normalizeH="0" baseline="0" dirty="0" smtClean="0">
                <a:ln>
                  <a:noFill/>
                </a:ln>
                <a:solidFill>
                  <a:schemeClr val="tx1"/>
                </a:solidFill>
                <a:effectLst/>
                <a:latin typeface="Arial" panose="020B0604020202020204" pitchFamily="34" charset="0"/>
              </a:rPr>
              <a:t>Every</a:t>
            </a:r>
            <a:r>
              <a:rPr kumimoji="0" lang="en-US" altLang="en-US" sz="1400" b="1" i="0" u="none" strike="noStrike" cap="none" normalizeH="0" dirty="0" smtClean="0">
                <a:ln>
                  <a:noFill/>
                </a:ln>
                <a:solidFill>
                  <a:schemeClr val="tx1"/>
                </a:solidFill>
                <a:effectLst/>
                <a:latin typeface="Arial" panose="020B0604020202020204" pitchFamily="34" charset="0"/>
              </a:rPr>
              <a:t> </a:t>
            </a:r>
            <a:r>
              <a:rPr kumimoji="0" lang="en-US" altLang="en-US" sz="1400" b="1" i="0" u="none" strike="noStrike" cap="none" normalizeH="0" baseline="0" dirty="0" smtClean="0">
                <a:ln>
                  <a:noFill/>
                </a:ln>
                <a:solidFill>
                  <a:schemeClr val="tx1"/>
                </a:solidFill>
                <a:effectLst/>
                <a:latin typeface="Arial" panose="020B0604020202020204" pitchFamily="34" charset="0"/>
              </a:rPr>
              <a:t>donation tells a story. We help you tell it.</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smtClean="0"/>
              <a:t>Software </a:t>
            </a:r>
            <a:r>
              <a:rPr lang="en-US" dirty="0"/>
              <a:t>Features</a:t>
            </a:r>
            <a:endParaRPr lang="en-US" b="0"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10</a:t>
            </a:fld>
            <a:endParaRPr lang="en-US" dirty="0"/>
          </a:p>
        </p:txBody>
      </p:sp>
      <p:sp>
        <p:nvSpPr>
          <p:cNvPr id="19" name="TextBox 18"/>
          <p:cNvSpPr txBox="1"/>
          <p:nvPr/>
        </p:nvSpPr>
        <p:spPr>
          <a:xfrm>
            <a:off x="450380" y="3215573"/>
            <a:ext cx="4058753"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smtClean="0"/>
              <a:t>Donor Management</a:t>
            </a:r>
            <a:endParaRPr lang="en-US" sz="2000" dirty="0"/>
          </a:p>
          <a:p>
            <a:pPr marL="342900" indent="-342900">
              <a:lnSpc>
                <a:spcPct val="150000"/>
              </a:lnSpc>
              <a:buFont typeface="Wingdings" panose="05000000000000000000" pitchFamily="2" charset="2"/>
              <a:buChar char="v"/>
            </a:pPr>
            <a:r>
              <a:rPr lang="en-US" sz="2000" dirty="0"/>
              <a:t>Donation Tracking</a:t>
            </a:r>
          </a:p>
          <a:p>
            <a:pPr marL="342900" indent="-342900">
              <a:lnSpc>
                <a:spcPct val="150000"/>
              </a:lnSpc>
              <a:buFont typeface="Wingdings" panose="05000000000000000000" pitchFamily="2" charset="2"/>
              <a:buChar char="v"/>
            </a:pPr>
            <a:r>
              <a:rPr lang="en-US" sz="2000" dirty="0" smtClean="0"/>
              <a:t>Campaign </a:t>
            </a:r>
            <a:r>
              <a:rPr lang="en-US" sz="2000" dirty="0"/>
              <a:t>Management</a:t>
            </a:r>
          </a:p>
          <a:p>
            <a:pPr marL="342900" indent="-342900">
              <a:lnSpc>
                <a:spcPct val="150000"/>
              </a:lnSpc>
              <a:buFont typeface="Wingdings" panose="05000000000000000000" pitchFamily="2" charset="2"/>
              <a:buChar char="v"/>
            </a:pPr>
            <a:r>
              <a:rPr lang="en-US" sz="2000" dirty="0"/>
              <a:t>User Role Access</a:t>
            </a:r>
          </a:p>
          <a:p>
            <a:pPr marL="342900" indent="-342900">
              <a:lnSpc>
                <a:spcPct val="150000"/>
              </a:lnSpc>
              <a:buFont typeface="Wingdings" panose="05000000000000000000" pitchFamily="2" charset="2"/>
              <a:buChar char="v"/>
            </a:pPr>
            <a:r>
              <a:rPr lang="en-US" sz="2000" dirty="0"/>
              <a:t>Acknowledgment &amp; </a:t>
            </a:r>
            <a:r>
              <a:rPr lang="en-US" sz="2000" dirty="0" smtClean="0"/>
              <a:t>Receipts</a:t>
            </a:r>
            <a:endParaRPr lang="en-US" sz="2000" dirty="0"/>
          </a:p>
          <a:p>
            <a:pPr marL="342900" indent="-342900">
              <a:lnSpc>
                <a:spcPct val="150000"/>
              </a:lnSpc>
              <a:buFont typeface="Wingdings" panose="05000000000000000000" pitchFamily="2" charset="2"/>
              <a:buChar char="v"/>
            </a:pPr>
            <a:r>
              <a:rPr lang="en-US" sz="2000" dirty="0"/>
              <a:t>Reports &amp; </a:t>
            </a:r>
            <a:r>
              <a:rPr lang="en-US" sz="2000" dirty="0" smtClean="0"/>
              <a:t>Analytics</a:t>
            </a:r>
            <a:endParaRPr lang="en-US" sz="2000" dirty="0"/>
          </a:p>
        </p:txBody>
      </p:sp>
      <p:sp>
        <p:nvSpPr>
          <p:cNvPr id="21" name="TextBox 20"/>
          <p:cNvSpPr txBox="1"/>
          <p:nvPr/>
        </p:nvSpPr>
        <p:spPr>
          <a:xfrm>
            <a:off x="338530" y="2539959"/>
            <a:ext cx="2988858" cy="523220"/>
          </a:xfrm>
          <a:prstGeom prst="rect">
            <a:avLst/>
          </a:prstGeom>
          <a:noFill/>
        </p:spPr>
        <p:txBody>
          <a:bodyPr wrap="square" rtlCol="0">
            <a:spAutoFit/>
          </a:bodyPr>
          <a:lstStyle/>
          <a:p>
            <a:r>
              <a:rPr lang="en-US" sz="2800" b="1" dirty="0"/>
              <a:t> Key </a:t>
            </a:r>
            <a:r>
              <a:rPr lang="en-US" sz="2800" b="1" dirty="0" smtClean="0"/>
              <a:t>Features</a:t>
            </a:r>
            <a:endParaRPr lang="en-US" sz="2800" b="1" dirty="0"/>
          </a:p>
        </p:txBody>
      </p:sp>
      <p:sp>
        <p:nvSpPr>
          <p:cNvPr id="25" name="TextBox 24"/>
          <p:cNvSpPr txBox="1"/>
          <p:nvPr/>
        </p:nvSpPr>
        <p:spPr>
          <a:xfrm>
            <a:off x="4258100" y="3184795"/>
            <a:ext cx="3425589"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Security &amp; Data Integrity</a:t>
            </a:r>
          </a:p>
          <a:p>
            <a:pPr marL="342900" indent="-342900">
              <a:lnSpc>
                <a:spcPct val="150000"/>
              </a:lnSpc>
              <a:buFont typeface="Wingdings" panose="05000000000000000000" pitchFamily="2" charset="2"/>
              <a:buChar char="v"/>
            </a:pPr>
            <a:r>
              <a:rPr lang="en-US" sz="2000" dirty="0"/>
              <a:t>Volunteer Management</a:t>
            </a:r>
          </a:p>
          <a:p>
            <a:pPr marL="342900" indent="-342900">
              <a:lnSpc>
                <a:spcPct val="150000"/>
              </a:lnSpc>
              <a:buFont typeface="Wingdings" panose="05000000000000000000" pitchFamily="2" charset="2"/>
              <a:buChar char="v"/>
            </a:pPr>
            <a:r>
              <a:rPr lang="en-US" sz="2000" dirty="0"/>
              <a:t>SMS and Email Notifications</a:t>
            </a:r>
          </a:p>
          <a:p>
            <a:pPr marL="342900" indent="-342900">
              <a:lnSpc>
                <a:spcPct val="150000"/>
              </a:lnSpc>
              <a:buFont typeface="Wingdings" panose="05000000000000000000" pitchFamily="2" charset="2"/>
              <a:buChar char="v"/>
            </a:pPr>
            <a:r>
              <a:rPr lang="en-US" sz="2000" dirty="0"/>
              <a:t>Donor </a:t>
            </a:r>
            <a:r>
              <a:rPr lang="en-US" sz="2000" dirty="0" smtClean="0"/>
              <a:t>Dashboard</a:t>
            </a:r>
          </a:p>
          <a:p>
            <a:pPr marL="342900" indent="-342900">
              <a:lnSpc>
                <a:spcPct val="150000"/>
              </a:lnSpc>
              <a:buFont typeface="Wingdings" panose="05000000000000000000" pitchFamily="2" charset="2"/>
              <a:buChar char="v"/>
            </a:pPr>
            <a:r>
              <a:rPr lang="en-US" sz="2000" dirty="0"/>
              <a:t>Online Payment Integration</a:t>
            </a:r>
          </a:p>
          <a:p>
            <a:pPr>
              <a:lnSpc>
                <a:spcPct val="150000"/>
              </a:lnSpc>
            </a:pPr>
            <a:endParaRPr lang="en-US" sz="2000" dirty="0"/>
          </a:p>
        </p:txBody>
      </p:sp>
    </p:spTree>
    <p:extLst>
      <p:ext uri="{BB962C8B-B14F-4D97-AF65-F5344CB8AC3E}">
        <p14:creationId xmlns:p14="http://schemas.microsoft.com/office/powerpoint/2010/main" val="320546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smtClean="0"/>
              <a:t>Software </a:t>
            </a:r>
            <a:r>
              <a:rPr lang="en-US" dirty="0"/>
              <a:t>Features</a:t>
            </a:r>
            <a:endParaRPr lang="en-US" b="0" dirty="0"/>
          </a:p>
        </p:txBody>
      </p:sp>
      <p:pic>
        <p:nvPicPr>
          <p:cNvPr id="59" name="Picture Placeholder 58" title="Buildings">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3492" r="13492"/>
          <a:stretch>
            <a:fillRect/>
          </a:stretch>
        </p:blipFill>
        <p:spPr/>
      </p:pic>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19" name="TextBox 18"/>
          <p:cNvSpPr txBox="1"/>
          <p:nvPr/>
        </p:nvSpPr>
        <p:spPr>
          <a:xfrm>
            <a:off x="450380" y="3215573"/>
            <a:ext cx="4058753"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 Recurring Donations</a:t>
            </a:r>
          </a:p>
          <a:p>
            <a:pPr marL="342900" indent="-342900">
              <a:lnSpc>
                <a:spcPct val="150000"/>
              </a:lnSpc>
              <a:buFont typeface="Wingdings" panose="05000000000000000000" pitchFamily="2" charset="2"/>
              <a:buChar char="v"/>
            </a:pPr>
            <a:r>
              <a:rPr lang="en-US" sz="2000" dirty="0"/>
              <a:t>Mobile App Integration</a:t>
            </a:r>
          </a:p>
          <a:p>
            <a:pPr marL="342900" indent="-342900">
              <a:lnSpc>
                <a:spcPct val="150000"/>
              </a:lnSpc>
              <a:buFont typeface="Wingdings" panose="05000000000000000000" pitchFamily="2" charset="2"/>
              <a:buChar char="v"/>
            </a:pPr>
            <a:r>
              <a:rPr lang="en-US" sz="2000" dirty="0"/>
              <a:t>AI-Based Donation Suggestions </a:t>
            </a:r>
          </a:p>
          <a:p>
            <a:pPr marL="342900" indent="-342900">
              <a:lnSpc>
                <a:spcPct val="150000"/>
              </a:lnSpc>
              <a:buFont typeface="Wingdings" panose="05000000000000000000" pitchFamily="2" charset="2"/>
              <a:buChar char="v"/>
            </a:pPr>
            <a:r>
              <a:rPr lang="en-US" sz="2000" dirty="0"/>
              <a:t>Social Media Sharing</a:t>
            </a:r>
          </a:p>
          <a:p>
            <a:pPr marL="342900" indent="-342900">
              <a:lnSpc>
                <a:spcPct val="150000"/>
              </a:lnSpc>
              <a:buFont typeface="Wingdings" panose="05000000000000000000" pitchFamily="2" charset="2"/>
              <a:buChar char="v"/>
            </a:pPr>
            <a:r>
              <a:rPr lang="en-US" sz="2000" dirty="0"/>
              <a:t>Donation Certificate </a:t>
            </a:r>
            <a:r>
              <a:rPr lang="en-US" sz="2000" dirty="0" smtClean="0"/>
              <a:t>Generator</a:t>
            </a:r>
            <a:endParaRPr lang="en-US" sz="2000" dirty="0"/>
          </a:p>
        </p:txBody>
      </p:sp>
      <p:sp>
        <p:nvSpPr>
          <p:cNvPr id="21" name="TextBox 20"/>
          <p:cNvSpPr txBox="1"/>
          <p:nvPr/>
        </p:nvSpPr>
        <p:spPr>
          <a:xfrm>
            <a:off x="338530" y="2539959"/>
            <a:ext cx="4369948" cy="523220"/>
          </a:xfrm>
          <a:prstGeom prst="rect">
            <a:avLst/>
          </a:prstGeom>
          <a:noFill/>
        </p:spPr>
        <p:txBody>
          <a:bodyPr wrap="square" rtlCol="0">
            <a:spAutoFit/>
          </a:bodyPr>
          <a:lstStyle/>
          <a:p>
            <a:r>
              <a:rPr lang="en-US" sz="2800" b="1" dirty="0"/>
              <a:t>Future Additional Features</a:t>
            </a:r>
          </a:p>
        </p:txBody>
      </p:sp>
      <p:sp>
        <p:nvSpPr>
          <p:cNvPr id="25" name="TextBox 24"/>
          <p:cNvSpPr txBox="1"/>
          <p:nvPr/>
        </p:nvSpPr>
        <p:spPr>
          <a:xfrm>
            <a:off x="4258100" y="3184795"/>
            <a:ext cx="3425589" cy="235295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Multi-Organization Support</a:t>
            </a:r>
          </a:p>
          <a:p>
            <a:pPr marL="342900" indent="-342900">
              <a:lnSpc>
                <a:spcPct val="150000"/>
              </a:lnSpc>
              <a:buFont typeface="Wingdings" panose="05000000000000000000" pitchFamily="2" charset="2"/>
              <a:buChar char="v"/>
            </a:pPr>
            <a:r>
              <a:rPr lang="en-US" sz="2000" dirty="0"/>
              <a:t>QR Code for Campaign</a:t>
            </a:r>
          </a:p>
          <a:p>
            <a:pPr marL="342900" indent="-342900">
              <a:lnSpc>
                <a:spcPct val="150000"/>
              </a:lnSpc>
              <a:buFont typeface="Wingdings" panose="05000000000000000000" pitchFamily="2" charset="2"/>
              <a:buChar char="v"/>
            </a:pPr>
            <a:r>
              <a:rPr lang="en-US" sz="2000" dirty="0" smtClean="0"/>
              <a:t>Block-chain </a:t>
            </a:r>
            <a:r>
              <a:rPr lang="en-US" sz="2000" dirty="0"/>
              <a:t>Integration</a:t>
            </a:r>
          </a:p>
          <a:p>
            <a:pPr marL="342900" indent="-342900">
              <a:lnSpc>
                <a:spcPct val="150000"/>
              </a:lnSpc>
              <a:buFont typeface="Wingdings" panose="05000000000000000000" pitchFamily="2" charset="2"/>
              <a:buChar char="v"/>
            </a:pPr>
            <a:r>
              <a:rPr lang="en-US" sz="2000" dirty="0"/>
              <a:t>Tax Report Automation</a:t>
            </a:r>
          </a:p>
          <a:p>
            <a:pPr marL="342900" indent="-342900">
              <a:lnSpc>
                <a:spcPct val="150000"/>
              </a:lnSpc>
              <a:buFont typeface="Wingdings" panose="05000000000000000000" pitchFamily="2" charset="2"/>
              <a:buChar char="v"/>
            </a:pPr>
            <a:r>
              <a:rPr lang="en-US" sz="2000" dirty="0"/>
              <a:t>Multilingual Support</a:t>
            </a:r>
          </a:p>
        </p:txBody>
      </p:sp>
    </p:spTree>
    <p:extLst>
      <p:ext uri="{BB962C8B-B14F-4D97-AF65-F5344CB8AC3E}">
        <p14:creationId xmlns:p14="http://schemas.microsoft.com/office/powerpoint/2010/main" val="46236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pPr lvl="0"/>
            <a:r>
              <a:rPr lang="en-US" dirty="0"/>
              <a:t> Key Functionalities: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a:bodyPr>
          <a:lstStyle/>
          <a:p>
            <a:pPr lvl="0">
              <a:buClr>
                <a:schemeClr val="accent4">
                  <a:lumMod val="75000"/>
                </a:schemeClr>
              </a:buClr>
              <a:buFont typeface="Wingdings" panose="05000000000000000000" pitchFamily="2" charset="2"/>
              <a:buChar char="q"/>
            </a:pPr>
            <a:r>
              <a:rPr lang="en-US" dirty="0" smtClean="0"/>
              <a:t> Add </a:t>
            </a:r>
            <a:r>
              <a:rPr lang="en-US" dirty="0"/>
              <a:t>and manage donors and donations</a:t>
            </a:r>
          </a:p>
          <a:p>
            <a:pPr lvl="0">
              <a:buClr>
                <a:schemeClr val="accent4">
                  <a:lumMod val="75000"/>
                </a:schemeClr>
              </a:buClr>
              <a:buFont typeface="Wingdings" panose="05000000000000000000" pitchFamily="2" charset="2"/>
              <a:buChar char="q"/>
            </a:pPr>
            <a:r>
              <a:rPr lang="en-US" dirty="0" smtClean="0"/>
              <a:t> Create </a:t>
            </a:r>
            <a:r>
              <a:rPr lang="en-US" dirty="0"/>
              <a:t>and monitor donation campaigns</a:t>
            </a:r>
          </a:p>
          <a:p>
            <a:pPr lvl="0">
              <a:buClr>
                <a:schemeClr val="accent4">
                  <a:lumMod val="75000"/>
                </a:schemeClr>
              </a:buClr>
              <a:buFont typeface="Wingdings" panose="05000000000000000000" pitchFamily="2" charset="2"/>
              <a:buChar char="q"/>
            </a:pPr>
            <a:r>
              <a:rPr lang="en-US" dirty="0" smtClean="0"/>
              <a:t> Role-based </a:t>
            </a:r>
            <a:r>
              <a:rPr lang="en-US" dirty="0"/>
              <a:t>login and permissions</a:t>
            </a:r>
          </a:p>
          <a:p>
            <a:pPr lvl="0">
              <a:buClr>
                <a:schemeClr val="accent4">
                  <a:lumMod val="75000"/>
                </a:schemeClr>
              </a:buClr>
              <a:buFont typeface="Wingdings" panose="05000000000000000000" pitchFamily="2" charset="2"/>
              <a:buChar char="q"/>
            </a:pPr>
            <a:r>
              <a:rPr lang="en-US" dirty="0" smtClean="0"/>
              <a:t> Export </a:t>
            </a:r>
            <a:r>
              <a:rPr lang="en-US" dirty="0"/>
              <a:t>reports in Excel/PDF formats</a:t>
            </a:r>
          </a:p>
          <a:p>
            <a:pPr lvl="0">
              <a:buClr>
                <a:schemeClr val="accent4">
                  <a:lumMod val="75000"/>
                </a:schemeClr>
              </a:buClr>
              <a:buFont typeface="Wingdings" panose="05000000000000000000" pitchFamily="2" charset="2"/>
              <a:buChar char="q"/>
            </a:pPr>
            <a:r>
              <a:rPr lang="en-US" dirty="0" smtClean="0"/>
              <a:t> Secure </a:t>
            </a:r>
            <a:r>
              <a:rPr lang="en-US" dirty="0"/>
              <a:t>and user-friendly interface</a:t>
            </a:r>
          </a:p>
          <a:p>
            <a:pPr lvl="0">
              <a:buClr>
                <a:schemeClr val="accent4">
                  <a:lumMod val="75000"/>
                </a:schemeClr>
              </a:buClr>
              <a:buFont typeface="Wingdings" panose="05000000000000000000" pitchFamily="2" charset="2"/>
              <a:buChar char="q"/>
            </a:pPr>
            <a:r>
              <a:rPr lang="en-US" dirty="0" smtClean="0"/>
              <a:t> Search </a:t>
            </a:r>
            <a:r>
              <a:rPr lang="en-US" dirty="0"/>
              <a:t>and filter records easily</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12</a:t>
            </a:fld>
            <a:endParaRPr lang="en-US" dirty="0"/>
          </a:p>
        </p:txBody>
      </p:sp>
    </p:spTree>
    <p:extLst>
      <p:ext uri="{BB962C8B-B14F-4D97-AF65-F5344CB8AC3E}">
        <p14:creationId xmlns:p14="http://schemas.microsoft.com/office/powerpoint/2010/main" val="3549634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118" y="2033520"/>
            <a:ext cx="10727139" cy="3724865"/>
          </a:xfrm>
        </p:spPr>
        <p:txBody>
          <a:bodyPr/>
          <a:lstStyle/>
          <a:p>
            <a:r>
              <a:rPr lang="en-US" b="1" dirty="0" smtClean="0"/>
              <a:t>Frontend</a:t>
            </a:r>
            <a:r>
              <a:rPr lang="en-US" b="1" dirty="0"/>
              <a:t>:</a:t>
            </a:r>
            <a:r>
              <a:rPr lang="en-US" dirty="0"/>
              <a:t> HTML, CSS, </a:t>
            </a:r>
            <a:r>
              <a:rPr lang="en-US" dirty="0" smtClean="0"/>
              <a:t>JavaScript,Bootstrap5</a:t>
            </a:r>
            <a:endParaRPr lang="en-US" dirty="0"/>
          </a:p>
          <a:p>
            <a:r>
              <a:rPr lang="en-US" b="1" dirty="0"/>
              <a:t>Backend:</a:t>
            </a:r>
            <a:r>
              <a:rPr lang="en-US" dirty="0"/>
              <a:t> PHP </a:t>
            </a:r>
          </a:p>
          <a:p>
            <a:r>
              <a:rPr lang="en-US" b="1" dirty="0"/>
              <a:t>Database:</a:t>
            </a:r>
            <a:r>
              <a:rPr lang="en-US" dirty="0"/>
              <a:t> MySQL / </a:t>
            </a:r>
            <a:r>
              <a:rPr lang="en-US" dirty="0" err="1"/>
              <a:t>MariaDB</a:t>
            </a:r>
            <a:endParaRPr lang="en-US" dirty="0"/>
          </a:p>
          <a:p>
            <a:r>
              <a:rPr lang="en-US" b="1" dirty="0"/>
              <a:t>Server:</a:t>
            </a:r>
            <a:r>
              <a:rPr lang="en-US" dirty="0"/>
              <a:t> Apache / </a:t>
            </a:r>
            <a:r>
              <a:rPr lang="en-US" dirty="0" smtClean="0"/>
              <a:t>XAMPP</a:t>
            </a:r>
          </a:p>
          <a:p>
            <a:r>
              <a:rPr lang="en-US" b="1" dirty="0" smtClean="0"/>
              <a:t>Web Browser: </a:t>
            </a:r>
            <a:r>
              <a:rPr lang="en-US" dirty="0" smtClean="0"/>
              <a:t>Google </a:t>
            </a:r>
            <a:r>
              <a:rPr lang="en-US" dirty="0"/>
              <a:t>Chrome, Firefox, </a:t>
            </a:r>
            <a:r>
              <a:rPr lang="en-US" dirty="0" smtClean="0"/>
              <a:t>Safari</a:t>
            </a:r>
          </a:p>
          <a:p>
            <a:r>
              <a:rPr lang="en-US" b="1" dirty="0" smtClean="0"/>
              <a:t>Payment </a:t>
            </a:r>
            <a:r>
              <a:rPr lang="en-US" b="1" dirty="0" err="1" smtClean="0"/>
              <a:t>Gateways:</a:t>
            </a:r>
            <a:r>
              <a:rPr lang="en-US" dirty="0" err="1" smtClean="0"/>
              <a:t>PayPal</a:t>
            </a:r>
            <a:r>
              <a:rPr lang="en-US" dirty="0" smtClean="0"/>
              <a:t>,</a:t>
            </a:r>
            <a:r>
              <a:rPr lang="en-US" dirty="0"/>
              <a:t> </a:t>
            </a:r>
            <a:r>
              <a:rPr lang="en-US" dirty="0" smtClean="0"/>
              <a:t>Stripe,</a:t>
            </a:r>
            <a:r>
              <a:rPr lang="en-US" dirty="0"/>
              <a:t>  </a:t>
            </a:r>
            <a:r>
              <a:rPr lang="en-US" dirty="0" err="1">
                <a:hlinkClick r:id="rId2"/>
              </a:rPr>
              <a:t>Payoneer</a:t>
            </a:r>
            <a:endParaRPr lang="en-US" dirty="0"/>
          </a:p>
          <a:p>
            <a:endParaRPr lang="en-US" dirty="0"/>
          </a:p>
        </p:txBody>
      </p:sp>
      <p:sp>
        <p:nvSpPr>
          <p:cNvPr id="4" name="TextBox 3"/>
          <p:cNvSpPr txBox="1"/>
          <p:nvPr/>
        </p:nvSpPr>
        <p:spPr>
          <a:xfrm>
            <a:off x="1119119" y="1255597"/>
            <a:ext cx="4653885" cy="584775"/>
          </a:xfrm>
          <a:prstGeom prst="rect">
            <a:avLst/>
          </a:prstGeom>
          <a:noFill/>
        </p:spPr>
        <p:txBody>
          <a:bodyPr wrap="square" rtlCol="0">
            <a:spAutoFit/>
          </a:bodyPr>
          <a:lstStyle/>
          <a:p>
            <a:r>
              <a:rPr lang="en-US" sz="3200" b="1" dirty="0"/>
              <a:t>Technologies </a:t>
            </a:r>
            <a:r>
              <a:rPr lang="en-US" sz="3200" b="1" dirty="0" smtClean="0"/>
              <a:t>Used</a:t>
            </a:r>
            <a:endParaRPr lang="en-US" sz="3200" b="1" dirty="0"/>
          </a:p>
        </p:txBody>
      </p:sp>
    </p:spTree>
    <p:extLst>
      <p:ext uri="{BB962C8B-B14F-4D97-AF65-F5344CB8AC3E}">
        <p14:creationId xmlns:p14="http://schemas.microsoft.com/office/powerpoint/2010/main" val="249853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25185591"/>
              </p:ext>
            </p:extLst>
          </p:nvPr>
        </p:nvGraphicFramePr>
        <p:xfrm>
          <a:off x="1181100" y="1825625"/>
          <a:ext cx="9828798" cy="4352612"/>
        </p:xfrm>
        <a:graphic>
          <a:graphicData uri="http://schemas.openxmlformats.org/drawingml/2006/table">
            <a:tbl>
              <a:tblPr/>
              <a:tblGrid>
                <a:gridCol w="2594586">
                  <a:extLst>
                    <a:ext uri="{9D8B030D-6E8A-4147-A177-3AD203B41FA5}">
                      <a16:colId xmlns:a16="http://schemas.microsoft.com/office/drawing/2014/main" val="1853350799"/>
                    </a:ext>
                  </a:extLst>
                </a:gridCol>
                <a:gridCol w="1405401">
                  <a:extLst>
                    <a:ext uri="{9D8B030D-6E8A-4147-A177-3AD203B41FA5}">
                      <a16:colId xmlns:a16="http://schemas.microsoft.com/office/drawing/2014/main" val="1247709946"/>
                    </a:ext>
                  </a:extLst>
                </a:gridCol>
                <a:gridCol w="1180176">
                  <a:extLst>
                    <a:ext uri="{9D8B030D-6E8A-4147-A177-3AD203B41FA5}">
                      <a16:colId xmlns:a16="http://schemas.microsoft.com/office/drawing/2014/main" val="3899944645"/>
                    </a:ext>
                  </a:extLst>
                </a:gridCol>
                <a:gridCol w="1135132">
                  <a:extLst>
                    <a:ext uri="{9D8B030D-6E8A-4147-A177-3AD203B41FA5}">
                      <a16:colId xmlns:a16="http://schemas.microsoft.com/office/drawing/2014/main" val="3428862802"/>
                    </a:ext>
                  </a:extLst>
                </a:gridCol>
                <a:gridCol w="1144141">
                  <a:extLst>
                    <a:ext uri="{9D8B030D-6E8A-4147-A177-3AD203B41FA5}">
                      <a16:colId xmlns:a16="http://schemas.microsoft.com/office/drawing/2014/main" val="492787703"/>
                    </a:ext>
                  </a:extLst>
                </a:gridCol>
                <a:gridCol w="1207203">
                  <a:extLst>
                    <a:ext uri="{9D8B030D-6E8A-4147-A177-3AD203B41FA5}">
                      <a16:colId xmlns:a16="http://schemas.microsoft.com/office/drawing/2014/main" val="727219580"/>
                    </a:ext>
                  </a:extLst>
                </a:gridCol>
                <a:gridCol w="1162159">
                  <a:extLst>
                    <a:ext uri="{9D8B030D-6E8A-4147-A177-3AD203B41FA5}">
                      <a16:colId xmlns:a16="http://schemas.microsoft.com/office/drawing/2014/main" val="2397245106"/>
                    </a:ext>
                  </a:extLst>
                </a:gridCol>
              </a:tblGrid>
              <a:tr h="657656">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Task</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smtClean="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smtClean="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smtClean="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i="0" u="none" strike="noStrike" dirty="0" smtClean="0">
                          <a:solidFill>
                            <a:srgbClr val="000000"/>
                          </a:solidFill>
                          <a:effectLst/>
                          <a:latin typeface="Calibri" panose="020F0502020204030204" pitchFamily="34" charset="0"/>
                        </a:rPr>
                        <a:t>Week-1</a:t>
                      </a:r>
                      <a:endParaRPr lang="en-US" sz="1600" dirty="0" smtClean="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smtClean="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smtClean="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18248755"/>
                  </a:ext>
                </a:extLst>
              </a:tr>
              <a:tr h="64864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Requirement Analysis</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9183822"/>
                  </a:ext>
                </a:extLst>
              </a:tr>
              <a:tr h="576575">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System Design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3394212"/>
                  </a:ext>
                </a:extLst>
              </a:tr>
              <a:tr h="549548">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Implementation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0491695"/>
                  </a:ext>
                </a:extLst>
              </a:tr>
              <a:tr h="549548">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Testing</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064058"/>
                  </a:ext>
                </a:extLst>
              </a:tr>
              <a:tr h="54053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Deployment</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9806510"/>
                  </a:ext>
                </a:extLst>
              </a:tr>
              <a:tr h="45044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Maintenance</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2531895690"/>
                  </a:ext>
                </a:extLst>
              </a:tr>
              <a:tr h="37837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Documentation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4111227060"/>
                  </a:ext>
                </a:extLst>
              </a:tr>
            </a:tbl>
          </a:graphicData>
        </a:graphic>
      </p:graphicFrame>
      <p:sp>
        <p:nvSpPr>
          <p:cNvPr id="6" name="Rectangle 1"/>
          <p:cNvSpPr>
            <a:spLocks noChangeArrowheads="1"/>
          </p:cNvSpPr>
          <p:nvPr/>
        </p:nvSpPr>
        <p:spPr bwMode="auto">
          <a:xfrm>
            <a:off x="118110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4881350" y="818866"/>
            <a:ext cx="2429301" cy="646331"/>
          </a:xfrm>
          <a:prstGeom prst="rect">
            <a:avLst/>
          </a:prstGeom>
          <a:noFill/>
        </p:spPr>
        <p:txBody>
          <a:bodyPr wrap="square" rtlCol="0">
            <a:spAutoFit/>
          </a:bodyPr>
          <a:lstStyle/>
          <a:p>
            <a:r>
              <a:rPr lang="en-US" sz="3600" b="1" dirty="0" smtClean="0"/>
              <a:t>Gantt Chart</a:t>
            </a:r>
            <a:endParaRPr lang="en-US" sz="3600" b="1" dirty="0"/>
          </a:p>
        </p:txBody>
      </p:sp>
    </p:spTree>
    <p:extLst>
      <p:ext uri="{BB962C8B-B14F-4D97-AF65-F5344CB8AC3E}">
        <p14:creationId xmlns:p14="http://schemas.microsoft.com/office/powerpoint/2010/main" val="14775403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446108" y="131656"/>
            <a:ext cx="11299784" cy="5641347"/>
            <a:chOff x="237684" y="63417"/>
            <a:chExt cx="11409803" cy="6446562"/>
          </a:xfrm>
        </p:grpSpPr>
        <p:sp>
          <p:nvSpPr>
            <p:cNvPr id="6" name="Rectangle 1"/>
            <p:cNvSpPr>
              <a:spLocks noChangeArrowheads="1"/>
            </p:cNvSpPr>
            <p:nvPr/>
          </p:nvSpPr>
          <p:spPr bwMode="auto">
            <a:xfrm>
              <a:off x="1181100" y="1736560"/>
              <a:ext cx="192157" cy="3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8" name="Flowchart: Terminator 7"/>
            <p:cNvSpPr/>
            <p:nvPr/>
          </p:nvSpPr>
          <p:spPr>
            <a:xfrm>
              <a:off x="5204011" y="63417"/>
              <a:ext cx="1230908" cy="30972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start</a:t>
              </a:r>
              <a:endParaRPr lang="en-US" sz="1400" dirty="0"/>
            </a:p>
          </p:txBody>
        </p:sp>
        <p:sp>
          <p:nvSpPr>
            <p:cNvPr id="9" name="Rounded Rectangle 8"/>
            <p:cNvSpPr/>
            <p:nvPr/>
          </p:nvSpPr>
          <p:spPr>
            <a:xfrm>
              <a:off x="5190564" y="658870"/>
              <a:ext cx="1257803" cy="295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smtClean="0"/>
                <a:t>homepage</a:t>
              </a:r>
              <a:endParaRPr lang="en-US" sz="1400" dirty="0"/>
            </a:p>
          </p:txBody>
        </p:sp>
        <p:sp>
          <p:nvSpPr>
            <p:cNvPr id="11" name="Diamond 10"/>
            <p:cNvSpPr/>
            <p:nvPr/>
          </p:nvSpPr>
          <p:spPr>
            <a:xfrm>
              <a:off x="5266764" y="1248348"/>
              <a:ext cx="1105403" cy="52545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login</a:t>
              </a:r>
              <a:endParaRPr lang="en-US" sz="1400" dirty="0"/>
            </a:p>
          </p:txBody>
        </p:sp>
        <p:sp>
          <p:nvSpPr>
            <p:cNvPr id="12" name="Rounded Rectangle 11"/>
            <p:cNvSpPr/>
            <p:nvPr/>
          </p:nvSpPr>
          <p:spPr>
            <a:xfrm>
              <a:off x="792275" y="2278595"/>
              <a:ext cx="969806" cy="343342"/>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Admin</a:t>
              </a:r>
              <a:endParaRPr lang="en-US" sz="1400" dirty="0"/>
            </a:p>
          </p:txBody>
        </p:sp>
        <p:sp>
          <p:nvSpPr>
            <p:cNvPr id="14" name="Rounded Rectangle 13"/>
            <p:cNvSpPr/>
            <p:nvPr/>
          </p:nvSpPr>
          <p:spPr>
            <a:xfrm>
              <a:off x="2961302" y="2269241"/>
              <a:ext cx="969806" cy="3433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Donor</a:t>
              </a:r>
              <a:endParaRPr lang="en-US" sz="1400" dirty="0"/>
            </a:p>
          </p:txBody>
        </p:sp>
        <p:sp>
          <p:nvSpPr>
            <p:cNvPr id="15" name="Rounded Rectangle 14"/>
            <p:cNvSpPr/>
            <p:nvPr/>
          </p:nvSpPr>
          <p:spPr>
            <a:xfrm>
              <a:off x="5130329" y="2269241"/>
              <a:ext cx="1230908" cy="33430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a:t>
              </a:r>
              <a:r>
                <a:rPr lang="en-US" sz="1400" dirty="0" smtClean="0"/>
                <a:t>olunteer</a:t>
              </a:r>
              <a:endParaRPr lang="en-US" sz="1400" dirty="0"/>
            </a:p>
          </p:txBody>
        </p:sp>
        <p:sp>
          <p:nvSpPr>
            <p:cNvPr id="16" name="Rounded Rectangle 15"/>
            <p:cNvSpPr/>
            <p:nvPr/>
          </p:nvSpPr>
          <p:spPr>
            <a:xfrm>
              <a:off x="7763606" y="2269241"/>
              <a:ext cx="1871713" cy="334308"/>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Campaign Manager</a:t>
              </a:r>
              <a:endParaRPr lang="en-US" sz="1400" dirty="0"/>
            </a:p>
          </p:txBody>
        </p:sp>
        <p:sp>
          <p:nvSpPr>
            <p:cNvPr id="17" name="Rounded Rectangle 16"/>
            <p:cNvSpPr/>
            <p:nvPr/>
          </p:nvSpPr>
          <p:spPr>
            <a:xfrm>
              <a:off x="10193735" y="2269242"/>
              <a:ext cx="1398759" cy="3433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Beneficiary</a:t>
              </a:r>
              <a:endParaRPr lang="en-US" sz="1400" dirty="0"/>
            </a:p>
          </p:txBody>
        </p:sp>
        <p:sp>
          <p:nvSpPr>
            <p:cNvPr id="18" name="Rounded Rectangle 17"/>
            <p:cNvSpPr/>
            <p:nvPr/>
          </p:nvSpPr>
          <p:spPr>
            <a:xfrm>
              <a:off x="710681" y="2913090"/>
              <a:ext cx="1132994" cy="584101"/>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request</a:t>
              </a:r>
              <a:endParaRPr lang="en-US" sz="1400" dirty="0"/>
            </a:p>
          </p:txBody>
        </p:sp>
        <p:sp>
          <p:nvSpPr>
            <p:cNvPr id="19" name="Rounded Rectangle 18"/>
            <p:cNvSpPr/>
            <p:nvPr/>
          </p:nvSpPr>
          <p:spPr>
            <a:xfrm>
              <a:off x="237684" y="3788345"/>
              <a:ext cx="2030440" cy="522172"/>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Communicate with donor &amp; volunteer</a:t>
              </a:r>
              <a:endParaRPr lang="en-US" sz="1400" dirty="0"/>
            </a:p>
          </p:txBody>
        </p:sp>
        <p:sp>
          <p:nvSpPr>
            <p:cNvPr id="20" name="Rounded Rectangle 19"/>
            <p:cNvSpPr/>
            <p:nvPr/>
          </p:nvSpPr>
          <p:spPr>
            <a:xfrm>
              <a:off x="355341" y="4601671"/>
              <a:ext cx="1843674" cy="533451"/>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Manage donation</a:t>
              </a:r>
              <a:endParaRPr lang="en-US" sz="1400" dirty="0"/>
            </a:p>
          </p:txBody>
        </p:sp>
        <p:sp>
          <p:nvSpPr>
            <p:cNvPr id="21" name="Rounded Rectangle 20"/>
            <p:cNvSpPr/>
            <p:nvPr/>
          </p:nvSpPr>
          <p:spPr>
            <a:xfrm>
              <a:off x="412375" y="5426275"/>
              <a:ext cx="1745066" cy="518974"/>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Maintain records</a:t>
              </a:r>
              <a:endParaRPr lang="en-US" sz="1400" dirty="0"/>
            </a:p>
          </p:txBody>
        </p:sp>
        <p:sp>
          <p:nvSpPr>
            <p:cNvPr id="22" name="Rounded Rectangle 21"/>
            <p:cNvSpPr/>
            <p:nvPr/>
          </p:nvSpPr>
          <p:spPr>
            <a:xfrm>
              <a:off x="2647256" y="2916833"/>
              <a:ext cx="1600285" cy="5221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Select donation category</a:t>
              </a:r>
              <a:endParaRPr lang="en-US" sz="1400" dirty="0"/>
            </a:p>
          </p:txBody>
        </p:sp>
        <p:sp>
          <p:nvSpPr>
            <p:cNvPr id="23" name="Rounded Rectangle 22"/>
            <p:cNvSpPr/>
            <p:nvPr/>
          </p:nvSpPr>
          <p:spPr>
            <a:xfrm>
              <a:off x="2754408" y="3762161"/>
              <a:ext cx="1394096" cy="5221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Enter item details</a:t>
              </a:r>
              <a:endParaRPr lang="en-US" sz="1400" dirty="0"/>
            </a:p>
          </p:txBody>
        </p:sp>
        <p:sp>
          <p:nvSpPr>
            <p:cNvPr id="24" name="Rounded Rectangle 23"/>
            <p:cNvSpPr/>
            <p:nvPr/>
          </p:nvSpPr>
          <p:spPr>
            <a:xfrm>
              <a:off x="2754408" y="4607489"/>
              <a:ext cx="1562353" cy="4414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Request Admin</a:t>
              </a:r>
              <a:endParaRPr lang="en-US" sz="1400" dirty="0"/>
            </a:p>
          </p:txBody>
        </p:sp>
        <p:sp>
          <p:nvSpPr>
            <p:cNvPr id="25" name="Rounded Rectangle 24"/>
            <p:cNvSpPr/>
            <p:nvPr/>
          </p:nvSpPr>
          <p:spPr>
            <a:xfrm>
              <a:off x="2721074" y="5372057"/>
              <a:ext cx="1734669" cy="4414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donation</a:t>
              </a:r>
              <a:endParaRPr lang="en-US" sz="1400" dirty="0"/>
            </a:p>
          </p:txBody>
        </p:sp>
        <p:sp>
          <p:nvSpPr>
            <p:cNvPr id="26" name="Rounded Rectangle 25"/>
            <p:cNvSpPr/>
            <p:nvPr/>
          </p:nvSpPr>
          <p:spPr>
            <a:xfrm>
              <a:off x="5029256" y="2915177"/>
              <a:ext cx="1556048"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Check donation request</a:t>
              </a:r>
              <a:endParaRPr lang="en-US" sz="1400" dirty="0"/>
            </a:p>
          </p:txBody>
        </p:sp>
        <p:sp>
          <p:nvSpPr>
            <p:cNvPr id="27" name="Rounded Rectangle 26"/>
            <p:cNvSpPr/>
            <p:nvPr/>
          </p:nvSpPr>
          <p:spPr>
            <a:xfrm>
              <a:off x="4971193" y="3786789"/>
              <a:ext cx="1748622"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Send the details to admin approval</a:t>
              </a:r>
              <a:endParaRPr lang="en-US" sz="1400" dirty="0"/>
            </a:p>
          </p:txBody>
        </p:sp>
        <p:sp>
          <p:nvSpPr>
            <p:cNvPr id="28" name="Rounded Rectangle 27"/>
            <p:cNvSpPr/>
            <p:nvPr/>
          </p:nvSpPr>
          <p:spPr>
            <a:xfrm>
              <a:off x="4998726" y="4639494"/>
              <a:ext cx="1740968"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Ensure donation</a:t>
              </a:r>
              <a:endParaRPr lang="en-US" sz="1400" dirty="0"/>
            </a:p>
          </p:txBody>
        </p:sp>
        <p:sp>
          <p:nvSpPr>
            <p:cNvPr id="31" name="Rounded Rectangle 30"/>
            <p:cNvSpPr/>
            <p:nvPr/>
          </p:nvSpPr>
          <p:spPr>
            <a:xfrm>
              <a:off x="7983273" y="2907233"/>
              <a:ext cx="1432375"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Make campaign</a:t>
              </a:r>
              <a:endParaRPr lang="en-US" sz="1400" dirty="0"/>
            </a:p>
          </p:txBody>
        </p:sp>
        <p:sp>
          <p:nvSpPr>
            <p:cNvPr id="32" name="Rounded Rectangle 31"/>
            <p:cNvSpPr/>
            <p:nvPr/>
          </p:nvSpPr>
          <p:spPr>
            <a:xfrm>
              <a:off x="7763606" y="4558946"/>
              <a:ext cx="1902231"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Distribute fund to different campaign</a:t>
              </a:r>
              <a:endParaRPr lang="en-US" sz="1400" dirty="0"/>
            </a:p>
          </p:txBody>
        </p:sp>
        <p:sp>
          <p:nvSpPr>
            <p:cNvPr id="33" name="Rounded Rectangle 32"/>
            <p:cNvSpPr/>
            <p:nvPr/>
          </p:nvSpPr>
          <p:spPr>
            <a:xfrm>
              <a:off x="10335432" y="3766677"/>
              <a:ext cx="1257062"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Get admin approval</a:t>
              </a:r>
              <a:endParaRPr lang="en-US" sz="1400" dirty="0"/>
            </a:p>
          </p:txBody>
        </p:sp>
        <p:sp>
          <p:nvSpPr>
            <p:cNvPr id="34" name="Rounded Rectangle 33"/>
            <p:cNvSpPr/>
            <p:nvPr/>
          </p:nvSpPr>
          <p:spPr>
            <a:xfrm>
              <a:off x="10321036" y="2954977"/>
              <a:ext cx="1261686"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Sent  request</a:t>
              </a:r>
              <a:endParaRPr lang="en-US" sz="1400" dirty="0"/>
            </a:p>
          </p:txBody>
        </p:sp>
        <p:sp>
          <p:nvSpPr>
            <p:cNvPr id="35" name="Rounded Rectangle 34"/>
            <p:cNvSpPr/>
            <p:nvPr/>
          </p:nvSpPr>
          <p:spPr>
            <a:xfrm>
              <a:off x="8078808" y="3733089"/>
              <a:ext cx="1241306"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Collect fund</a:t>
              </a:r>
              <a:endParaRPr lang="en-US" sz="1400" dirty="0"/>
            </a:p>
          </p:txBody>
        </p:sp>
        <p:sp>
          <p:nvSpPr>
            <p:cNvPr id="36" name="Rounded Rectangle 35"/>
            <p:cNvSpPr/>
            <p:nvPr/>
          </p:nvSpPr>
          <p:spPr>
            <a:xfrm>
              <a:off x="10280439" y="4639494"/>
              <a:ext cx="1367048"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Get donation</a:t>
              </a:r>
              <a:endParaRPr lang="en-US" sz="1400" dirty="0"/>
            </a:p>
          </p:txBody>
        </p:sp>
        <p:sp>
          <p:nvSpPr>
            <p:cNvPr id="37" name="Oval 36"/>
            <p:cNvSpPr/>
            <p:nvPr/>
          </p:nvSpPr>
          <p:spPr>
            <a:xfrm>
              <a:off x="5266764" y="6114194"/>
              <a:ext cx="1094473" cy="3957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End</a:t>
              </a:r>
              <a:endParaRPr lang="en-US" dirty="0"/>
            </a:p>
          </p:txBody>
        </p:sp>
        <p:sp>
          <p:nvSpPr>
            <p:cNvPr id="45" name="Down Arrow 44"/>
            <p:cNvSpPr/>
            <p:nvPr/>
          </p:nvSpPr>
          <p:spPr>
            <a:xfrm>
              <a:off x="5746044" y="373138"/>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746044" y="988595"/>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746044" y="181339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85597" y="2661510"/>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185597" y="3523602"/>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185597" y="4372038"/>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1185597" y="5193180"/>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3398810" y="263648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3398810" y="349857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3398810" y="4347015"/>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3398810" y="516815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5699600" y="263875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5699600" y="350085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a:off x="5699600" y="434928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a:off x="8704384" y="264103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8704384" y="350312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a:off x="8704384" y="435155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a:off x="10876653" y="265695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a:off x="10876653" y="351904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10876653" y="436747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p:nvPr/>
          </p:nvCxnSpPr>
          <p:spPr>
            <a:xfrm>
              <a:off x="1269246" y="2013458"/>
              <a:ext cx="9621055" cy="44786"/>
            </a:xfrm>
            <a:prstGeom prst="line">
              <a:avLst/>
            </a:prstGeom>
          </p:spPr>
          <p:style>
            <a:lnRef idx="3">
              <a:schemeClr val="accent1"/>
            </a:lnRef>
            <a:fillRef idx="0">
              <a:schemeClr val="accent1"/>
            </a:fillRef>
            <a:effectRef idx="2">
              <a:schemeClr val="accent1"/>
            </a:effectRef>
            <a:fontRef idx="minor">
              <a:schemeClr val="tx1"/>
            </a:fontRef>
          </p:style>
        </p:cxnSp>
        <p:sp>
          <p:nvSpPr>
            <p:cNvPr id="70" name="Down Arrow 69"/>
            <p:cNvSpPr/>
            <p:nvPr/>
          </p:nvSpPr>
          <p:spPr>
            <a:xfrm>
              <a:off x="1215763" y="204749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415326" y="206341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751374" y="203839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8660626" y="209525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10846544" y="2070234"/>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Elbow Connector 75"/>
            <p:cNvCxnSpPr>
              <a:endCxn id="37" idx="2"/>
            </p:cNvCxnSpPr>
            <p:nvPr/>
          </p:nvCxnSpPr>
          <p:spPr>
            <a:xfrm>
              <a:off x="1208957" y="6029753"/>
              <a:ext cx="4057807" cy="282334"/>
            </a:xfrm>
            <a:prstGeom prst="bentConnector3">
              <a:avLst>
                <a:gd name="adj1" fmla="val 55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Elbow Connector 80"/>
            <p:cNvCxnSpPr>
              <a:stCxn id="36" idx="2"/>
            </p:cNvCxnSpPr>
            <p:nvPr/>
          </p:nvCxnSpPr>
          <p:spPr>
            <a:xfrm rot="5400000">
              <a:off x="8130957" y="3479078"/>
              <a:ext cx="1150419" cy="4515594"/>
            </a:xfrm>
            <a:prstGeom prst="bentConnector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p:cNvCxnSpPr/>
            <p:nvPr/>
          </p:nvCxnSpPr>
          <p:spPr>
            <a:xfrm flipH="1">
              <a:off x="3446205" y="5799579"/>
              <a:ext cx="1" cy="44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7" idx="0"/>
            </p:cNvCxnSpPr>
            <p:nvPr/>
          </p:nvCxnSpPr>
          <p:spPr>
            <a:xfrm>
              <a:off x="5813946" y="5240737"/>
              <a:ext cx="55" cy="87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8655011" y="5193180"/>
              <a:ext cx="5615" cy="1073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296017" y="5950422"/>
            <a:ext cx="3599967" cy="584775"/>
          </a:xfrm>
          <a:prstGeom prst="rect">
            <a:avLst/>
          </a:prstGeom>
          <a:noFill/>
        </p:spPr>
        <p:txBody>
          <a:bodyPr wrap="square" rtlCol="0">
            <a:spAutoFit/>
          </a:bodyPr>
          <a:lstStyle/>
          <a:p>
            <a:r>
              <a:rPr lang="en-US" sz="3200" b="1" dirty="0" smtClean="0">
                <a:solidFill>
                  <a:srgbClr val="C00000"/>
                </a:solidFill>
              </a:rPr>
              <a:t>Software Workflow</a:t>
            </a:r>
            <a:endParaRPr lang="en-US" sz="3200" b="1" dirty="0">
              <a:solidFill>
                <a:srgbClr val="C00000"/>
              </a:solidFill>
            </a:endParaRPr>
          </a:p>
        </p:txBody>
      </p:sp>
    </p:spTree>
    <p:extLst>
      <p:ext uri="{BB962C8B-B14F-4D97-AF65-F5344CB8AC3E}">
        <p14:creationId xmlns:p14="http://schemas.microsoft.com/office/powerpoint/2010/main" val="163065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4294967295"/>
          </p:nvPr>
        </p:nvSpPr>
        <p:spPr>
          <a:xfrm>
            <a:off x="0" y="6356350"/>
            <a:ext cx="4114800" cy="365125"/>
          </a:xfrm>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16</a:t>
            </a:fld>
            <a:endParaRPr lang="en-US" dirty="0"/>
          </a:p>
        </p:txBody>
      </p:sp>
      <p:sp>
        <p:nvSpPr>
          <p:cNvPr id="15" name="TextBox 14"/>
          <p:cNvSpPr txBox="1"/>
          <p:nvPr/>
        </p:nvSpPr>
        <p:spPr>
          <a:xfrm>
            <a:off x="5011003" y="272953"/>
            <a:ext cx="2169994" cy="584775"/>
          </a:xfrm>
          <a:prstGeom prst="rect">
            <a:avLst/>
          </a:prstGeom>
          <a:noFill/>
        </p:spPr>
        <p:txBody>
          <a:bodyPr wrap="square" rtlCol="0">
            <a:spAutoFit/>
          </a:bodyPr>
          <a:lstStyle/>
          <a:p>
            <a:r>
              <a:rPr lang="en-US" sz="3200" b="1" dirty="0" smtClean="0"/>
              <a:t>ER-Diagram </a:t>
            </a:r>
            <a:endParaRPr lang="en-US" sz="3200" b="1" dirty="0"/>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078" y="801880"/>
            <a:ext cx="8809844" cy="6470544"/>
          </a:xfrm>
          <a:prstGeom prst="rect">
            <a:avLst/>
          </a:prstGeom>
        </p:spPr>
      </p:pic>
    </p:spTree>
    <p:extLst>
      <p:ext uri="{BB962C8B-B14F-4D97-AF65-F5344CB8AC3E}">
        <p14:creationId xmlns:p14="http://schemas.microsoft.com/office/powerpoint/2010/main" val="310042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5713" y="272953"/>
            <a:ext cx="5040574" cy="584775"/>
          </a:xfrm>
          <a:prstGeom prst="rect">
            <a:avLst/>
          </a:prstGeom>
          <a:noFill/>
        </p:spPr>
        <p:txBody>
          <a:bodyPr wrap="square" rtlCol="0">
            <a:spAutoFit/>
          </a:bodyPr>
          <a:lstStyle/>
          <a:p>
            <a:r>
              <a:rPr lang="en-US" sz="3200" b="1" dirty="0" smtClean="0"/>
              <a:t>Registration and </a:t>
            </a:r>
            <a:r>
              <a:rPr lang="en-US" sz="3200" b="1" dirty="0"/>
              <a:t>L</a:t>
            </a:r>
            <a:r>
              <a:rPr lang="en-US" sz="3200" b="1" dirty="0" smtClean="0"/>
              <a:t>ogin Form</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1057992"/>
            <a:ext cx="9129642" cy="5800008"/>
          </a:xfrm>
          <a:prstGeom prst="rect">
            <a:avLst/>
          </a:prstGeom>
        </p:spPr>
      </p:pic>
    </p:spTree>
    <p:extLst>
      <p:ext uri="{BB962C8B-B14F-4D97-AF65-F5344CB8AC3E}">
        <p14:creationId xmlns:p14="http://schemas.microsoft.com/office/powerpoint/2010/main" val="261278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7672" y="272953"/>
            <a:ext cx="3616657" cy="584775"/>
          </a:xfrm>
          <a:prstGeom prst="rect">
            <a:avLst/>
          </a:prstGeom>
          <a:noFill/>
        </p:spPr>
        <p:txBody>
          <a:bodyPr wrap="square" rtlCol="0">
            <a:spAutoFit/>
          </a:bodyPr>
          <a:lstStyle/>
          <a:p>
            <a:r>
              <a:rPr lang="en-US" sz="3200" b="1" dirty="0" smtClean="0"/>
              <a:t>Admin Dashboard</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1070048"/>
            <a:ext cx="8854767" cy="5601995"/>
          </a:xfrm>
          <a:prstGeom prst="rect">
            <a:avLst/>
          </a:prstGeom>
        </p:spPr>
      </p:pic>
    </p:spTree>
    <p:extLst>
      <p:ext uri="{BB962C8B-B14F-4D97-AF65-F5344CB8AC3E}">
        <p14:creationId xmlns:p14="http://schemas.microsoft.com/office/powerpoint/2010/main" val="33400789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37078" y="272953"/>
            <a:ext cx="2317844" cy="584775"/>
          </a:xfrm>
          <a:prstGeom prst="rect">
            <a:avLst/>
          </a:prstGeom>
          <a:noFill/>
        </p:spPr>
        <p:txBody>
          <a:bodyPr wrap="square" rtlCol="0">
            <a:spAutoFit/>
          </a:bodyPr>
          <a:lstStyle/>
          <a:p>
            <a:r>
              <a:rPr lang="en-US" sz="3200" b="1" dirty="0" smtClean="0"/>
              <a:t>Home Page</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8" y="939617"/>
            <a:ext cx="9213665" cy="5679550"/>
          </a:xfrm>
          <a:prstGeom prst="rect">
            <a:avLst/>
          </a:prstGeom>
        </p:spPr>
      </p:pic>
    </p:spTree>
    <p:extLst>
      <p:ext uri="{BB962C8B-B14F-4D97-AF65-F5344CB8AC3E}">
        <p14:creationId xmlns:p14="http://schemas.microsoft.com/office/powerpoint/2010/main" val="766436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5887" y="477672"/>
            <a:ext cx="8980227" cy="1889300"/>
          </a:xfrm>
          <a:prstGeom prst="rect">
            <a:avLst/>
          </a:prstGeom>
          <a:noFill/>
        </p:spPr>
        <p:txBody>
          <a:bodyPr wrap="square" rtlCol="0">
            <a:spAutoFit/>
          </a:bodyPr>
          <a:lstStyle/>
          <a:p>
            <a:pPr algn="ctr">
              <a:lnSpc>
                <a:spcPct val="150000"/>
              </a:lnSpc>
            </a:pPr>
            <a:r>
              <a:rPr lang="en-US" sz="2000" b="1" dirty="0">
                <a:solidFill>
                  <a:schemeClr val="accent6">
                    <a:lumMod val="75000"/>
                  </a:schemeClr>
                </a:solidFill>
                <a:latin typeface="Arial" panose="020B0604020202020204" pitchFamily="34" charset="0"/>
              </a:rPr>
              <a:t>CONSULTANT.</a:t>
            </a:r>
            <a:br>
              <a:rPr lang="en-US" sz="2000" b="1" dirty="0">
                <a:solidFill>
                  <a:schemeClr val="accent6">
                    <a:lumMod val="75000"/>
                  </a:schemeClr>
                </a:solidFill>
                <a:latin typeface="Arial" panose="020B0604020202020204" pitchFamily="34" charset="0"/>
              </a:rPr>
            </a:br>
            <a:r>
              <a:rPr lang="en-US" sz="2000" b="1" dirty="0">
                <a:solidFill>
                  <a:schemeClr val="accent6">
                    <a:lumMod val="75000"/>
                  </a:schemeClr>
                </a:solidFill>
                <a:latin typeface="Arial" panose="020B0604020202020204" pitchFamily="34" charset="0"/>
              </a:rPr>
              <a:t>Md. </a:t>
            </a:r>
            <a:r>
              <a:rPr lang="en-US" sz="2000" b="1" dirty="0" err="1">
                <a:solidFill>
                  <a:schemeClr val="accent6">
                    <a:lumMod val="75000"/>
                  </a:schemeClr>
                </a:solidFill>
                <a:latin typeface="Arial" panose="020B0604020202020204" pitchFamily="34" charset="0"/>
              </a:rPr>
              <a:t>Moshaidul</a:t>
            </a:r>
            <a:r>
              <a:rPr lang="en-US" sz="2000" b="1" dirty="0">
                <a:solidFill>
                  <a:schemeClr val="accent6">
                    <a:lumMod val="75000"/>
                  </a:schemeClr>
                </a:solidFill>
                <a:latin typeface="Arial" panose="020B0604020202020204" pitchFamily="34" charset="0"/>
              </a:rPr>
              <a:t> Islam</a:t>
            </a:r>
            <a:br>
              <a:rPr lang="en-US" sz="2000" b="1" dirty="0">
                <a:solidFill>
                  <a:schemeClr val="accent6">
                    <a:lumMod val="75000"/>
                  </a:schemeClr>
                </a:solidFill>
                <a:latin typeface="Arial" panose="020B0604020202020204" pitchFamily="34" charset="0"/>
              </a:rPr>
            </a:br>
            <a:r>
              <a:rPr lang="en-US" sz="2000" dirty="0" err="1">
                <a:solidFill>
                  <a:schemeClr val="accent6">
                    <a:lumMod val="75000"/>
                  </a:schemeClr>
                </a:solidFill>
                <a:latin typeface="Arial" panose="020B0604020202020204" pitchFamily="34" charset="0"/>
              </a:rPr>
              <a:t>wdpf.idb-bisew</a:t>
            </a:r>
            <a:r>
              <a:rPr lang="en-US" sz="2000" dirty="0">
                <a:solidFill>
                  <a:schemeClr val="accent6">
                    <a:lumMod val="75000"/>
                  </a:schemeClr>
                </a:solidFill>
                <a:latin typeface="Arial" panose="020B0604020202020204" pitchFamily="34" charset="0"/>
              </a:rPr>
              <a:t> it scholarship</a:t>
            </a:r>
            <a:br>
              <a:rPr lang="en-US" sz="2000" dirty="0">
                <a:solidFill>
                  <a:schemeClr val="accent6">
                    <a:lumMod val="75000"/>
                  </a:schemeClr>
                </a:solidFill>
                <a:latin typeface="Arial" panose="020B0604020202020204" pitchFamily="34" charset="0"/>
              </a:rPr>
            </a:b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moshaidul@gmail.com</a:t>
            </a:r>
            <a:endParaRPr lang="en-US" sz="2000" dirty="0">
              <a:solidFill>
                <a:schemeClr val="accent6">
                  <a:lumMod val="75000"/>
                </a:schemeClr>
              </a:solidFill>
            </a:endParaRPr>
          </a:p>
        </p:txBody>
      </p:sp>
      <p:sp>
        <p:nvSpPr>
          <p:cNvPr id="15" name="TextBox 14"/>
          <p:cNvSpPr txBox="1"/>
          <p:nvPr/>
        </p:nvSpPr>
        <p:spPr>
          <a:xfrm>
            <a:off x="1091821" y="2962265"/>
            <a:ext cx="4626591" cy="2814617"/>
          </a:xfrm>
          <a:prstGeom prst="rect">
            <a:avLst/>
          </a:prstGeom>
          <a:noFill/>
        </p:spPr>
        <p:txBody>
          <a:bodyPr wrap="square" rtlCol="0" anchor="b">
            <a:spAutoFit/>
          </a:bodyPr>
          <a:lstStyle/>
          <a:p>
            <a:pPr>
              <a:lnSpc>
                <a:spcPct val="150000"/>
              </a:lnSpc>
            </a:pPr>
            <a:r>
              <a:rPr lang="en-US" sz="2000" b="1" dirty="0">
                <a:solidFill>
                  <a:schemeClr val="accent6">
                    <a:lumMod val="75000"/>
                  </a:schemeClr>
                </a:solidFill>
                <a:latin typeface="Arial" panose="020B0604020202020204" pitchFamily="34" charset="0"/>
              </a:rPr>
              <a:t>Instructor.</a:t>
            </a:r>
            <a:endParaRPr lang="en-US" sz="2000" dirty="0">
              <a:solidFill>
                <a:schemeClr val="accent6">
                  <a:lumMod val="75000"/>
                </a:schemeClr>
              </a:solidFill>
            </a:endParaRPr>
          </a:p>
          <a:p>
            <a:pPr>
              <a:lnSpc>
                <a:spcPct val="150000"/>
              </a:lnSpc>
            </a:pPr>
            <a:r>
              <a:rPr lang="en-US" sz="2000" b="1" dirty="0" err="1">
                <a:solidFill>
                  <a:schemeClr val="accent6">
                    <a:lumMod val="75000"/>
                  </a:schemeClr>
                </a:solidFill>
                <a:latin typeface="Arial" panose="020B0604020202020204" pitchFamily="34" charset="0"/>
              </a:rPr>
              <a:t>Farhana</a:t>
            </a:r>
            <a:r>
              <a:rPr lang="en-US" sz="2000" b="1" dirty="0">
                <a:solidFill>
                  <a:schemeClr val="accent6">
                    <a:lumMod val="75000"/>
                  </a:schemeClr>
                </a:solidFill>
                <a:latin typeface="Arial" panose="020B0604020202020204" pitchFamily="34" charset="0"/>
              </a:rPr>
              <a:t> Akter Lucky</a:t>
            </a:r>
            <a:endParaRPr lang="en-US" sz="2000" dirty="0">
              <a:solidFill>
                <a:schemeClr val="accent6">
                  <a:lumMod val="75000"/>
                </a:schemeClr>
              </a:solidFill>
            </a:endParaRPr>
          </a:p>
          <a:p>
            <a:pPr>
              <a:lnSpc>
                <a:spcPct val="150000"/>
              </a:lnSpc>
            </a:pPr>
            <a:r>
              <a:rPr lang="en-US" sz="2000" dirty="0" err="1">
                <a:solidFill>
                  <a:schemeClr val="accent6">
                    <a:lumMod val="75000"/>
                  </a:schemeClr>
                </a:solidFill>
                <a:latin typeface="Arial" panose="020B0604020202020204" pitchFamily="34" charset="0"/>
              </a:rPr>
              <a:t>wdpf</a:t>
            </a:r>
            <a:r>
              <a:rPr lang="en-US" sz="2000" dirty="0">
                <a:solidFill>
                  <a:schemeClr val="accent6">
                    <a:lumMod val="75000"/>
                  </a:schemeClr>
                </a:solidFill>
                <a:latin typeface="Arial" panose="020B0604020202020204" pitchFamily="34" charset="0"/>
              </a:rPr>
              <a:t> </a:t>
            </a:r>
            <a:r>
              <a:rPr lang="en-US" sz="2000" dirty="0" err="1">
                <a:solidFill>
                  <a:schemeClr val="accent6">
                    <a:lumMod val="75000"/>
                  </a:schemeClr>
                </a:solidFill>
                <a:latin typeface="Arial" panose="020B0604020202020204" pitchFamily="34" charset="0"/>
              </a:rPr>
              <a:t>idb-bisew</a:t>
            </a:r>
            <a:r>
              <a:rPr lang="en-US" sz="2000" dirty="0">
                <a:solidFill>
                  <a:schemeClr val="accent6">
                    <a:lumMod val="75000"/>
                  </a:schemeClr>
                </a:solidFill>
                <a:latin typeface="Arial" panose="020B0604020202020204" pitchFamily="34" charset="0"/>
              </a:rPr>
              <a:t> it scholarship</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farhanawdpf@gmail.com</a:t>
            </a:r>
            <a:endParaRPr lang="en-US" sz="2000" dirty="0">
              <a:solidFill>
                <a:schemeClr val="accent6">
                  <a:lumMod val="75000"/>
                </a:schemeClr>
              </a:solidFill>
            </a:endParaRPr>
          </a:p>
          <a:p>
            <a:pPr>
              <a:lnSpc>
                <a:spcPct val="150000"/>
              </a:lnSpc>
            </a:pPr>
            <a:r>
              <a:rPr lang="en-US" sz="2000" dirty="0">
                <a:solidFill>
                  <a:schemeClr val="accent6">
                    <a:lumMod val="75000"/>
                  </a:schemeClr>
                </a:solidFill>
              </a:rPr>
              <a:t/>
            </a:r>
            <a:br>
              <a:rPr lang="en-US" sz="2000" dirty="0">
                <a:solidFill>
                  <a:schemeClr val="accent6">
                    <a:lumMod val="75000"/>
                  </a:schemeClr>
                </a:solidFill>
              </a:rPr>
            </a:br>
            <a:endParaRPr lang="en-US" sz="2000" dirty="0">
              <a:solidFill>
                <a:schemeClr val="accent6">
                  <a:lumMod val="75000"/>
                </a:schemeClr>
              </a:solidFill>
            </a:endParaRPr>
          </a:p>
        </p:txBody>
      </p:sp>
      <p:sp>
        <p:nvSpPr>
          <p:cNvPr id="16" name="TextBox 15"/>
          <p:cNvSpPr txBox="1"/>
          <p:nvPr/>
        </p:nvSpPr>
        <p:spPr>
          <a:xfrm>
            <a:off x="6182436" y="2962265"/>
            <a:ext cx="5186149" cy="2400657"/>
          </a:xfrm>
          <a:prstGeom prst="rect">
            <a:avLst/>
          </a:prstGeom>
          <a:noFill/>
        </p:spPr>
        <p:txBody>
          <a:bodyPr wrap="square" rtlCol="0">
            <a:spAutoFit/>
          </a:bodyPr>
          <a:lstStyle/>
          <a:p>
            <a:pPr>
              <a:lnSpc>
                <a:spcPct val="150000"/>
              </a:lnSpc>
            </a:pPr>
            <a:r>
              <a:rPr lang="en-US" sz="2000" b="1" dirty="0">
                <a:solidFill>
                  <a:schemeClr val="accent6">
                    <a:lumMod val="75000"/>
                  </a:schemeClr>
                </a:solidFill>
                <a:latin typeface="Arial" panose="020B0604020202020204" pitchFamily="34" charset="0"/>
              </a:rPr>
              <a:t>Developed By.</a:t>
            </a:r>
            <a:endParaRPr lang="en-US" sz="2000" dirty="0">
              <a:solidFill>
                <a:schemeClr val="accent6">
                  <a:lumMod val="75000"/>
                </a:schemeClr>
              </a:solidFill>
            </a:endParaRPr>
          </a:p>
          <a:p>
            <a:pPr>
              <a:lnSpc>
                <a:spcPct val="150000"/>
              </a:lnSpc>
            </a:pPr>
            <a:r>
              <a:rPr lang="en-US" sz="2000" b="1" dirty="0">
                <a:solidFill>
                  <a:schemeClr val="accent6">
                    <a:lumMod val="75000"/>
                  </a:schemeClr>
                </a:solidFill>
                <a:latin typeface="Arial" panose="020B0604020202020204" pitchFamily="34" charset="0"/>
              </a:rPr>
              <a:t>Name: </a:t>
            </a:r>
            <a:r>
              <a:rPr lang="en-US" sz="2000" b="1" dirty="0" smtClean="0">
                <a:solidFill>
                  <a:schemeClr val="accent6">
                    <a:lumMod val="75000"/>
                  </a:schemeClr>
                </a:solidFill>
                <a:latin typeface="Arial" panose="020B0604020202020204" pitchFamily="34" charset="0"/>
              </a:rPr>
              <a:t>Sharmin Akter</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Trainee ID:1288188</a:t>
            </a:r>
            <a:endParaRPr lang="en-US" sz="2000" dirty="0" smtClean="0">
              <a:solidFill>
                <a:schemeClr val="accent6">
                  <a:lumMod val="75000"/>
                </a:schemeClr>
              </a:solidFill>
            </a:endParaRPr>
          </a:p>
          <a:p>
            <a:pPr>
              <a:lnSpc>
                <a:spcPct val="150000"/>
              </a:lnSpc>
            </a:pPr>
            <a:r>
              <a:rPr lang="en-US" sz="2000" dirty="0" smtClean="0">
                <a:solidFill>
                  <a:schemeClr val="accent6">
                    <a:lumMod val="75000"/>
                  </a:schemeClr>
                </a:solidFill>
                <a:latin typeface="Arial" panose="020B0604020202020204" pitchFamily="34" charset="0"/>
              </a:rPr>
              <a:t>Batch</a:t>
            </a:r>
            <a:r>
              <a:rPr lang="en-US" sz="2000" dirty="0">
                <a:solidFill>
                  <a:schemeClr val="accent6">
                    <a:lumMod val="75000"/>
                  </a:schemeClr>
                </a:solidFill>
                <a:latin typeface="Arial" panose="020B0604020202020204" pitchFamily="34" charset="0"/>
              </a:rPr>
              <a:t>: </a:t>
            </a:r>
            <a:r>
              <a:rPr lang="en-US" sz="2000" dirty="0" smtClean="0">
                <a:solidFill>
                  <a:schemeClr val="accent6">
                    <a:lumMod val="75000"/>
                  </a:schemeClr>
                </a:solidFill>
                <a:latin typeface="Arial" panose="020B0604020202020204" pitchFamily="34" charset="0"/>
              </a:rPr>
              <a:t>WDPF/NCLC-M/65/01</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a:t>
            </a:r>
            <a:r>
              <a:rPr lang="en-US" sz="2000" dirty="0" smtClean="0">
                <a:solidFill>
                  <a:schemeClr val="accent6">
                    <a:lumMod val="75000"/>
                  </a:schemeClr>
                </a:solidFill>
                <a:latin typeface="Arial" panose="020B0604020202020204" pitchFamily="34" charset="0"/>
              </a:rPr>
              <a:t>sharminakter13092000@gmail.com</a:t>
            </a:r>
            <a:endParaRPr lang="en-US" sz="2000" dirty="0">
              <a:solidFill>
                <a:schemeClr val="accent6">
                  <a:lumMod val="75000"/>
                </a:schemeClr>
              </a:solidFill>
              <a:latin typeface="Arial" panose="020B0604020202020204" pitchFamily="34" charset="0"/>
            </a:endParaRPr>
          </a:p>
        </p:txBody>
      </p:sp>
    </p:spTree>
    <p:extLst>
      <p:ext uri="{BB962C8B-B14F-4D97-AF65-F5344CB8AC3E}">
        <p14:creationId xmlns:p14="http://schemas.microsoft.com/office/powerpoint/2010/main" val="1867049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9142" y="272953"/>
            <a:ext cx="3633716" cy="584775"/>
          </a:xfrm>
          <a:prstGeom prst="rect">
            <a:avLst/>
          </a:prstGeom>
          <a:noFill/>
        </p:spPr>
        <p:txBody>
          <a:bodyPr wrap="square" rtlCol="0">
            <a:spAutoFit/>
          </a:bodyPr>
          <a:lstStyle/>
          <a:p>
            <a:r>
              <a:rPr lang="en-US" sz="3200" b="1" dirty="0" smtClean="0"/>
              <a:t>Donation Method</a:t>
            </a:r>
            <a:endParaRPr lang="en-US" sz="32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1869" y="939617"/>
            <a:ext cx="7748262" cy="5679550"/>
          </a:xfrm>
          <a:prstGeom prst="rect">
            <a:avLst/>
          </a:prstGeom>
        </p:spPr>
      </p:pic>
    </p:spTree>
    <p:extLst>
      <p:ext uri="{BB962C8B-B14F-4D97-AF65-F5344CB8AC3E}">
        <p14:creationId xmlns:p14="http://schemas.microsoft.com/office/powerpoint/2010/main" val="4264197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Grp="1" noChangeAspect="1"/>
          </p:cNvPicPr>
          <p:nvPr>
            <p:ph type="pic" sz="quarter" idx="13"/>
          </p:nvPr>
        </p:nvPicPr>
        <p:blipFill>
          <a:blip r:embed="rId2"/>
          <a:srcRect l="20784" r="20784"/>
          <a:stretch>
            <a:fillRect/>
          </a:stretch>
        </p:blipFill>
        <p:spPr>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a:xfrm>
            <a:off x="6375721" y="2388361"/>
            <a:ext cx="4801795" cy="1547876"/>
          </a:xfrm>
        </p:spPr>
        <p:txBody>
          <a:bodyPr>
            <a:normAutofit/>
          </a:bodyPr>
          <a:lstStyle/>
          <a:p>
            <a:r>
              <a:rPr lang="en-US" sz="6600" dirty="0"/>
              <a:t>Thank </a:t>
            </a:r>
            <a:r>
              <a:rPr lang="en-US" sz="6600" b="0" dirty="0"/>
              <a:t>You.</a:t>
            </a:r>
          </a:p>
        </p:txBody>
      </p:sp>
      <p:sp>
        <p:nvSpPr>
          <p:cNvPr id="19" name="Hexagon 18" descr="Solid dark colored hexagon in the middle of image accent">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0" name="Group 19" descr="Company initials and name in grouped text">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wrap="none" rtlCol="0">
              <a:spAutoFit/>
            </a:bodyPr>
            <a:lstStyle/>
            <a:p>
              <a:r>
                <a:rPr lang="en-US" sz="6000" b="1" dirty="0">
                  <a:solidFill>
                    <a:schemeClr val="bg1"/>
                  </a:solidFill>
                  <a:latin typeface="Arial Black" panose="020B0A04020102020204" pitchFamily="34" charset="0"/>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wrap="none" rtlCol="0">
              <a:spAutoFit/>
            </a:bodyPr>
            <a:lstStyle/>
            <a:p>
              <a:r>
                <a:rPr lang="en-US" sz="1400" dirty="0">
                  <a:solidFill>
                    <a:schemeClr val="bg1"/>
                  </a:solidFill>
                  <a:cs typeface="Calibri Light" panose="020F0302020204030204" pitchFamily="34" charset="0"/>
                </a:rPr>
                <a:t>FABRIKAM RESIDENCES</a:t>
              </a:r>
            </a:p>
          </p:txBody>
        </p:sp>
      </p:grpSp>
    </p:spTree>
    <p:extLst>
      <p:ext uri="{BB962C8B-B14F-4D97-AF65-F5344CB8AC3E}">
        <p14:creationId xmlns:p14="http://schemas.microsoft.com/office/powerpoint/2010/main" val="2260955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24" y="394692"/>
            <a:ext cx="10959152" cy="6186309"/>
          </a:xfrm>
          <a:prstGeom prst="rect">
            <a:avLst/>
          </a:prstGeom>
          <a:noFill/>
        </p:spPr>
        <p:txBody>
          <a:bodyPr wrap="square" rtlCol="0">
            <a:spAutoFit/>
          </a:bodyPr>
          <a:lstStyle/>
          <a:p>
            <a:r>
              <a:rPr lang="en-US" dirty="0" smtClean="0"/>
              <a:t>Md</a:t>
            </a:r>
            <a:r>
              <a:rPr lang="en-US" dirty="0"/>
              <a:t>. </a:t>
            </a:r>
            <a:r>
              <a:rPr lang="en-US" dirty="0" err="1"/>
              <a:t>Moshaidul</a:t>
            </a:r>
            <a:r>
              <a:rPr lang="en-US" dirty="0"/>
              <a:t> Islam</a:t>
            </a:r>
            <a:r>
              <a:rPr lang="en-US" dirty="0" smtClean="0"/>
              <a:t>,</a:t>
            </a:r>
          </a:p>
          <a:p>
            <a:r>
              <a:rPr lang="en-US" dirty="0" smtClean="0"/>
              <a:t>Consultant</a:t>
            </a:r>
          </a:p>
          <a:p>
            <a:r>
              <a:rPr lang="en-US" dirty="0" smtClean="0"/>
              <a:t>WDPF-IDB-BISEW</a:t>
            </a:r>
          </a:p>
          <a:p>
            <a:r>
              <a:rPr lang="en-US" dirty="0" smtClean="0"/>
              <a:t>IDB </a:t>
            </a:r>
            <a:r>
              <a:rPr lang="en-US" dirty="0" err="1" smtClean="0"/>
              <a:t>Bhaban</a:t>
            </a:r>
            <a:r>
              <a:rPr lang="en-US" dirty="0" smtClean="0"/>
              <a:t> Sher-e-Bangla </a:t>
            </a:r>
            <a:r>
              <a:rPr lang="en-US" dirty="0"/>
              <a:t>Nagar, </a:t>
            </a:r>
            <a:r>
              <a:rPr lang="en-US" dirty="0" smtClean="0"/>
              <a:t>Dhaka</a:t>
            </a:r>
          </a:p>
          <a:p>
            <a:endParaRPr lang="en-US" dirty="0" smtClean="0"/>
          </a:p>
          <a:p>
            <a:r>
              <a:rPr lang="en-US" dirty="0" smtClean="0"/>
              <a:t>Subject</a:t>
            </a:r>
            <a:r>
              <a:rPr lang="en-US" dirty="0"/>
              <a:t>: Project Proposal for a Donation Management System Web </a:t>
            </a:r>
            <a:r>
              <a:rPr lang="en-US" dirty="0" smtClean="0"/>
              <a:t>Application</a:t>
            </a:r>
          </a:p>
          <a:p>
            <a:endParaRPr lang="en-US" dirty="0"/>
          </a:p>
          <a:p>
            <a:r>
              <a:rPr lang="en-US" dirty="0"/>
              <a:t>Dear </a:t>
            </a:r>
            <a:r>
              <a:rPr lang="en-US" dirty="0" smtClean="0"/>
              <a:t>Sir,</a:t>
            </a:r>
          </a:p>
          <a:p>
            <a:endParaRPr lang="en-US" dirty="0"/>
          </a:p>
          <a:p>
            <a:r>
              <a:rPr lang="en-US" dirty="0"/>
              <a:t>Thank you for providing me with the opportunity to develop a real-world project based on the core curriculum of our course, Web Development with PHP and Framework (PWAD</a:t>
            </a:r>
            <a:r>
              <a:rPr lang="en-US" dirty="0" smtClean="0"/>
              <a:t>).</a:t>
            </a:r>
          </a:p>
          <a:p>
            <a:endParaRPr lang="en-US" dirty="0"/>
          </a:p>
          <a:p>
            <a:r>
              <a:rPr lang="en-US" dirty="0"/>
              <a:t>In this regard, I have chosen to propose a project on a </a:t>
            </a:r>
            <a:r>
              <a:rPr lang="en-US" b="1" dirty="0"/>
              <a:t>Donation Management System</a:t>
            </a:r>
            <a:r>
              <a:rPr lang="en-US" dirty="0"/>
              <a:t>, which is of great value to non-profit organizations and charities. I have conducted a thorough analysis of the requirements for such a system and have prepared a comprehensive proposal, which is enclosed for your review and consideration</a:t>
            </a:r>
            <a:r>
              <a:rPr lang="en-US" dirty="0" smtClean="0"/>
              <a:t>.</a:t>
            </a:r>
          </a:p>
          <a:p>
            <a:endParaRPr lang="en-US" dirty="0"/>
          </a:p>
          <a:p>
            <a:r>
              <a:rPr lang="en-US" dirty="0"/>
              <a:t>I believe this project will be an excellent opportunity to apply the skills I have acquired and will allow me to utilize my full potential. I am confident that with your final approval and guidance, I can successfully complete this project</a:t>
            </a:r>
            <a:r>
              <a:rPr lang="en-US" dirty="0" smtClean="0"/>
              <a:t>.</a:t>
            </a:r>
          </a:p>
          <a:p>
            <a:endParaRPr lang="en-US" dirty="0"/>
          </a:p>
          <a:p>
            <a:r>
              <a:rPr lang="en-US" dirty="0"/>
              <a:t>Sincerely,</a:t>
            </a:r>
          </a:p>
          <a:p>
            <a:r>
              <a:rPr lang="en-US" dirty="0" smtClean="0"/>
              <a:t>Sharmin Akter</a:t>
            </a:r>
          </a:p>
          <a:p>
            <a:r>
              <a:rPr lang="en-US" dirty="0" smtClean="0"/>
              <a:t>ID: 1288188</a:t>
            </a:r>
            <a:endParaRPr lang="en-US" dirty="0"/>
          </a:p>
        </p:txBody>
      </p:sp>
    </p:spTree>
    <p:extLst>
      <p:ext uri="{BB962C8B-B14F-4D97-AF65-F5344CB8AC3E}">
        <p14:creationId xmlns:p14="http://schemas.microsoft.com/office/powerpoint/2010/main" val="251496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09212" y="1720840"/>
            <a:ext cx="111735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ABSTRACT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Charity is a selfless deed in which those in good financial standing assist those in need. It was hard to find a sponsor, and dealing with sponsors was a major difficulty.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This charity management system makes it simple to locate sponsors. However, waste as increased to an all-time high as a result of this nation's growing population and growth. Many people want to donate, but they are unsure of how to go about doing so. By bringing together donors and those in need, our app solves the problem of aiding the less fortunate. Our application seeks to improve the contribution process's speed, charity, and transparency. </a:t>
            </a:r>
            <a:br>
              <a:rPr kumimoji="0" lang="en-US" altLang="en-US" sz="1800" b="0" i="0" u="none" strike="noStrike" cap="none" normalizeH="0" baseline="0" dirty="0" smtClean="0">
                <a:ln>
                  <a:noFill/>
                </a:ln>
                <a:solidFill>
                  <a:schemeClr val="tx1"/>
                </a:solidFill>
                <a:effectLst/>
                <a:latin typeface="Arial" panose="020B0604020202020204" pitchFamily="34" charset="0"/>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158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68128397"/>
              </p:ext>
            </p:extLst>
          </p:nvPr>
        </p:nvGraphicFramePr>
        <p:xfrm>
          <a:off x="607874" y="1825624"/>
          <a:ext cx="10870252" cy="4587207"/>
        </p:xfrm>
        <a:graphic>
          <a:graphicData uri="http://schemas.openxmlformats.org/drawingml/2006/table">
            <a:tbl>
              <a:tblPr>
                <a:tableStyleId>{BC89EF96-8CEA-46FF-86C4-4CE0E7609802}</a:tableStyleId>
              </a:tblPr>
              <a:tblGrid>
                <a:gridCol w="1259569">
                  <a:extLst>
                    <a:ext uri="{9D8B030D-6E8A-4147-A177-3AD203B41FA5}">
                      <a16:colId xmlns:a16="http://schemas.microsoft.com/office/drawing/2014/main" val="4160951094"/>
                    </a:ext>
                  </a:extLst>
                </a:gridCol>
                <a:gridCol w="8246150">
                  <a:extLst>
                    <a:ext uri="{9D8B030D-6E8A-4147-A177-3AD203B41FA5}">
                      <a16:colId xmlns:a16="http://schemas.microsoft.com/office/drawing/2014/main" val="1346641444"/>
                    </a:ext>
                  </a:extLst>
                </a:gridCol>
                <a:gridCol w="1364533">
                  <a:extLst>
                    <a:ext uri="{9D8B030D-6E8A-4147-A177-3AD203B41FA5}">
                      <a16:colId xmlns:a16="http://schemas.microsoft.com/office/drawing/2014/main" val="1425244335"/>
                    </a:ext>
                  </a:extLst>
                </a:gridCol>
              </a:tblGrid>
              <a:tr h="518782">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1609" marR="51609" marT="145150" marB="25805"/>
                </a:tc>
                <a:extLst>
                  <a:ext uri="{0D108BD9-81ED-4DB2-BD59-A6C34878D82A}">
                    <a16:rowId xmlns:a16="http://schemas.microsoft.com/office/drawing/2014/main" val="2896810232"/>
                  </a:ext>
                </a:extLst>
              </a:tr>
              <a:tr h="518782">
                <a:tc>
                  <a:txBody>
                    <a:bodyPr/>
                    <a:lstStyle/>
                    <a:p>
                      <a:pPr marL="635" algn="ctr" rtl="0" fontAlgn="t">
                        <a:spcBef>
                          <a:spcPts val="0"/>
                        </a:spcBef>
                        <a:spcAft>
                          <a:spcPts val="0"/>
                        </a:spcAft>
                      </a:pPr>
                      <a:r>
                        <a:rPr lang="en-US" sz="1600" u="none" strike="noStrike" dirty="0">
                          <a:effectLst/>
                        </a:rPr>
                        <a:t>01</a:t>
                      </a:r>
                      <a:endParaRPr lang="en-US" sz="1600" dirty="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Introduction </a:t>
                      </a:r>
                      <a:endParaRPr lang="en-US" sz="1600" dirty="0">
                        <a:effectLst/>
                      </a:endParaRPr>
                    </a:p>
                  </a:txBody>
                  <a:tcPr marL="51609" marR="51609" marT="145150" marB="25805"/>
                </a:tc>
                <a:tc>
                  <a:txBody>
                    <a:bodyPr/>
                    <a:lstStyle/>
                    <a:p>
                      <a:pPr marL="1270" algn="ctr" rtl="0" fontAlgn="t">
                        <a:spcBef>
                          <a:spcPts val="0"/>
                        </a:spcBef>
                        <a:spcAft>
                          <a:spcPts val="0"/>
                        </a:spcAft>
                      </a:pPr>
                      <a:r>
                        <a:rPr lang="en-US" sz="1600" u="none" strike="noStrike">
                          <a:effectLst/>
                        </a:rPr>
                        <a:t>01</a:t>
                      </a:r>
                      <a:endParaRPr lang="en-US" sz="1600">
                        <a:effectLst/>
                      </a:endParaRPr>
                    </a:p>
                  </a:txBody>
                  <a:tcPr marL="51609" marR="51609" marT="145150" marB="25805"/>
                </a:tc>
                <a:extLst>
                  <a:ext uri="{0D108BD9-81ED-4DB2-BD59-A6C34878D82A}">
                    <a16:rowId xmlns:a16="http://schemas.microsoft.com/office/drawing/2014/main" val="3541259199"/>
                  </a:ext>
                </a:extLst>
              </a:tr>
              <a:tr h="518782">
                <a:tc>
                  <a:txBody>
                    <a:bodyPr/>
                    <a:lstStyle/>
                    <a:p>
                      <a:pPr algn="ctr" rtl="0" fontAlgn="t">
                        <a:spcBef>
                          <a:spcPts val="0"/>
                        </a:spcBef>
                        <a:spcAft>
                          <a:spcPts val="0"/>
                        </a:spcAft>
                      </a:pPr>
                      <a:r>
                        <a:rPr lang="en-US" sz="1600" u="none" strike="noStrike" dirty="0">
                          <a:effectLst/>
                        </a:rPr>
                        <a:t>02</a:t>
                      </a:r>
                      <a:endParaRPr lang="en-US" sz="1600" dirty="0">
                        <a:effectLst/>
                      </a:endParaRPr>
                    </a:p>
                  </a:txBody>
                  <a:tcPr marL="51609" marR="51609" marT="145150" marB="25805"/>
                </a:tc>
                <a:tc>
                  <a:txBody>
                    <a:bodyPr/>
                    <a:lstStyle/>
                    <a:p>
                      <a:pPr marL="190500" marR="0" lvl="0" indent="0" algn="l" defTabSz="914400" rtl="0" eaLnBrk="1" fontAlgn="t" latinLnBrk="0" hangingPunct="1">
                        <a:lnSpc>
                          <a:spcPct val="100000"/>
                        </a:lnSpc>
                        <a:spcBef>
                          <a:spcPts val="0"/>
                        </a:spcBef>
                        <a:spcAft>
                          <a:spcPts val="0"/>
                        </a:spcAft>
                        <a:buClrTx/>
                        <a:buSzTx/>
                        <a:buFontTx/>
                        <a:buNone/>
                        <a:tabLst/>
                        <a:defRPr/>
                      </a:pPr>
                      <a:r>
                        <a:rPr lang="en-US" sz="1600" dirty="0" smtClean="0"/>
                        <a:t>Objective</a:t>
                      </a:r>
                      <a:endParaRPr lang="en-US" sz="1600" dirty="0" smtClean="0">
                        <a:effectLst/>
                      </a:endParaRPr>
                    </a:p>
                  </a:txBody>
                  <a:tcPr marL="51609" marR="51609" marT="145150" marB="25805"/>
                </a:tc>
                <a:tc>
                  <a:txBody>
                    <a:bodyPr/>
                    <a:lstStyle/>
                    <a:p>
                      <a:pPr algn="ctr" rtl="0" fontAlgn="t">
                        <a:spcBef>
                          <a:spcPts val="0"/>
                        </a:spcBef>
                        <a:spcAft>
                          <a:spcPts val="0"/>
                        </a:spcAft>
                      </a:pPr>
                      <a:r>
                        <a:rPr lang="en-US" sz="1600" u="none" strike="noStrike" dirty="0" smtClean="0">
                          <a:effectLst/>
                        </a:rPr>
                        <a:t>01</a:t>
                      </a:r>
                      <a:endParaRPr lang="en-US" sz="1600" dirty="0">
                        <a:effectLst/>
                      </a:endParaRPr>
                    </a:p>
                  </a:txBody>
                  <a:tcPr marL="51609" marR="51609" marT="145150" marB="25805"/>
                </a:tc>
                <a:extLst>
                  <a:ext uri="{0D108BD9-81ED-4DB2-BD59-A6C34878D82A}">
                    <a16:rowId xmlns:a16="http://schemas.microsoft.com/office/drawing/2014/main" val="3673117897"/>
                  </a:ext>
                </a:extLst>
              </a:tr>
              <a:tr h="518782">
                <a:tc>
                  <a:txBody>
                    <a:bodyPr/>
                    <a:lstStyle/>
                    <a:p>
                      <a:pPr marL="635" algn="ctr" rtl="0" fontAlgn="t">
                        <a:spcBef>
                          <a:spcPts val="0"/>
                        </a:spcBef>
                        <a:spcAft>
                          <a:spcPts val="0"/>
                        </a:spcAft>
                      </a:pPr>
                      <a:r>
                        <a:rPr lang="en-US" sz="1600" u="none" strike="noStrike">
                          <a:effectLst/>
                        </a:rPr>
                        <a:t>03</a:t>
                      </a:r>
                      <a:endParaRPr lang="en-US" sz="1600">
                        <a:effectLst/>
                      </a:endParaRPr>
                    </a:p>
                  </a:txBody>
                  <a:tcPr marL="51609" marR="51609" marT="145150" marB="25805"/>
                </a:tc>
                <a:tc>
                  <a:txBody>
                    <a:bodyPr/>
                    <a:lstStyle/>
                    <a:p>
                      <a:pPr marL="190500" rtl="0" fontAlgn="t">
                        <a:spcBef>
                          <a:spcPts val="0"/>
                        </a:spcBef>
                        <a:spcAft>
                          <a:spcPts val="0"/>
                        </a:spcAft>
                      </a:pPr>
                      <a:r>
                        <a:rPr lang="en-US" sz="1600" dirty="0" smtClean="0"/>
                        <a:t>Description</a:t>
                      </a:r>
                      <a:endParaRPr lang="en-US" sz="1600" b="0" dirty="0">
                        <a:effectLst/>
                        <a:latin typeface="+mj-lt"/>
                      </a:endParaRPr>
                    </a:p>
                  </a:txBody>
                  <a:tcPr marL="51609" marR="51609" marT="145150" marB="25805"/>
                </a:tc>
                <a:tc>
                  <a:txBody>
                    <a:bodyPr/>
                    <a:lstStyle/>
                    <a:p>
                      <a:pPr marL="1905"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725486390"/>
                  </a:ext>
                </a:extLst>
              </a:tr>
              <a:tr h="518782">
                <a:tc>
                  <a:txBody>
                    <a:bodyPr/>
                    <a:lstStyle/>
                    <a:p>
                      <a:pPr marL="1270" algn="ctr" rtl="0" fontAlgn="t">
                        <a:spcBef>
                          <a:spcPts val="0"/>
                        </a:spcBef>
                        <a:spcAft>
                          <a:spcPts val="0"/>
                        </a:spcAft>
                      </a:pPr>
                      <a:r>
                        <a:rPr lang="en-US" sz="1600" u="none" strike="noStrike">
                          <a:effectLst/>
                        </a:rPr>
                        <a:t>04</a:t>
                      </a:r>
                      <a:endParaRPr lang="en-US" sz="1600">
                        <a:effectLst/>
                      </a:endParaRPr>
                    </a:p>
                  </a:txBody>
                  <a:tcPr marL="51609" marR="51609" marT="145150" marB="25805"/>
                </a:tc>
                <a:tc>
                  <a:txBody>
                    <a:bodyPr/>
                    <a:lstStyle/>
                    <a:p>
                      <a:pPr marL="190500" rtl="0" fontAlgn="t">
                        <a:spcBef>
                          <a:spcPts val="0"/>
                        </a:spcBef>
                        <a:spcAft>
                          <a:spcPts val="0"/>
                        </a:spcAft>
                      </a:pPr>
                      <a:r>
                        <a:rPr kumimoji="0" lang="en-US" altLang="en-US" sz="1600" b="0" i="0" u="none" strike="noStrike" kern="1200" cap="none" normalizeH="0" baseline="0" dirty="0" smtClean="0">
                          <a:ln>
                            <a:noFill/>
                          </a:ln>
                          <a:solidFill>
                            <a:schemeClr val="tx1"/>
                          </a:solidFill>
                          <a:effectLst/>
                          <a:latin typeface="+mn-lt"/>
                          <a:ea typeface="+mn-ea"/>
                          <a:cs typeface="+mn-cs"/>
                        </a:rPr>
                        <a:t>Analysis of Requirements</a:t>
                      </a:r>
                      <a:endParaRPr lang="en-US" sz="1600" b="0" kern="1200" dirty="0">
                        <a:solidFill>
                          <a:schemeClr val="tx1"/>
                        </a:solidFill>
                        <a:effectLst/>
                        <a:latin typeface="+mn-lt"/>
                        <a:ea typeface="+mn-ea"/>
                        <a:cs typeface="+mn-cs"/>
                      </a:endParaRPr>
                    </a:p>
                  </a:txBody>
                  <a:tcPr marL="51609" marR="51609" marT="145150" marB="25805"/>
                </a:tc>
                <a:tc>
                  <a:txBody>
                    <a:bodyPr/>
                    <a:lstStyle/>
                    <a:p>
                      <a:pPr marL="2540" algn="ctr" rtl="0" fontAlgn="t">
                        <a:spcBef>
                          <a:spcPts val="0"/>
                        </a:spcBef>
                        <a:spcAft>
                          <a:spcPts val="0"/>
                        </a:spcAft>
                      </a:pPr>
                      <a:r>
                        <a:rPr lang="en-US" sz="1600" u="none" strike="noStrike" dirty="0" smtClean="0">
                          <a:effectLst/>
                        </a:rPr>
                        <a:t>02</a:t>
                      </a:r>
                      <a:endParaRPr lang="en-US" sz="1600" dirty="0">
                        <a:effectLst/>
                      </a:endParaRPr>
                    </a:p>
                  </a:txBody>
                  <a:tcPr marL="51609" marR="51609" marT="145150" marB="25805"/>
                </a:tc>
                <a:extLst>
                  <a:ext uri="{0D108BD9-81ED-4DB2-BD59-A6C34878D82A}">
                    <a16:rowId xmlns:a16="http://schemas.microsoft.com/office/drawing/2014/main" val="2011021214"/>
                  </a:ext>
                </a:extLst>
              </a:tr>
              <a:tr h="518782">
                <a:tc>
                  <a:txBody>
                    <a:bodyPr/>
                    <a:lstStyle/>
                    <a:p>
                      <a:pPr marL="635" algn="ctr" rtl="0" fontAlgn="t">
                        <a:spcBef>
                          <a:spcPts val="0"/>
                        </a:spcBef>
                        <a:spcAft>
                          <a:spcPts val="0"/>
                        </a:spcAft>
                      </a:pPr>
                      <a:r>
                        <a:rPr lang="en-US" sz="1600" u="none" strike="noStrike">
                          <a:effectLst/>
                        </a:rPr>
                        <a:t>05</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Feature</a:t>
                      </a:r>
                      <a:endParaRPr lang="en-US" sz="1600" dirty="0">
                        <a:effectLst/>
                      </a:endParaRPr>
                    </a:p>
                  </a:txBody>
                  <a:tcPr marL="51609" marR="51609" marT="145150" marB="25805"/>
                </a:tc>
                <a:tc>
                  <a:txBody>
                    <a:bodyPr/>
                    <a:lstStyle/>
                    <a:p>
                      <a:pPr marL="635" algn="ctr" rtl="0" fontAlgn="t">
                        <a:spcBef>
                          <a:spcPts val="0"/>
                        </a:spcBef>
                        <a:spcAft>
                          <a:spcPts val="0"/>
                        </a:spcAft>
                      </a:pPr>
                      <a:r>
                        <a:rPr lang="en-US" sz="1600" u="none" strike="noStrike">
                          <a:effectLst/>
                        </a:rPr>
                        <a:t>07</a:t>
                      </a:r>
                      <a:endParaRPr lang="en-US" sz="1600">
                        <a:effectLst/>
                      </a:endParaRPr>
                    </a:p>
                  </a:txBody>
                  <a:tcPr marL="51609" marR="51609" marT="145150" marB="25805"/>
                </a:tc>
                <a:extLst>
                  <a:ext uri="{0D108BD9-81ED-4DB2-BD59-A6C34878D82A}">
                    <a16:rowId xmlns:a16="http://schemas.microsoft.com/office/drawing/2014/main" val="2113402415"/>
                  </a:ext>
                </a:extLst>
              </a:tr>
              <a:tr h="518782">
                <a:tc>
                  <a:txBody>
                    <a:bodyPr/>
                    <a:lstStyle/>
                    <a:p>
                      <a:pPr algn="ctr" rtl="0" fontAlgn="t">
                        <a:spcBef>
                          <a:spcPts val="0"/>
                        </a:spcBef>
                        <a:spcAft>
                          <a:spcPts val="0"/>
                        </a:spcAft>
                      </a:pPr>
                      <a:r>
                        <a:rPr lang="en-US" sz="1600" u="none" strike="noStrike">
                          <a:effectLst/>
                        </a:rPr>
                        <a:t>06</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Donation system work</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1609" marR="51609" marT="145150" marB="25805"/>
                </a:tc>
                <a:extLst>
                  <a:ext uri="{0D108BD9-81ED-4DB2-BD59-A6C34878D82A}">
                    <a16:rowId xmlns:a16="http://schemas.microsoft.com/office/drawing/2014/main" val="2570778659"/>
                  </a:ext>
                </a:extLst>
              </a:tr>
              <a:tr h="518782">
                <a:tc>
                  <a:txBody>
                    <a:bodyPr/>
                    <a:lstStyle/>
                    <a:p>
                      <a:pPr algn="ctr" rtl="0" fontAlgn="t">
                        <a:spcBef>
                          <a:spcPts val="0"/>
                        </a:spcBef>
                        <a:spcAft>
                          <a:spcPts val="0"/>
                        </a:spcAft>
                      </a:pPr>
                      <a:r>
                        <a:rPr lang="en-US" sz="1600" u="none" strike="noStrike">
                          <a:effectLst/>
                        </a:rPr>
                        <a:t>07</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dirty="0">
                          <a:effectLst/>
                        </a:rPr>
                        <a:t>Donner Management</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11</a:t>
                      </a:r>
                      <a:endParaRPr lang="en-US" sz="1600" dirty="0">
                        <a:effectLst/>
                      </a:endParaRPr>
                    </a:p>
                  </a:txBody>
                  <a:tcPr marL="51609" marR="51609" marT="145150" marB="25805"/>
                </a:tc>
                <a:extLst>
                  <a:ext uri="{0D108BD9-81ED-4DB2-BD59-A6C34878D82A}">
                    <a16:rowId xmlns:a16="http://schemas.microsoft.com/office/drawing/2014/main" val="2418254805"/>
                  </a:ext>
                </a:extLst>
              </a:tr>
              <a:tr h="436951">
                <a:tc>
                  <a:txBody>
                    <a:bodyPr/>
                    <a:lstStyle/>
                    <a:p>
                      <a:pPr marL="1270" algn="ctr" rtl="0" fontAlgn="t">
                        <a:spcBef>
                          <a:spcPts val="0"/>
                        </a:spcBef>
                        <a:spcAft>
                          <a:spcPts val="0"/>
                        </a:spcAft>
                      </a:pPr>
                      <a:r>
                        <a:rPr lang="en-US" sz="1600" u="none" strike="noStrike">
                          <a:effectLst/>
                        </a:rPr>
                        <a:t>08</a:t>
                      </a:r>
                      <a:endParaRPr lang="en-US" sz="1600">
                        <a:effectLst/>
                      </a:endParaRPr>
                    </a:p>
                  </a:txBody>
                  <a:tcPr marL="51609" marR="51609" marT="161278" marB="25805"/>
                </a:tc>
                <a:tc>
                  <a:txBody>
                    <a:bodyPr/>
                    <a:lstStyle/>
                    <a:p>
                      <a:pPr marL="190500" rtl="0" fontAlgn="t">
                        <a:spcBef>
                          <a:spcPts val="0"/>
                        </a:spcBef>
                        <a:spcAft>
                          <a:spcPts val="0"/>
                        </a:spcAft>
                      </a:pPr>
                      <a:r>
                        <a:rPr lang="en-US" sz="1600" u="none" strike="noStrike" dirty="0">
                          <a:effectLst/>
                        </a:rPr>
                        <a:t>Proposal</a:t>
                      </a:r>
                      <a:endParaRPr lang="en-US" sz="1600" dirty="0">
                        <a:effectLst/>
                      </a:endParaRPr>
                    </a:p>
                  </a:txBody>
                  <a:tcPr marL="51609" marR="51609" marT="161278" marB="25805"/>
                </a:tc>
                <a:tc>
                  <a:txBody>
                    <a:bodyPr/>
                    <a:lstStyle/>
                    <a:p>
                      <a:pPr marL="635" algn="ctr" rtl="0" fontAlgn="t">
                        <a:spcBef>
                          <a:spcPts val="0"/>
                        </a:spcBef>
                        <a:spcAft>
                          <a:spcPts val="0"/>
                        </a:spcAft>
                      </a:pPr>
                      <a:r>
                        <a:rPr lang="en-US" sz="1600" u="none" strike="noStrike" dirty="0">
                          <a:effectLst/>
                        </a:rPr>
                        <a:t>13</a:t>
                      </a:r>
                      <a:endParaRPr lang="en-US" sz="1600" dirty="0">
                        <a:effectLst/>
                      </a:endParaRPr>
                    </a:p>
                  </a:txBody>
                  <a:tcPr marL="51609" marR="51609" marT="161278" marB="25805"/>
                </a:tc>
                <a:extLst>
                  <a:ext uri="{0D108BD9-81ED-4DB2-BD59-A6C34878D82A}">
                    <a16:rowId xmlns:a16="http://schemas.microsoft.com/office/drawing/2014/main" val="3042139830"/>
                  </a:ext>
                </a:extLst>
              </a:tr>
            </a:tbl>
          </a:graphicData>
        </a:graphic>
      </p:graphicFrame>
      <p:sp>
        <p:nvSpPr>
          <p:cNvPr id="3" name="Rectangle 1"/>
          <p:cNvSpPr>
            <a:spLocks noChangeArrowheads="1"/>
          </p:cNvSpPr>
          <p:nvPr/>
        </p:nvSpPr>
        <p:spPr bwMode="auto">
          <a:xfrm>
            <a:off x="1211263" y="1825625"/>
            <a:ext cx="117347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264193" y="1022684"/>
            <a:ext cx="3663615" cy="584775"/>
          </a:xfrm>
          <a:prstGeom prst="rect">
            <a:avLst/>
          </a:prstGeom>
          <a:noFill/>
        </p:spPr>
        <p:txBody>
          <a:bodyPr wrap="square" rtlCol="0">
            <a:spAutoFit/>
          </a:bodyPr>
          <a:lstStyle/>
          <a:p>
            <a:r>
              <a:rPr lang="en-US" sz="3200" b="1" dirty="0"/>
              <a:t>TABLE OF </a:t>
            </a:r>
            <a:r>
              <a:rPr lang="en-US" sz="3200" b="1" dirty="0" smtClean="0"/>
              <a:t>CONTENTS</a:t>
            </a:r>
            <a:endParaRPr lang="en-US" sz="3200" b="1" dirty="0"/>
          </a:p>
        </p:txBody>
      </p:sp>
    </p:spTree>
    <p:extLst>
      <p:ext uri="{BB962C8B-B14F-4D97-AF65-F5344CB8AC3E}">
        <p14:creationId xmlns:p14="http://schemas.microsoft.com/office/powerpoint/2010/main" val="16555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824334"/>
              </p:ext>
            </p:extLst>
          </p:nvPr>
        </p:nvGraphicFramePr>
        <p:xfrm>
          <a:off x="567642" y="1251283"/>
          <a:ext cx="11056716" cy="4925678"/>
        </p:xfrm>
        <a:graphic>
          <a:graphicData uri="http://schemas.openxmlformats.org/drawingml/2006/table">
            <a:tbl>
              <a:tblPr>
                <a:tableStyleId>{BC89EF96-8CEA-46FF-86C4-4CE0E7609802}</a:tableStyleId>
              </a:tblPr>
              <a:tblGrid>
                <a:gridCol w="1268802">
                  <a:extLst>
                    <a:ext uri="{9D8B030D-6E8A-4147-A177-3AD203B41FA5}">
                      <a16:colId xmlns:a16="http://schemas.microsoft.com/office/drawing/2014/main" val="1416466071"/>
                    </a:ext>
                  </a:extLst>
                </a:gridCol>
                <a:gridCol w="8306601">
                  <a:extLst>
                    <a:ext uri="{9D8B030D-6E8A-4147-A177-3AD203B41FA5}">
                      <a16:colId xmlns:a16="http://schemas.microsoft.com/office/drawing/2014/main" val="2015781993"/>
                    </a:ext>
                  </a:extLst>
                </a:gridCol>
                <a:gridCol w="1481313">
                  <a:extLst>
                    <a:ext uri="{9D8B030D-6E8A-4147-A177-3AD203B41FA5}">
                      <a16:colId xmlns:a16="http://schemas.microsoft.com/office/drawing/2014/main" val="2019918712"/>
                    </a:ext>
                  </a:extLst>
                </a:gridCol>
              </a:tblGrid>
              <a:tr h="543825">
                <a:tc>
                  <a:txBody>
                    <a:bodyPr/>
                    <a:lstStyle/>
                    <a:p>
                      <a:pPr marL="635" algn="ctr" rtl="0" fontAlgn="t">
                        <a:spcBef>
                          <a:spcPts val="0"/>
                        </a:spcBef>
                        <a:spcAft>
                          <a:spcPts val="0"/>
                        </a:spcAft>
                      </a:pPr>
                      <a:r>
                        <a:rPr lang="en-US" sz="1600" b="1" u="none" strike="noStrike" dirty="0" err="1">
                          <a:effectLst/>
                        </a:rPr>
                        <a:t>Sl</a:t>
                      </a:r>
                      <a:r>
                        <a:rPr lang="en-US" sz="1600" b="1" u="none" strike="noStrike" dirty="0">
                          <a:effectLst/>
                        </a:rPr>
                        <a:t> No</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Name</a:t>
                      </a:r>
                      <a:endParaRPr lang="en-US" sz="1600" b="1" dirty="0">
                        <a:effectLst/>
                      </a:endParaRPr>
                    </a:p>
                  </a:txBody>
                  <a:tcPr marL="53011" marR="53011" marT="149094" marB="26506"/>
                </a:tc>
                <a:tc>
                  <a:txBody>
                    <a:bodyPr/>
                    <a:lstStyle/>
                    <a:p>
                      <a:pPr marL="1270" algn="ctr" rtl="0" fontAlgn="t">
                        <a:spcBef>
                          <a:spcPts val="0"/>
                        </a:spcBef>
                        <a:spcAft>
                          <a:spcPts val="0"/>
                        </a:spcAft>
                      </a:pPr>
                      <a:r>
                        <a:rPr lang="en-US" sz="1600" b="1" u="none" strike="noStrike" dirty="0">
                          <a:effectLst/>
                        </a:rPr>
                        <a:t>Page Number</a:t>
                      </a:r>
                      <a:endParaRPr lang="en-US" sz="1600" b="1" dirty="0">
                        <a:effectLst/>
                      </a:endParaRPr>
                    </a:p>
                  </a:txBody>
                  <a:tcPr marL="53011" marR="53011" marT="149094" marB="26506"/>
                </a:tc>
                <a:extLst>
                  <a:ext uri="{0D108BD9-81ED-4DB2-BD59-A6C34878D82A}">
                    <a16:rowId xmlns:a16="http://schemas.microsoft.com/office/drawing/2014/main" val="2775820990"/>
                  </a:ext>
                </a:extLst>
              </a:tr>
              <a:tr h="543825">
                <a:tc>
                  <a:txBody>
                    <a:bodyPr/>
                    <a:lstStyle/>
                    <a:p>
                      <a:pPr algn="ctr" rtl="0" fontAlgn="t">
                        <a:spcBef>
                          <a:spcPts val="0"/>
                        </a:spcBef>
                        <a:spcAft>
                          <a:spcPts val="0"/>
                        </a:spcAft>
                      </a:pPr>
                      <a:r>
                        <a:rPr lang="en-US" sz="1600" u="none" strike="noStrike" dirty="0">
                          <a:effectLst/>
                        </a:rPr>
                        <a:t>09</a:t>
                      </a:r>
                      <a:endParaRPr lang="en-US" sz="1600" dirty="0">
                        <a:effectLst/>
                      </a:endParaRPr>
                    </a:p>
                  </a:txBody>
                  <a:tcPr marL="53011" marR="53011" marT="149094" marB="26506"/>
                </a:tc>
                <a:tc>
                  <a:txBody>
                    <a:bodyPr/>
                    <a:lstStyle/>
                    <a:p>
                      <a:pPr marL="190500" rtl="0" fontAlgn="t">
                        <a:spcBef>
                          <a:spcPts val="0"/>
                        </a:spcBef>
                        <a:spcAft>
                          <a:spcPts val="0"/>
                        </a:spcAft>
                      </a:pPr>
                      <a:r>
                        <a:rPr lang="en-US" sz="1600" u="none" strike="noStrike" dirty="0">
                          <a:effectLst/>
                        </a:rPr>
                        <a:t>Communication Tools</a:t>
                      </a:r>
                      <a:endParaRPr lang="en-US" sz="1600" dirty="0">
                        <a:effectLst/>
                      </a:endParaRPr>
                    </a:p>
                  </a:txBody>
                  <a:tcPr marL="53011" marR="53011" marT="149094" marB="26506"/>
                </a:tc>
                <a:tc>
                  <a:txBody>
                    <a:bodyPr/>
                    <a:lstStyle/>
                    <a:p>
                      <a:pPr marL="1270" algn="ctr" rtl="0" fontAlgn="t">
                        <a:spcBef>
                          <a:spcPts val="0"/>
                        </a:spcBef>
                        <a:spcAft>
                          <a:spcPts val="0"/>
                        </a:spcAft>
                      </a:pPr>
                      <a:r>
                        <a:rPr lang="en-US" sz="1600" u="none" strike="noStrike" dirty="0">
                          <a:effectLst/>
                        </a:rPr>
                        <a:t>14</a:t>
                      </a:r>
                      <a:endParaRPr lang="en-US" sz="1600" dirty="0">
                        <a:effectLst/>
                      </a:endParaRPr>
                    </a:p>
                  </a:txBody>
                  <a:tcPr marL="53011" marR="53011" marT="149094" marB="26506"/>
                </a:tc>
                <a:extLst>
                  <a:ext uri="{0D108BD9-81ED-4DB2-BD59-A6C34878D82A}">
                    <a16:rowId xmlns:a16="http://schemas.microsoft.com/office/drawing/2014/main" val="47179207"/>
                  </a:ext>
                </a:extLst>
              </a:tr>
              <a:tr h="543825">
                <a:tc>
                  <a:txBody>
                    <a:bodyPr/>
                    <a:lstStyle/>
                    <a:p>
                      <a:pPr marL="635" algn="ctr" rtl="0" fontAlgn="t">
                        <a:spcBef>
                          <a:spcPts val="0"/>
                        </a:spcBef>
                        <a:spcAft>
                          <a:spcPts val="0"/>
                        </a:spcAft>
                      </a:pPr>
                      <a:r>
                        <a:rPr lang="en-US" sz="1600" u="none" strike="noStrike">
                          <a:effectLst/>
                        </a:rPr>
                        <a:t>10</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Donner profile</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15</a:t>
                      </a:r>
                      <a:endParaRPr lang="en-US" sz="1600" dirty="0">
                        <a:effectLst/>
                      </a:endParaRPr>
                    </a:p>
                  </a:txBody>
                  <a:tcPr marL="53011" marR="53011" marT="149094" marB="26506"/>
                </a:tc>
                <a:extLst>
                  <a:ext uri="{0D108BD9-81ED-4DB2-BD59-A6C34878D82A}">
                    <a16:rowId xmlns:a16="http://schemas.microsoft.com/office/drawing/2014/main" val="2521285978"/>
                  </a:ext>
                </a:extLst>
              </a:tr>
              <a:tr h="543825">
                <a:tc>
                  <a:txBody>
                    <a:bodyPr/>
                    <a:lstStyle/>
                    <a:p>
                      <a:pPr algn="ctr" rtl="0" fontAlgn="t">
                        <a:spcBef>
                          <a:spcPts val="0"/>
                        </a:spcBef>
                        <a:spcAft>
                          <a:spcPts val="0"/>
                        </a:spcAft>
                      </a:pPr>
                      <a:r>
                        <a:rPr lang="en-US" sz="1600" u="none" strike="noStrike">
                          <a:effectLst/>
                        </a:rPr>
                        <a:t>11</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Pricing</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16</a:t>
                      </a:r>
                      <a:endParaRPr lang="en-US" sz="1600" dirty="0">
                        <a:effectLst/>
                      </a:endParaRPr>
                    </a:p>
                  </a:txBody>
                  <a:tcPr marL="53011" marR="53011" marT="149094" marB="26506"/>
                </a:tc>
                <a:extLst>
                  <a:ext uri="{0D108BD9-81ED-4DB2-BD59-A6C34878D82A}">
                    <a16:rowId xmlns:a16="http://schemas.microsoft.com/office/drawing/2014/main" val="3260807396"/>
                  </a:ext>
                </a:extLst>
              </a:tr>
              <a:tr h="543825">
                <a:tc>
                  <a:txBody>
                    <a:bodyPr/>
                    <a:lstStyle/>
                    <a:p>
                      <a:pPr marL="635" algn="ctr" rtl="0" fontAlgn="t">
                        <a:spcBef>
                          <a:spcPts val="0"/>
                        </a:spcBef>
                        <a:spcAft>
                          <a:spcPts val="0"/>
                        </a:spcAft>
                      </a:pPr>
                      <a:r>
                        <a:rPr lang="en-US" sz="1600" u="none" strike="noStrike">
                          <a:effectLst/>
                        </a:rPr>
                        <a:t>12</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Project Timeline</a:t>
                      </a:r>
                      <a:endParaRPr lang="en-US" sz="1600">
                        <a:effectLst/>
                      </a:endParaRPr>
                    </a:p>
                  </a:txBody>
                  <a:tcPr marL="53011" marR="53011" marT="149094" marB="26506"/>
                </a:tc>
                <a:tc>
                  <a:txBody>
                    <a:bodyPr/>
                    <a:lstStyle/>
                    <a:p>
                      <a:pPr marL="2540" algn="ctr" rtl="0" fontAlgn="t">
                        <a:spcBef>
                          <a:spcPts val="0"/>
                        </a:spcBef>
                        <a:spcAft>
                          <a:spcPts val="0"/>
                        </a:spcAft>
                      </a:pPr>
                      <a:r>
                        <a:rPr lang="en-US" sz="1600" u="none" strike="noStrike" dirty="0">
                          <a:effectLst/>
                        </a:rPr>
                        <a:t>17</a:t>
                      </a:r>
                      <a:endParaRPr lang="en-US" sz="1600" dirty="0">
                        <a:effectLst/>
                      </a:endParaRPr>
                    </a:p>
                  </a:txBody>
                  <a:tcPr marL="53011" marR="53011" marT="149094" marB="26506"/>
                </a:tc>
                <a:extLst>
                  <a:ext uri="{0D108BD9-81ED-4DB2-BD59-A6C34878D82A}">
                    <a16:rowId xmlns:a16="http://schemas.microsoft.com/office/drawing/2014/main" val="3736459856"/>
                  </a:ext>
                </a:extLst>
              </a:tr>
              <a:tr h="543825">
                <a:tc>
                  <a:txBody>
                    <a:bodyPr/>
                    <a:lstStyle/>
                    <a:p>
                      <a:pPr algn="ctr" rtl="0" fontAlgn="t">
                        <a:spcBef>
                          <a:spcPts val="0"/>
                        </a:spcBef>
                        <a:spcAft>
                          <a:spcPts val="0"/>
                        </a:spcAft>
                      </a:pPr>
                      <a:r>
                        <a:rPr lang="en-US" sz="1600" u="none" strike="noStrike">
                          <a:effectLst/>
                        </a:rPr>
                        <a:t>13</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UsedTechonology</a:t>
                      </a:r>
                      <a:endParaRPr lang="en-US" sz="1600">
                        <a:effectLst/>
                      </a:endParaRPr>
                    </a:p>
                  </a:txBody>
                  <a:tcPr marL="53011" marR="53011" marT="149094" marB="26506"/>
                </a:tc>
                <a:tc>
                  <a:txBody>
                    <a:bodyPr/>
                    <a:lstStyle/>
                    <a:p>
                      <a:pPr marL="635" algn="ctr" rtl="0" fontAlgn="t">
                        <a:spcBef>
                          <a:spcPts val="0"/>
                        </a:spcBef>
                        <a:spcAft>
                          <a:spcPts val="0"/>
                        </a:spcAft>
                      </a:pPr>
                      <a:r>
                        <a:rPr lang="en-US" sz="1600" u="none" strike="noStrike" dirty="0">
                          <a:effectLst/>
                        </a:rPr>
                        <a:t>18</a:t>
                      </a:r>
                      <a:endParaRPr lang="en-US" sz="1600" dirty="0">
                        <a:effectLst/>
                      </a:endParaRPr>
                    </a:p>
                  </a:txBody>
                  <a:tcPr marL="53011" marR="53011" marT="149094" marB="26506"/>
                </a:tc>
                <a:extLst>
                  <a:ext uri="{0D108BD9-81ED-4DB2-BD59-A6C34878D82A}">
                    <a16:rowId xmlns:a16="http://schemas.microsoft.com/office/drawing/2014/main" val="3307942786"/>
                  </a:ext>
                </a:extLst>
              </a:tr>
              <a:tr h="543825">
                <a:tc>
                  <a:txBody>
                    <a:bodyPr/>
                    <a:lstStyle/>
                    <a:p>
                      <a:pPr algn="ctr" rtl="0" fontAlgn="t">
                        <a:spcBef>
                          <a:spcPts val="0"/>
                        </a:spcBef>
                        <a:spcAft>
                          <a:spcPts val="0"/>
                        </a:spcAft>
                      </a:pPr>
                      <a:r>
                        <a:rPr lang="en-US" sz="1600" u="none" strike="noStrike">
                          <a:effectLst/>
                        </a:rPr>
                        <a:t>14</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Mobile Accessibility</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19</a:t>
                      </a:r>
                      <a:endParaRPr lang="en-US" sz="1600" dirty="0">
                        <a:effectLst/>
                      </a:endParaRPr>
                    </a:p>
                  </a:txBody>
                  <a:tcPr marL="53011" marR="53011" marT="149094" marB="26506"/>
                </a:tc>
                <a:extLst>
                  <a:ext uri="{0D108BD9-81ED-4DB2-BD59-A6C34878D82A}">
                    <a16:rowId xmlns:a16="http://schemas.microsoft.com/office/drawing/2014/main" val="502517010"/>
                  </a:ext>
                </a:extLst>
              </a:tr>
              <a:tr h="543825">
                <a:tc>
                  <a:txBody>
                    <a:bodyPr/>
                    <a:lstStyle/>
                    <a:p>
                      <a:pPr algn="ctr" rtl="0" fontAlgn="t">
                        <a:spcBef>
                          <a:spcPts val="0"/>
                        </a:spcBef>
                        <a:spcAft>
                          <a:spcPts val="0"/>
                        </a:spcAft>
                      </a:pPr>
                      <a:r>
                        <a:rPr lang="en-US" sz="1600" u="none" strike="noStrike">
                          <a:effectLst/>
                        </a:rPr>
                        <a:t>15</a:t>
                      </a:r>
                      <a:endParaRPr lang="en-US" sz="1600">
                        <a:effectLst/>
                      </a:endParaRPr>
                    </a:p>
                  </a:txBody>
                  <a:tcPr marL="53011" marR="53011" marT="149094" marB="26506"/>
                </a:tc>
                <a:tc>
                  <a:txBody>
                    <a:bodyPr/>
                    <a:lstStyle/>
                    <a:p>
                      <a:pPr marL="190500" rtl="0" fontAlgn="t">
                        <a:spcBef>
                          <a:spcPts val="0"/>
                        </a:spcBef>
                        <a:spcAft>
                          <a:spcPts val="0"/>
                        </a:spcAft>
                      </a:pPr>
                      <a:r>
                        <a:rPr lang="en-US" sz="1600" u="none" strike="noStrike">
                          <a:effectLst/>
                        </a:rPr>
                        <a:t>Software Features</a:t>
                      </a:r>
                      <a:endParaRPr lang="en-US" sz="1600">
                        <a:effectLst/>
                      </a:endParaRPr>
                    </a:p>
                  </a:txBody>
                  <a:tcPr marL="53011" marR="53011" marT="149094" marB="26506"/>
                </a:tc>
                <a:tc>
                  <a:txBody>
                    <a:bodyPr/>
                    <a:lstStyle/>
                    <a:p>
                      <a:pPr marL="1905" algn="ctr" rtl="0" fontAlgn="t">
                        <a:spcBef>
                          <a:spcPts val="0"/>
                        </a:spcBef>
                        <a:spcAft>
                          <a:spcPts val="0"/>
                        </a:spcAft>
                      </a:pPr>
                      <a:r>
                        <a:rPr lang="en-US" sz="1600" u="none" strike="noStrike" dirty="0">
                          <a:effectLst/>
                        </a:rPr>
                        <a:t>21</a:t>
                      </a:r>
                      <a:endParaRPr lang="en-US" sz="1600" dirty="0">
                        <a:effectLst/>
                      </a:endParaRPr>
                    </a:p>
                  </a:txBody>
                  <a:tcPr marL="53011" marR="53011" marT="149094" marB="26506"/>
                </a:tc>
                <a:extLst>
                  <a:ext uri="{0D108BD9-81ED-4DB2-BD59-A6C34878D82A}">
                    <a16:rowId xmlns:a16="http://schemas.microsoft.com/office/drawing/2014/main" val="2007662312"/>
                  </a:ext>
                </a:extLst>
              </a:tr>
              <a:tr h="575078">
                <a:tc>
                  <a:txBody>
                    <a:bodyPr/>
                    <a:lstStyle/>
                    <a:p>
                      <a:pPr marL="635" algn="ctr" rtl="0" fontAlgn="t">
                        <a:spcBef>
                          <a:spcPts val="0"/>
                        </a:spcBef>
                        <a:spcAft>
                          <a:spcPts val="0"/>
                        </a:spcAft>
                      </a:pPr>
                      <a:r>
                        <a:rPr lang="en-US" sz="1600" u="none" strike="noStrike">
                          <a:effectLst/>
                        </a:rPr>
                        <a:t>16</a:t>
                      </a:r>
                      <a:endParaRPr lang="en-US" sz="1600">
                        <a:effectLst/>
                      </a:endParaRPr>
                    </a:p>
                  </a:txBody>
                  <a:tcPr marL="53011" marR="53011" marT="165660" marB="26506"/>
                </a:tc>
                <a:tc>
                  <a:txBody>
                    <a:bodyPr/>
                    <a:lstStyle/>
                    <a:p>
                      <a:pPr marL="190500" rtl="0" fontAlgn="t">
                        <a:spcBef>
                          <a:spcPts val="0"/>
                        </a:spcBef>
                        <a:spcAft>
                          <a:spcPts val="0"/>
                        </a:spcAft>
                      </a:pPr>
                      <a:r>
                        <a:rPr lang="en-US" sz="1600" u="none" strike="noStrike">
                          <a:effectLst/>
                        </a:rPr>
                        <a:t>Demo Table And Dashboard</a:t>
                      </a:r>
                      <a:endParaRPr lang="en-US" sz="1600">
                        <a:effectLst/>
                      </a:endParaRPr>
                    </a:p>
                  </a:txBody>
                  <a:tcPr marL="53011" marR="53011" marT="165660" marB="26506"/>
                </a:tc>
                <a:tc>
                  <a:txBody>
                    <a:bodyPr/>
                    <a:lstStyle/>
                    <a:p>
                      <a:pPr marL="1905" algn="ctr" rtl="0" fontAlgn="t">
                        <a:spcBef>
                          <a:spcPts val="0"/>
                        </a:spcBef>
                        <a:spcAft>
                          <a:spcPts val="0"/>
                        </a:spcAft>
                      </a:pPr>
                      <a:r>
                        <a:rPr lang="en-US" sz="1600" u="none" strike="noStrike" dirty="0">
                          <a:effectLst/>
                        </a:rPr>
                        <a:t>23</a:t>
                      </a:r>
                      <a:endParaRPr lang="en-US" sz="1600" dirty="0">
                        <a:effectLst/>
                      </a:endParaRPr>
                    </a:p>
                  </a:txBody>
                  <a:tcPr marL="53011" marR="53011" marT="165660" marB="26506"/>
                </a:tc>
                <a:extLst>
                  <a:ext uri="{0D108BD9-81ED-4DB2-BD59-A6C34878D82A}">
                    <a16:rowId xmlns:a16="http://schemas.microsoft.com/office/drawing/2014/main" val="1166075508"/>
                  </a:ext>
                </a:extLst>
              </a:tr>
            </a:tbl>
          </a:graphicData>
        </a:graphic>
      </p:graphicFrame>
      <p:sp>
        <p:nvSpPr>
          <p:cNvPr id="5" name="Rectangle 1"/>
          <p:cNvSpPr>
            <a:spLocks noChangeArrowheads="1"/>
          </p:cNvSpPr>
          <p:nvPr/>
        </p:nvSpPr>
        <p:spPr bwMode="auto">
          <a:xfrm>
            <a:off x="121126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3684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75774" y="1118937"/>
            <a:ext cx="10840453" cy="5847755"/>
          </a:xfrm>
          <a:prstGeom prst="rect">
            <a:avLst/>
          </a:prstGeom>
          <a:noFill/>
        </p:spPr>
        <p:txBody>
          <a:bodyPr wrap="square" rtlCol="0">
            <a:spAutoFit/>
          </a:bodyPr>
          <a:lstStyle/>
          <a:p>
            <a:r>
              <a:rPr lang="en-US" sz="2200" b="1" dirty="0"/>
              <a:t>Introduction :</a:t>
            </a:r>
            <a:endParaRPr lang="en-US" sz="2200" b="1" dirty="0" smtClean="0"/>
          </a:p>
          <a:p>
            <a:endParaRPr lang="en-US" sz="2200" b="1" dirty="0"/>
          </a:p>
          <a:p>
            <a:r>
              <a:rPr lang="en-US" sz="2200" dirty="0"/>
              <a:t>A Donation Management System is designed to streamline the process of collecting, tracking, and managing donations from individuals or organizations. It serves as the backbone for non-profits, charities, or fundraising platforms by maintaining accurate records of donors, donations, and related activities</a:t>
            </a:r>
            <a:r>
              <a:rPr lang="en-US" sz="2200" dirty="0" smtClean="0"/>
              <a:t>.</a:t>
            </a:r>
          </a:p>
          <a:p>
            <a:endParaRPr lang="en-US" sz="2200" dirty="0" smtClean="0"/>
          </a:p>
          <a:p>
            <a:endParaRPr lang="en-US" sz="2200" dirty="0"/>
          </a:p>
          <a:p>
            <a:r>
              <a:rPr lang="en-US" sz="2200" b="1" dirty="0"/>
              <a:t>Objective</a:t>
            </a:r>
            <a:r>
              <a:rPr lang="en-US" sz="2200" b="1" dirty="0" smtClean="0"/>
              <a:t>:</a:t>
            </a:r>
          </a:p>
          <a:p>
            <a:endParaRPr lang="en-US" sz="2200" b="1" dirty="0"/>
          </a:p>
          <a:p>
            <a:r>
              <a:rPr lang="en-US" sz="2200" dirty="0"/>
              <a:t>The Donation Management System aims to provide a centralized platform for managing donors, campaigns, and donation transactions efficiently. It is designed to support non-profit organizations, charities, and fundraising teams in tracking contributions, engaging donors, and ensuring transparency and accountability.</a:t>
            </a:r>
          </a:p>
          <a:p>
            <a:endParaRPr lang="en-US" sz="2200" dirty="0"/>
          </a:p>
          <a:p>
            <a:endParaRPr lang="en-US" sz="2200" dirty="0"/>
          </a:p>
          <a:p>
            <a:endParaRPr lang="en-US" sz="2200" dirty="0"/>
          </a:p>
        </p:txBody>
      </p:sp>
    </p:spTree>
    <p:extLst>
      <p:ext uri="{BB962C8B-B14F-4D97-AF65-F5344CB8AC3E}">
        <p14:creationId xmlns:p14="http://schemas.microsoft.com/office/powerpoint/2010/main" val="429266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0100" y="657464"/>
            <a:ext cx="10591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r>
              <a:rPr lang="en-US" sz="2200" b="1" dirty="0"/>
              <a:t>Description</a:t>
            </a:r>
            <a:r>
              <a:rPr lang="en-US" sz="2200" b="1" dirty="0" smtClean="0"/>
              <a:t>:</a:t>
            </a:r>
          </a:p>
          <a:p>
            <a:endParaRPr lang="en-US" sz="2200" b="1" dirty="0"/>
          </a:p>
          <a:p>
            <a:r>
              <a:rPr lang="en-US" sz="2200" dirty="0"/>
              <a:t>This system is a web-based application that automates the entire lifecycle of donation handling — from donor registration to donation processing, campaign management, and reporting. It offers role-based access for administrators, volunteers, campaign managers, and donors, ensuring each user accesses only the relevant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smtClean="0">
                <a:ln>
                  <a:noFill/>
                </a:ln>
                <a:solidFill>
                  <a:schemeClr val="tx1"/>
                </a:solidFill>
                <a:effectLst/>
              </a:rPr>
              <a:t>Analysis of Requirements</a:t>
            </a:r>
            <a:r>
              <a:rPr lang="en-US" altLang="en-US" sz="2200" dirty="0"/>
              <a:t> </a:t>
            </a:r>
            <a:r>
              <a:rPr lang="en-US" altLang="en-US" sz="2200" dirty="0" smtClean="0"/>
              <a:t>:</a:t>
            </a:r>
            <a:endParaRPr kumimoji="0" lang="en-US" altLang="en-US" sz="220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rPr>
              <a:t/>
            </a:r>
            <a:br>
              <a:rPr kumimoji="0" lang="en-US" altLang="en-US" sz="2200" b="0" i="0" u="none" strike="noStrike" cap="none" normalizeH="0" baseline="0" dirty="0" smtClean="0">
                <a:ln>
                  <a:noFill/>
                </a:ln>
                <a:solidFill>
                  <a:schemeClr val="tx1"/>
                </a:solidFill>
                <a:effectLst/>
              </a:rPr>
            </a:br>
            <a:r>
              <a:rPr kumimoji="0" lang="en-US" altLang="en-US" sz="2200" b="0" i="0" u="none" strike="noStrike" cap="none" normalizeH="0" baseline="0" dirty="0" smtClean="0">
                <a:ln>
                  <a:noFill/>
                </a:ln>
                <a:solidFill>
                  <a:schemeClr val="tx1"/>
                </a:solidFill>
                <a:effectLst/>
              </a:rPr>
              <a:t>Compiling the web application's requirements is the initial stage in the implementation process. To determine the essential features and functionalities needed in the web application, a requirements assessment including possible funders, school administrators, and other stakeholders will be carried out.</a:t>
            </a:r>
            <a:br>
              <a:rPr kumimoji="0" lang="en-US" altLang="en-US" sz="2200" b="0" i="0" u="none" strike="noStrike" cap="none" normalizeH="0" baseline="0" dirty="0" smtClean="0">
                <a:ln>
                  <a:noFill/>
                </a:ln>
                <a:solidFill>
                  <a:schemeClr val="tx1"/>
                </a:solidFill>
                <a:effectLst/>
              </a:rPr>
            </a:br>
            <a:endParaRPr kumimoji="0" lang="en-US" altLang="en-US" sz="22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2664113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Software Advantages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lnSpcReduction="10000"/>
          </a:bodyPr>
          <a:lstStyle/>
          <a:p>
            <a:pPr lvl="0"/>
            <a:r>
              <a:rPr lang="en-US" dirty="0"/>
              <a:t>Centralized donation data for easier access and </a:t>
            </a:r>
            <a:r>
              <a:rPr lang="en-US" dirty="0" smtClean="0"/>
              <a:t>updates</a:t>
            </a:r>
          </a:p>
          <a:p>
            <a:pPr lvl="0"/>
            <a:r>
              <a:rPr lang="en-US" dirty="0" smtClean="0"/>
              <a:t>Improved </a:t>
            </a:r>
            <a:r>
              <a:rPr lang="en-US" dirty="0"/>
              <a:t>donor engagement and </a:t>
            </a:r>
            <a:r>
              <a:rPr lang="en-US" dirty="0" smtClean="0"/>
              <a:t>retention</a:t>
            </a:r>
          </a:p>
          <a:p>
            <a:pPr lvl="0"/>
            <a:r>
              <a:rPr lang="en-US" dirty="0" smtClean="0"/>
              <a:t>Enhanced </a:t>
            </a:r>
            <a:r>
              <a:rPr lang="en-US" dirty="0"/>
              <a:t>transparency and audit </a:t>
            </a:r>
            <a:r>
              <a:rPr lang="en-US" dirty="0" smtClean="0"/>
              <a:t>readiness</a:t>
            </a:r>
          </a:p>
          <a:p>
            <a:pPr lvl="0"/>
            <a:r>
              <a:rPr lang="en-US" dirty="0" smtClean="0"/>
              <a:t>Efficient </a:t>
            </a:r>
            <a:r>
              <a:rPr lang="en-US" dirty="0"/>
              <a:t>campaign and event </a:t>
            </a:r>
            <a:r>
              <a:rPr lang="en-US" dirty="0" smtClean="0"/>
              <a:t>tracking</a:t>
            </a:r>
          </a:p>
          <a:p>
            <a:pPr lvl="0"/>
            <a:r>
              <a:rPr lang="en-US" dirty="0" smtClean="0"/>
              <a:t>Automated </a:t>
            </a:r>
            <a:r>
              <a:rPr lang="en-US" dirty="0"/>
              <a:t>receipt and report generation</a:t>
            </a:r>
          </a:p>
        </p:txBody>
      </p:sp>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9</a:t>
            </a:fld>
            <a:endParaRPr lang="en-US" dirty="0"/>
          </a:p>
        </p:txBody>
      </p:sp>
    </p:spTree>
    <p:extLst>
      <p:ext uri="{BB962C8B-B14F-4D97-AF65-F5344CB8AC3E}">
        <p14:creationId xmlns:p14="http://schemas.microsoft.com/office/powerpoint/2010/main" val="972005540"/>
      </p:ext>
    </p:extLst>
  </p:cSld>
  <p:clrMapOvr>
    <a:masterClrMapping/>
  </p:clrMapOvr>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7F4215-C6BB-44A3-9A5E-9446E6835900}">
  <ds:schemaRefs>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http://www.w3.org/XML/1998/namespace"/>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733</Words>
  <Application>Microsoft Office PowerPoint</Application>
  <PresentationFormat>Widescreen</PresentationFormat>
  <Paragraphs>253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Black</vt:lpstr>
      <vt:lpstr>Calibri</vt:lpstr>
      <vt:lpstr>Calibri Light</vt:lpstr>
      <vt:lpstr>CiscoSans ExtraLight</vt:lpstr>
      <vt:lpstr>Gill Sans SemiBold</vt:lpstr>
      <vt:lpstr>Times New Roman</vt:lpstr>
      <vt:lpstr>Wingdings</vt:lpstr>
      <vt:lpstr>Office Theme</vt:lpstr>
      <vt:lpstr>Donation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Advantages</vt:lpstr>
      <vt:lpstr>Software Features</vt:lpstr>
      <vt:lpstr>Software Features</vt:lpstr>
      <vt:lpstr> Key Functionalities: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2025-08-05T06:41:09Z</dcterms:created>
  <dcterms:modified xsi:type="dcterms:W3CDTF">2025-08-05T21:19:20Z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