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handoutMasterIdLst>
    <p:handoutMasterId r:id="rId30"/>
  </p:handoutMasterIdLst>
  <p:sldIdLst>
    <p:sldId id="256" r:id="rId5"/>
    <p:sldId id="271" r:id="rId6"/>
    <p:sldId id="272" r:id="rId7"/>
    <p:sldId id="273" r:id="rId8"/>
    <p:sldId id="274" r:id="rId9"/>
    <p:sldId id="275" r:id="rId10"/>
    <p:sldId id="268" r:id="rId11"/>
    <p:sldId id="276" r:id="rId12"/>
    <p:sldId id="287" r:id="rId13"/>
    <p:sldId id="259" r:id="rId14"/>
    <p:sldId id="260" r:id="rId15"/>
    <p:sldId id="277" r:id="rId16"/>
    <p:sldId id="278" r:id="rId17"/>
    <p:sldId id="288" r:id="rId18"/>
    <p:sldId id="279" r:id="rId19"/>
    <p:sldId id="280" r:id="rId20"/>
    <p:sldId id="281" r:id="rId21"/>
    <p:sldId id="262" r:id="rId22"/>
    <p:sldId id="282" r:id="rId23"/>
    <p:sldId id="283" r:id="rId24"/>
    <p:sldId id="284" r:id="rId25"/>
    <p:sldId id="285" r:id="rId26"/>
    <p:sldId id="286"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CAEFF9-568C-4408-A9D7-0B69AD850D1A}">
          <p14:sldIdLst>
            <p14:sldId id="256"/>
          </p14:sldIdLst>
        </p14:section>
        <p14:section name="Untitled Section" id="{8CD7ABA9-BA33-485E-8396-8D68C002EA2C}">
          <p14:sldIdLst>
            <p14:sldId id="271"/>
            <p14:sldId id="272"/>
            <p14:sldId id="273"/>
            <p14:sldId id="274"/>
            <p14:sldId id="275"/>
            <p14:sldId id="268"/>
            <p14:sldId id="276"/>
            <p14:sldId id="287"/>
            <p14:sldId id="259"/>
            <p14:sldId id="260"/>
            <p14:sldId id="277"/>
            <p14:sldId id="278"/>
            <p14:sldId id="288"/>
            <p14:sldId id="279"/>
            <p14:sldId id="280"/>
            <p14:sldId id="281"/>
            <p14:sldId id="262"/>
            <p14:sldId id="282"/>
            <p14:sldId id="283"/>
            <p14:sldId id="284"/>
            <p14:sldId id="285"/>
            <p14:sldId id="286"/>
            <p14:sldId id="264"/>
          </p14:sldIdLst>
        </p14:section>
      </p14:sectionLst>
    </p:ex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4" autoAdjust="0"/>
  </p:normalViewPr>
  <p:slideViewPr>
    <p:cSldViewPr snapToGrid="0" showGuides="1">
      <p:cViewPr>
        <p:scale>
          <a:sx n="50" d="100"/>
          <a:sy n="50" d="100"/>
        </p:scale>
        <p:origin x="1416" y="486"/>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8/8/2025</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8/8/2025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endParaRPr lang="en-US" noProof="0" dirty="0"/>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endParaRPr lang="en-US" noProof="0" dirty="0"/>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endParaRPr lang="en-US" noProof="0" dirty="0"/>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endParaRPr lang="en-US" noProof="0" dirty="0"/>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endParaRPr lang="en-US" noProof="0" dirty="0"/>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endParaRPr lang="en-US" noProof="0" dirty="0"/>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endParaRPr lang="en-US" noProof="0" dirty="0"/>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ftr="0" dt="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www.google.com/search?num=10&amp;sca_esv=733e742818f46c91&amp;cs=1&amp;q=Payoneer&amp;sa=X&amp;ved=2ahUKEwj-0tGyu_OOAxUg1jgGHbIsN8kQxccNegQIIxAD&amp;mstk=AUtExfCL6DtBgTwBSvhUt2cPQ2ynhbsXCHKEWc5jQRm4hnTJdZwaTBuCZf8e7ZjgHuzl5pplvh6bCj3zLd0ZKaEcsZWXH-2ITTIWzq8ywZftBM-eJoqxtXwxAmVB-9sy1Bc_zuUfcixUezGkn2hz-5TyfZYGIjKL1oFwUx3ih4xSvjA4v5NUKDrT9FoxUpvaB6SKZm15&amp;csui=3" TargetMode="Externa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1336" r="21336"/>
          <a:stretch/>
        </p:blipFill>
        <p:spPr>
          <a:xfrm>
            <a:off x="347640" y="576486"/>
            <a:ext cx="2944121" cy="3415182"/>
          </a:xfrm>
          <a:ln>
            <a:solidFill>
              <a:schemeClr val="tx1"/>
            </a:solidFill>
          </a:ln>
        </p:spPr>
      </p:pic>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nchor="ctr">
            <a:normAutofit/>
          </a:bodyPr>
          <a:lstStyle/>
          <a:p>
            <a:pPr algn="ctr">
              <a:lnSpc>
                <a:spcPct val="100000"/>
              </a:lnSpc>
            </a:pPr>
            <a:r>
              <a:rPr lang="en-US" sz="4000" dirty="0">
                <a:solidFill>
                  <a:schemeClr val="accent1">
                    <a:lumMod val="50000"/>
                    <a:lumOff val="50000"/>
                  </a:schemeClr>
                </a:solidFill>
              </a:rPr>
              <a:t>Donation Management System</a:t>
            </a:r>
          </a:p>
        </p:txBody>
      </p:sp>
      <p:sp>
        <p:nvSpPr>
          <p:cNvPr id="4" name="Rectangle 1"/>
          <p:cNvSpPr>
            <a:spLocks noGrp="1" noChangeArrowheads="1"/>
          </p:cNvSpPr>
          <p:nvPr>
            <p:ph type="subTitle" idx="1"/>
          </p:nvPr>
        </p:nvSpPr>
        <p:spPr bwMode="auto">
          <a:xfrm>
            <a:off x="6660108" y="3410612"/>
            <a:ext cx="3712191" cy="116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buClrTx/>
              <a:buSzTx/>
              <a:tabLst/>
            </a:pPr>
            <a:r>
              <a:rPr kumimoji="0" lang="en-US" altLang="en-US" sz="1600" b="1" i="0" u="none" strike="noStrike" cap="none" normalizeH="0" baseline="0" dirty="0">
                <a:ln>
                  <a:noFill/>
                </a:ln>
                <a:solidFill>
                  <a:schemeClr val="tx1"/>
                </a:solidFill>
                <a:effectLst/>
              </a:rPr>
              <a:t>Every</a:t>
            </a:r>
            <a:r>
              <a:rPr kumimoji="0" lang="en-US" altLang="en-US" sz="1600" b="1" i="0" u="none" strike="noStrike" cap="none" normalizeH="0" dirty="0">
                <a:ln>
                  <a:noFill/>
                </a:ln>
                <a:solidFill>
                  <a:schemeClr val="tx1"/>
                </a:solidFill>
                <a:effectLst/>
              </a:rPr>
              <a:t> </a:t>
            </a:r>
            <a:r>
              <a:rPr kumimoji="0" lang="en-US" altLang="en-US" sz="1600" b="1" i="0" u="none" strike="noStrike" cap="none" normalizeH="0" baseline="0" dirty="0">
                <a:ln>
                  <a:noFill/>
                </a:ln>
                <a:solidFill>
                  <a:schemeClr val="tx1"/>
                </a:solidFill>
                <a:effectLst/>
              </a:rPr>
              <a:t>donation tells a story. We help you tell it.</a:t>
            </a: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endParaRPr>
          </a:p>
        </p:txBody>
      </p:sp>
      <p:pic>
        <p:nvPicPr>
          <p:cNvPr id="5" name="Picture Placeholder 16">
            <a:extLst>
              <a:ext uri="{FF2B5EF4-FFF2-40B4-BE49-F238E27FC236}">
                <a16:creationId xmlns:a16="http://schemas.microsoft.com/office/drawing/2014/main" id="{4B924624-2F55-C7C7-D8FC-0AC69A1C450E}"/>
              </a:ext>
            </a:extLst>
          </p:cNvPr>
          <p:cNvPicPr>
            <a:picLocks noChangeAspect="1"/>
          </p:cNvPicPr>
          <p:nvPr/>
        </p:nvPicPr>
        <p:blipFill>
          <a:blip r:embed="rId3"/>
          <a:srcRect l="23475" r="23475"/>
          <a:stretch/>
        </p:blipFill>
        <p:spPr>
          <a:xfrm>
            <a:off x="1889619" y="3429000"/>
            <a:ext cx="2944121" cy="3415182"/>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pic>
        <p:nvPicPr>
          <p:cNvPr id="6" name="Picture Placeholder 16">
            <a:extLst>
              <a:ext uri="{FF2B5EF4-FFF2-40B4-BE49-F238E27FC236}">
                <a16:creationId xmlns:a16="http://schemas.microsoft.com/office/drawing/2014/main" id="{822A911C-E597-D7D9-2C7E-9E42A916C68A}"/>
              </a:ext>
            </a:extLst>
          </p:cNvPr>
          <p:cNvPicPr>
            <a:picLocks noChangeAspect="1"/>
          </p:cNvPicPr>
          <p:nvPr/>
        </p:nvPicPr>
        <p:blipFill>
          <a:blip r:embed="rId4"/>
          <a:srcRect l="21317" r="21317"/>
          <a:stretch/>
        </p:blipFill>
        <p:spPr>
          <a:xfrm>
            <a:off x="3431598" y="576486"/>
            <a:ext cx="2944121" cy="3415182"/>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Tree>
    <p:extLst>
      <p:ext uri="{BB962C8B-B14F-4D97-AF65-F5344CB8AC3E}">
        <p14:creationId xmlns:p14="http://schemas.microsoft.com/office/powerpoint/2010/main" val="39806997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a:t>Software Advantages</a:t>
            </a:r>
            <a:endParaRPr lang="en-US" b="0"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2672649"/>
            <a:ext cx="7097721" cy="3683701"/>
          </a:xfrm>
        </p:spPr>
        <p:txBody>
          <a:bodyPr>
            <a:noAutofit/>
          </a:bodyPr>
          <a:lstStyle/>
          <a:p>
            <a:pPr lvl="0">
              <a:lnSpc>
                <a:spcPct val="170000"/>
              </a:lnSpc>
              <a:buClr>
                <a:schemeClr val="accent2">
                  <a:lumMod val="50000"/>
                </a:schemeClr>
              </a:buClr>
              <a:buFont typeface="Wingdings" panose="05000000000000000000" pitchFamily="2" charset="2"/>
              <a:buChar char="v"/>
            </a:pPr>
            <a:r>
              <a:rPr lang="en-US" sz="2200" dirty="0" smtClean="0"/>
              <a:t> Centralized </a:t>
            </a:r>
            <a:r>
              <a:rPr lang="en-US" sz="2200" dirty="0"/>
              <a:t>donation data for </a:t>
            </a:r>
            <a:r>
              <a:rPr lang="en-US" sz="2200" dirty="0" smtClean="0"/>
              <a:t>easier access </a:t>
            </a:r>
            <a:r>
              <a:rPr lang="en-US" sz="2200" dirty="0"/>
              <a:t>and updates</a:t>
            </a:r>
          </a:p>
          <a:p>
            <a:pPr lvl="0">
              <a:lnSpc>
                <a:spcPct val="170000"/>
              </a:lnSpc>
              <a:buClr>
                <a:schemeClr val="accent2">
                  <a:lumMod val="50000"/>
                </a:schemeClr>
              </a:buClr>
              <a:buFont typeface="Wingdings" panose="05000000000000000000" pitchFamily="2" charset="2"/>
              <a:buChar char="v"/>
            </a:pPr>
            <a:r>
              <a:rPr lang="en-US" sz="2200" dirty="0" smtClean="0"/>
              <a:t> Improved </a:t>
            </a:r>
            <a:r>
              <a:rPr lang="en-US" sz="2200" dirty="0"/>
              <a:t>donor engagement and </a:t>
            </a:r>
            <a:r>
              <a:rPr lang="en-US" sz="2200" dirty="0" smtClean="0"/>
              <a:t> retention</a:t>
            </a:r>
            <a:endParaRPr lang="en-US" sz="2200" dirty="0"/>
          </a:p>
          <a:p>
            <a:pPr lvl="0">
              <a:lnSpc>
                <a:spcPct val="170000"/>
              </a:lnSpc>
              <a:buClr>
                <a:schemeClr val="accent2">
                  <a:lumMod val="50000"/>
                </a:schemeClr>
              </a:buClr>
              <a:buFont typeface="Wingdings" panose="05000000000000000000" pitchFamily="2" charset="2"/>
              <a:buChar char="v"/>
            </a:pPr>
            <a:r>
              <a:rPr lang="en-US" sz="2200" dirty="0" smtClean="0"/>
              <a:t> Enhanced </a:t>
            </a:r>
            <a:r>
              <a:rPr lang="en-US" sz="2200" dirty="0"/>
              <a:t>transparency and audit readiness</a:t>
            </a:r>
          </a:p>
          <a:p>
            <a:pPr lvl="0">
              <a:lnSpc>
                <a:spcPct val="170000"/>
              </a:lnSpc>
              <a:buClr>
                <a:schemeClr val="accent2">
                  <a:lumMod val="50000"/>
                </a:schemeClr>
              </a:buClr>
              <a:buFont typeface="Wingdings" panose="05000000000000000000" pitchFamily="2" charset="2"/>
              <a:buChar char="v"/>
            </a:pPr>
            <a:r>
              <a:rPr lang="en-US" sz="2200" dirty="0" smtClean="0"/>
              <a:t> Efficient </a:t>
            </a:r>
            <a:r>
              <a:rPr lang="en-US" sz="2200" dirty="0"/>
              <a:t>campaign and event tracking</a:t>
            </a:r>
          </a:p>
          <a:p>
            <a:pPr lvl="0">
              <a:lnSpc>
                <a:spcPct val="170000"/>
              </a:lnSpc>
              <a:buClr>
                <a:schemeClr val="accent2">
                  <a:lumMod val="50000"/>
                </a:schemeClr>
              </a:buClr>
              <a:buFont typeface="Wingdings" panose="05000000000000000000" pitchFamily="2" charset="2"/>
              <a:buChar char="v"/>
            </a:pPr>
            <a:r>
              <a:rPr lang="en-US" sz="2200" dirty="0" smtClean="0"/>
              <a:t> Automated </a:t>
            </a:r>
            <a:r>
              <a:rPr lang="en-US" sz="2200" dirty="0"/>
              <a:t>receipt and report generation</a:t>
            </a:r>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srcRect l="22896" r="22896"/>
          <a:stretch/>
        </p:blipFill>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10</a:t>
            </a:fld>
            <a:endParaRPr lang="en-US" dirty="0"/>
          </a:p>
        </p:txBody>
      </p:sp>
    </p:spTree>
    <p:extLst>
      <p:ext uri="{BB962C8B-B14F-4D97-AF65-F5344CB8AC3E}">
        <p14:creationId xmlns:p14="http://schemas.microsoft.com/office/powerpoint/2010/main" val="9720055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338530" y="1651385"/>
            <a:ext cx="4832192" cy="705402"/>
          </a:xfrm>
        </p:spPr>
        <p:txBody>
          <a:bodyPr/>
          <a:lstStyle/>
          <a:p>
            <a:r>
              <a:rPr lang="en-US" dirty="0"/>
              <a:t>Software Features</a:t>
            </a:r>
            <a:endParaRPr lang="en-US" b="0" dirty="0"/>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2985" r="12985"/>
          <a:stretch/>
        </p:blipFill>
        <p:spPr/>
      </p:pic>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11</a:t>
            </a:fld>
            <a:endParaRPr lang="en-US" dirty="0"/>
          </a:p>
        </p:txBody>
      </p:sp>
      <p:sp>
        <p:nvSpPr>
          <p:cNvPr id="19" name="TextBox 18"/>
          <p:cNvSpPr txBox="1"/>
          <p:nvPr/>
        </p:nvSpPr>
        <p:spPr>
          <a:xfrm>
            <a:off x="450380" y="3215573"/>
            <a:ext cx="4058753"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dirty="0"/>
              <a:t>Donor Management</a:t>
            </a:r>
          </a:p>
          <a:p>
            <a:pPr marL="342900" indent="-342900">
              <a:lnSpc>
                <a:spcPct val="150000"/>
              </a:lnSpc>
              <a:buFont typeface="Wingdings" panose="05000000000000000000" pitchFamily="2" charset="2"/>
              <a:buChar char="v"/>
            </a:pPr>
            <a:r>
              <a:rPr lang="en-US" sz="2000" dirty="0"/>
              <a:t>Donation Tracking</a:t>
            </a:r>
          </a:p>
          <a:p>
            <a:pPr marL="342900" indent="-342900">
              <a:lnSpc>
                <a:spcPct val="150000"/>
              </a:lnSpc>
              <a:buFont typeface="Wingdings" panose="05000000000000000000" pitchFamily="2" charset="2"/>
              <a:buChar char="v"/>
            </a:pPr>
            <a:r>
              <a:rPr lang="en-US" sz="2000" dirty="0"/>
              <a:t>Campaign Management</a:t>
            </a:r>
          </a:p>
          <a:p>
            <a:pPr marL="342900" indent="-342900">
              <a:lnSpc>
                <a:spcPct val="150000"/>
              </a:lnSpc>
              <a:buFont typeface="Wingdings" panose="05000000000000000000" pitchFamily="2" charset="2"/>
              <a:buChar char="v"/>
            </a:pPr>
            <a:r>
              <a:rPr lang="en-US" sz="2000" dirty="0"/>
              <a:t>User Role Access</a:t>
            </a:r>
          </a:p>
          <a:p>
            <a:pPr marL="342900" indent="-342900">
              <a:lnSpc>
                <a:spcPct val="150000"/>
              </a:lnSpc>
              <a:buFont typeface="Wingdings" panose="05000000000000000000" pitchFamily="2" charset="2"/>
              <a:buChar char="v"/>
            </a:pPr>
            <a:r>
              <a:rPr lang="en-US" sz="2000" dirty="0"/>
              <a:t>Acknowledgment &amp; Receipts</a:t>
            </a:r>
          </a:p>
          <a:p>
            <a:pPr marL="342900" indent="-342900">
              <a:lnSpc>
                <a:spcPct val="150000"/>
              </a:lnSpc>
              <a:buFont typeface="Wingdings" panose="05000000000000000000" pitchFamily="2" charset="2"/>
              <a:buChar char="v"/>
            </a:pPr>
            <a:r>
              <a:rPr lang="en-US" sz="2000" dirty="0"/>
              <a:t>Reports &amp; Analytics</a:t>
            </a:r>
          </a:p>
        </p:txBody>
      </p:sp>
      <p:sp>
        <p:nvSpPr>
          <p:cNvPr id="21" name="TextBox 20"/>
          <p:cNvSpPr txBox="1"/>
          <p:nvPr/>
        </p:nvSpPr>
        <p:spPr>
          <a:xfrm>
            <a:off x="338530" y="2539959"/>
            <a:ext cx="2988858" cy="523220"/>
          </a:xfrm>
          <a:prstGeom prst="rect">
            <a:avLst/>
          </a:prstGeom>
          <a:noFill/>
        </p:spPr>
        <p:txBody>
          <a:bodyPr wrap="square" rtlCol="0">
            <a:spAutoFit/>
          </a:bodyPr>
          <a:lstStyle/>
          <a:p>
            <a:r>
              <a:rPr lang="en-US" sz="2800" b="1" dirty="0"/>
              <a:t> Key Features</a:t>
            </a:r>
          </a:p>
        </p:txBody>
      </p:sp>
      <p:sp>
        <p:nvSpPr>
          <p:cNvPr id="25" name="TextBox 24"/>
          <p:cNvSpPr txBox="1"/>
          <p:nvPr/>
        </p:nvSpPr>
        <p:spPr>
          <a:xfrm>
            <a:off x="4258100" y="3184795"/>
            <a:ext cx="3425589"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dirty="0"/>
              <a:t>Security &amp; Data Integrity</a:t>
            </a:r>
          </a:p>
          <a:p>
            <a:pPr marL="342900" indent="-342900">
              <a:lnSpc>
                <a:spcPct val="150000"/>
              </a:lnSpc>
              <a:buFont typeface="Wingdings" panose="05000000000000000000" pitchFamily="2" charset="2"/>
              <a:buChar char="v"/>
            </a:pPr>
            <a:r>
              <a:rPr lang="en-US" sz="2000" dirty="0"/>
              <a:t>Volunteer Management</a:t>
            </a:r>
          </a:p>
          <a:p>
            <a:pPr marL="342900" indent="-342900">
              <a:lnSpc>
                <a:spcPct val="150000"/>
              </a:lnSpc>
              <a:buFont typeface="Wingdings" panose="05000000000000000000" pitchFamily="2" charset="2"/>
              <a:buChar char="v"/>
            </a:pPr>
            <a:r>
              <a:rPr lang="en-US" sz="2000" dirty="0"/>
              <a:t>SMS and Email Notifications</a:t>
            </a:r>
          </a:p>
          <a:p>
            <a:pPr marL="342900" indent="-342900">
              <a:lnSpc>
                <a:spcPct val="150000"/>
              </a:lnSpc>
              <a:buFont typeface="Wingdings" panose="05000000000000000000" pitchFamily="2" charset="2"/>
              <a:buChar char="v"/>
            </a:pPr>
            <a:r>
              <a:rPr lang="en-US" sz="2000" dirty="0"/>
              <a:t>Donor Dashboard</a:t>
            </a:r>
          </a:p>
          <a:p>
            <a:pPr marL="342900" indent="-342900">
              <a:lnSpc>
                <a:spcPct val="150000"/>
              </a:lnSpc>
              <a:buFont typeface="Wingdings" panose="05000000000000000000" pitchFamily="2" charset="2"/>
              <a:buChar char="v"/>
            </a:pPr>
            <a:r>
              <a:rPr lang="en-US" sz="2000" dirty="0"/>
              <a:t>Online Payment Integration</a:t>
            </a:r>
          </a:p>
          <a:p>
            <a:pPr>
              <a:lnSpc>
                <a:spcPct val="150000"/>
              </a:lnSpc>
            </a:pPr>
            <a:endParaRPr lang="en-US" sz="2000" dirty="0"/>
          </a:p>
        </p:txBody>
      </p:sp>
    </p:spTree>
    <p:extLst>
      <p:ext uri="{BB962C8B-B14F-4D97-AF65-F5344CB8AC3E}">
        <p14:creationId xmlns:p14="http://schemas.microsoft.com/office/powerpoint/2010/main" val="32054666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338530" y="1651385"/>
            <a:ext cx="4832192" cy="705402"/>
          </a:xfrm>
        </p:spPr>
        <p:txBody>
          <a:bodyPr/>
          <a:lstStyle/>
          <a:p>
            <a:r>
              <a:rPr lang="en-US" dirty="0"/>
              <a:t>Software Features</a:t>
            </a:r>
            <a:endParaRPr lang="en-US" b="0" dirty="0"/>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t="11405" b="11405"/>
          <a:stretch/>
        </p:blipFill>
        <p:spPr/>
      </p:pic>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12</a:t>
            </a:fld>
            <a:endParaRPr lang="en-US" dirty="0"/>
          </a:p>
        </p:txBody>
      </p:sp>
      <p:sp>
        <p:nvSpPr>
          <p:cNvPr id="19" name="TextBox 18"/>
          <p:cNvSpPr txBox="1"/>
          <p:nvPr/>
        </p:nvSpPr>
        <p:spPr>
          <a:xfrm>
            <a:off x="450380" y="3215573"/>
            <a:ext cx="4058753" cy="2400657"/>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dirty="0"/>
              <a:t> Recurring Donations</a:t>
            </a:r>
          </a:p>
          <a:p>
            <a:pPr marL="342900" indent="-342900">
              <a:lnSpc>
                <a:spcPct val="150000"/>
              </a:lnSpc>
              <a:buFont typeface="Wingdings" panose="05000000000000000000" pitchFamily="2" charset="2"/>
              <a:buChar char="v"/>
            </a:pPr>
            <a:r>
              <a:rPr lang="en-US" sz="2000" dirty="0"/>
              <a:t>Mobile App Integration</a:t>
            </a:r>
          </a:p>
          <a:p>
            <a:pPr marL="342900" indent="-342900">
              <a:lnSpc>
                <a:spcPct val="150000"/>
              </a:lnSpc>
              <a:buFont typeface="Wingdings" panose="05000000000000000000" pitchFamily="2" charset="2"/>
              <a:buChar char="v"/>
            </a:pPr>
            <a:r>
              <a:rPr lang="en-US" sz="2000" dirty="0"/>
              <a:t>AI-Based Donation Suggestions </a:t>
            </a:r>
          </a:p>
          <a:p>
            <a:pPr marL="342900" indent="-342900">
              <a:lnSpc>
                <a:spcPct val="150000"/>
              </a:lnSpc>
              <a:buFont typeface="Wingdings" panose="05000000000000000000" pitchFamily="2" charset="2"/>
              <a:buChar char="v"/>
            </a:pPr>
            <a:r>
              <a:rPr lang="en-US" sz="2000" dirty="0"/>
              <a:t>Social Media Sharing</a:t>
            </a:r>
          </a:p>
          <a:p>
            <a:pPr marL="342900" indent="-342900">
              <a:lnSpc>
                <a:spcPct val="150000"/>
              </a:lnSpc>
              <a:buFont typeface="Wingdings" panose="05000000000000000000" pitchFamily="2" charset="2"/>
              <a:buChar char="v"/>
            </a:pPr>
            <a:r>
              <a:rPr lang="en-US" sz="2000" dirty="0"/>
              <a:t>Donation Certificate Generator</a:t>
            </a:r>
          </a:p>
        </p:txBody>
      </p:sp>
      <p:sp>
        <p:nvSpPr>
          <p:cNvPr id="21" name="TextBox 20"/>
          <p:cNvSpPr txBox="1"/>
          <p:nvPr/>
        </p:nvSpPr>
        <p:spPr>
          <a:xfrm>
            <a:off x="338530" y="2539959"/>
            <a:ext cx="4369948" cy="523220"/>
          </a:xfrm>
          <a:prstGeom prst="rect">
            <a:avLst/>
          </a:prstGeom>
          <a:noFill/>
        </p:spPr>
        <p:txBody>
          <a:bodyPr wrap="square" rtlCol="0">
            <a:spAutoFit/>
          </a:bodyPr>
          <a:lstStyle/>
          <a:p>
            <a:r>
              <a:rPr lang="en-US" sz="2800" b="1" dirty="0"/>
              <a:t>Future Additional Features</a:t>
            </a:r>
          </a:p>
        </p:txBody>
      </p:sp>
      <p:sp>
        <p:nvSpPr>
          <p:cNvPr id="25" name="TextBox 24"/>
          <p:cNvSpPr txBox="1"/>
          <p:nvPr/>
        </p:nvSpPr>
        <p:spPr>
          <a:xfrm>
            <a:off x="4258100" y="3184795"/>
            <a:ext cx="3425589" cy="235295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dirty="0"/>
              <a:t>Multi-Organization Support</a:t>
            </a:r>
          </a:p>
          <a:p>
            <a:pPr marL="342900" indent="-342900">
              <a:lnSpc>
                <a:spcPct val="150000"/>
              </a:lnSpc>
              <a:buFont typeface="Wingdings" panose="05000000000000000000" pitchFamily="2" charset="2"/>
              <a:buChar char="v"/>
            </a:pPr>
            <a:r>
              <a:rPr lang="en-US" sz="2000" dirty="0"/>
              <a:t>QR Code for Campaign</a:t>
            </a:r>
          </a:p>
          <a:p>
            <a:pPr marL="342900" indent="-342900">
              <a:lnSpc>
                <a:spcPct val="150000"/>
              </a:lnSpc>
              <a:buFont typeface="Wingdings" panose="05000000000000000000" pitchFamily="2" charset="2"/>
              <a:buChar char="v"/>
            </a:pPr>
            <a:r>
              <a:rPr lang="en-US" sz="2000" dirty="0"/>
              <a:t>Block-chain Integration</a:t>
            </a:r>
          </a:p>
          <a:p>
            <a:pPr marL="342900" indent="-342900">
              <a:lnSpc>
                <a:spcPct val="150000"/>
              </a:lnSpc>
              <a:buFont typeface="Wingdings" panose="05000000000000000000" pitchFamily="2" charset="2"/>
              <a:buChar char="v"/>
            </a:pPr>
            <a:r>
              <a:rPr lang="en-US" sz="2000" dirty="0"/>
              <a:t>Tax Report Automation</a:t>
            </a:r>
          </a:p>
          <a:p>
            <a:pPr marL="342900" indent="-342900">
              <a:lnSpc>
                <a:spcPct val="150000"/>
              </a:lnSpc>
              <a:buFont typeface="Wingdings" panose="05000000000000000000" pitchFamily="2" charset="2"/>
              <a:buChar char="v"/>
            </a:pPr>
            <a:r>
              <a:rPr lang="en-US" sz="2000" dirty="0"/>
              <a:t>Multilingual Support</a:t>
            </a:r>
          </a:p>
        </p:txBody>
      </p:sp>
    </p:spTree>
    <p:extLst>
      <p:ext uri="{BB962C8B-B14F-4D97-AF65-F5344CB8AC3E}">
        <p14:creationId xmlns:p14="http://schemas.microsoft.com/office/powerpoint/2010/main" val="462365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pPr lvl="0"/>
            <a:r>
              <a:rPr lang="en-US" dirty="0"/>
              <a:t> Key Functionalities:</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2713592"/>
            <a:ext cx="5767820" cy="3642758"/>
          </a:xfrm>
        </p:spPr>
        <p:txBody>
          <a:bodyPr>
            <a:noAutofit/>
          </a:bodyPr>
          <a:lstStyle/>
          <a:p>
            <a:pPr lvl="0">
              <a:lnSpc>
                <a:spcPct val="150000"/>
              </a:lnSpc>
              <a:buClr>
                <a:schemeClr val="accent4">
                  <a:lumMod val="75000"/>
                </a:schemeClr>
              </a:buClr>
              <a:buFont typeface="Wingdings" panose="05000000000000000000" pitchFamily="2" charset="2"/>
              <a:buChar char="q"/>
            </a:pPr>
            <a:r>
              <a:rPr lang="en-US" sz="2200" dirty="0"/>
              <a:t> Add and manage donors and donations</a:t>
            </a:r>
          </a:p>
          <a:p>
            <a:pPr lvl="0">
              <a:lnSpc>
                <a:spcPct val="150000"/>
              </a:lnSpc>
              <a:buClr>
                <a:schemeClr val="accent4">
                  <a:lumMod val="75000"/>
                </a:schemeClr>
              </a:buClr>
              <a:buFont typeface="Wingdings" panose="05000000000000000000" pitchFamily="2" charset="2"/>
              <a:buChar char="q"/>
            </a:pPr>
            <a:r>
              <a:rPr lang="en-US" sz="2200" dirty="0"/>
              <a:t> Create and monitor donation campaigns</a:t>
            </a:r>
          </a:p>
          <a:p>
            <a:pPr lvl="0">
              <a:lnSpc>
                <a:spcPct val="150000"/>
              </a:lnSpc>
              <a:buClr>
                <a:schemeClr val="accent4">
                  <a:lumMod val="75000"/>
                </a:schemeClr>
              </a:buClr>
              <a:buFont typeface="Wingdings" panose="05000000000000000000" pitchFamily="2" charset="2"/>
              <a:buChar char="q"/>
            </a:pPr>
            <a:r>
              <a:rPr lang="en-US" sz="2200" dirty="0"/>
              <a:t> Role-based login and permissions</a:t>
            </a:r>
          </a:p>
          <a:p>
            <a:pPr lvl="0">
              <a:lnSpc>
                <a:spcPct val="150000"/>
              </a:lnSpc>
              <a:buClr>
                <a:schemeClr val="accent4">
                  <a:lumMod val="75000"/>
                </a:schemeClr>
              </a:buClr>
              <a:buFont typeface="Wingdings" panose="05000000000000000000" pitchFamily="2" charset="2"/>
              <a:buChar char="q"/>
            </a:pPr>
            <a:r>
              <a:rPr lang="en-US" sz="2200" dirty="0"/>
              <a:t> Export reports in Excel/PDF formats</a:t>
            </a:r>
          </a:p>
          <a:p>
            <a:pPr lvl="0">
              <a:lnSpc>
                <a:spcPct val="150000"/>
              </a:lnSpc>
              <a:buClr>
                <a:schemeClr val="accent4">
                  <a:lumMod val="75000"/>
                </a:schemeClr>
              </a:buClr>
              <a:buFont typeface="Wingdings" panose="05000000000000000000" pitchFamily="2" charset="2"/>
              <a:buChar char="q"/>
            </a:pPr>
            <a:r>
              <a:rPr lang="en-US" sz="2200" dirty="0"/>
              <a:t> Secure and user-friendly interface</a:t>
            </a:r>
          </a:p>
          <a:p>
            <a:pPr lvl="0">
              <a:lnSpc>
                <a:spcPct val="150000"/>
              </a:lnSpc>
              <a:buClr>
                <a:schemeClr val="accent4">
                  <a:lumMod val="75000"/>
                </a:schemeClr>
              </a:buClr>
              <a:buFont typeface="Wingdings" panose="05000000000000000000" pitchFamily="2" charset="2"/>
              <a:buChar char="q"/>
            </a:pPr>
            <a:r>
              <a:rPr lang="en-US" sz="2200" dirty="0"/>
              <a:t> Search and filter records easily</a:t>
            </a:r>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srcRect l="19508" r="19508"/>
          <a:stretch/>
        </p:blipFill>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13</a:t>
            </a:fld>
            <a:endParaRPr lang="en-US" dirty="0"/>
          </a:p>
        </p:txBody>
      </p:sp>
    </p:spTree>
    <p:extLst>
      <p:ext uri="{BB962C8B-B14F-4D97-AF65-F5344CB8AC3E}">
        <p14:creationId xmlns:p14="http://schemas.microsoft.com/office/powerpoint/2010/main" val="35496346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6DB71-7DD4-8A8C-9170-0E399592E85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537B683-033C-C287-2B24-3DBFCDEB1617}"/>
              </a:ext>
            </a:extLst>
          </p:cNvPr>
          <p:cNvSpPr>
            <a:spLocks noGrp="1"/>
          </p:cNvSpPr>
          <p:nvPr>
            <p:ph type="title"/>
          </p:nvPr>
        </p:nvSpPr>
        <p:spPr/>
        <p:txBody>
          <a:bodyPr/>
          <a:lstStyle/>
          <a:p>
            <a:pPr lvl="0"/>
            <a:r>
              <a:rPr lang="en-US" dirty="0"/>
              <a:t>Target Users</a:t>
            </a:r>
          </a:p>
        </p:txBody>
      </p:sp>
      <p:sp>
        <p:nvSpPr>
          <p:cNvPr id="7" name="Content Placeholder 6">
            <a:extLst>
              <a:ext uri="{FF2B5EF4-FFF2-40B4-BE49-F238E27FC236}">
                <a16:creationId xmlns:a16="http://schemas.microsoft.com/office/drawing/2014/main" id="{C446B84A-4BB7-742E-C586-6993DBD693F6}"/>
              </a:ext>
            </a:extLst>
          </p:cNvPr>
          <p:cNvSpPr>
            <a:spLocks noGrp="1"/>
          </p:cNvSpPr>
          <p:nvPr>
            <p:ph idx="1"/>
          </p:nvPr>
        </p:nvSpPr>
        <p:spPr>
          <a:xfrm>
            <a:off x="531378" y="2867224"/>
            <a:ext cx="5767820" cy="3159435"/>
          </a:xfrm>
        </p:spPr>
        <p:txBody>
          <a:bodyPr>
            <a:normAutofit/>
          </a:bodyPr>
          <a:lstStyle/>
          <a:p>
            <a:pPr lvl="0">
              <a:lnSpc>
                <a:spcPct val="150000"/>
              </a:lnSpc>
              <a:buClr>
                <a:schemeClr val="accent4">
                  <a:lumMod val="75000"/>
                </a:schemeClr>
              </a:buClr>
              <a:buFont typeface="Wingdings" panose="05000000000000000000" pitchFamily="2" charset="2"/>
              <a:buChar char="q"/>
            </a:pPr>
            <a:r>
              <a:rPr lang="en-US" dirty="0"/>
              <a:t> Nonprofit organizations</a:t>
            </a:r>
          </a:p>
          <a:p>
            <a:pPr lvl="0">
              <a:lnSpc>
                <a:spcPct val="150000"/>
              </a:lnSpc>
              <a:buClr>
                <a:schemeClr val="accent4">
                  <a:lumMod val="75000"/>
                </a:schemeClr>
              </a:buClr>
              <a:buFont typeface="Wingdings" panose="05000000000000000000" pitchFamily="2" charset="2"/>
              <a:buChar char="q"/>
            </a:pPr>
            <a:r>
              <a:rPr lang="en-US" dirty="0"/>
              <a:t> NGO administrators</a:t>
            </a:r>
          </a:p>
          <a:p>
            <a:pPr lvl="0">
              <a:lnSpc>
                <a:spcPct val="150000"/>
              </a:lnSpc>
              <a:buClr>
                <a:schemeClr val="accent4">
                  <a:lumMod val="75000"/>
                </a:schemeClr>
              </a:buClr>
              <a:buFont typeface="Wingdings" panose="05000000000000000000" pitchFamily="2" charset="2"/>
              <a:buChar char="q"/>
            </a:pPr>
            <a:r>
              <a:rPr lang="en-US" dirty="0"/>
              <a:t> Individual donors</a:t>
            </a:r>
          </a:p>
          <a:p>
            <a:pPr lvl="0">
              <a:lnSpc>
                <a:spcPct val="150000"/>
              </a:lnSpc>
              <a:buClr>
                <a:schemeClr val="accent4">
                  <a:lumMod val="75000"/>
                </a:schemeClr>
              </a:buClr>
              <a:buFont typeface="Wingdings" panose="05000000000000000000" pitchFamily="2" charset="2"/>
              <a:buChar char="q"/>
            </a:pPr>
            <a:r>
              <a:rPr lang="en-US" dirty="0"/>
              <a:t> Campaign managers</a:t>
            </a:r>
          </a:p>
        </p:txBody>
      </p:sp>
      <p:pic>
        <p:nvPicPr>
          <p:cNvPr id="13" name="Picture Placeholder 12">
            <a:extLst>
              <a:ext uri="{FF2B5EF4-FFF2-40B4-BE49-F238E27FC236}">
                <a16:creationId xmlns:a16="http://schemas.microsoft.com/office/drawing/2014/main" id="{58C69630-98E2-9424-A1CA-AA4E2E7823CA}"/>
              </a:ext>
            </a:extLst>
          </p:cNvPr>
          <p:cNvPicPr>
            <a:picLocks noGrp="1" noChangeAspect="1"/>
          </p:cNvPicPr>
          <p:nvPr>
            <p:ph type="pic" sz="quarter" idx="10"/>
          </p:nvPr>
        </p:nvPicPr>
        <p:blipFill>
          <a:blip r:embed="rId2"/>
          <a:srcRect l="19508" r="19508"/>
          <a:stretch/>
        </p:blipFill>
        <p:spPr/>
      </p:pic>
      <p:sp>
        <p:nvSpPr>
          <p:cNvPr id="12" name="Slide Number Placeholder 11">
            <a:extLst>
              <a:ext uri="{FF2B5EF4-FFF2-40B4-BE49-F238E27FC236}">
                <a16:creationId xmlns:a16="http://schemas.microsoft.com/office/drawing/2014/main" id="{EDE06306-EB78-CFBD-4FCD-3D9380B57FC5}"/>
              </a:ext>
            </a:extLst>
          </p:cNvPr>
          <p:cNvSpPr>
            <a:spLocks noGrp="1"/>
          </p:cNvSpPr>
          <p:nvPr>
            <p:ph type="sldNum" sz="quarter" idx="15"/>
          </p:nvPr>
        </p:nvSpPr>
        <p:spPr/>
        <p:txBody>
          <a:bodyPr/>
          <a:lstStyle/>
          <a:p>
            <a:fld id="{8699F50C-BE38-4BD0-BA84-9B090E1F2B9B}" type="slidenum">
              <a:rPr lang="en-US" smtClean="0"/>
              <a:pPr/>
              <a:t>14</a:t>
            </a:fld>
            <a:endParaRPr lang="en-US" dirty="0"/>
          </a:p>
        </p:txBody>
      </p:sp>
    </p:spTree>
    <p:extLst>
      <p:ext uri="{BB962C8B-B14F-4D97-AF65-F5344CB8AC3E}">
        <p14:creationId xmlns:p14="http://schemas.microsoft.com/office/powerpoint/2010/main" val="3337482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9118" y="2033520"/>
            <a:ext cx="10727139" cy="3724865"/>
          </a:xfrm>
        </p:spPr>
        <p:txBody>
          <a:bodyPr/>
          <a:lstStyle/>
          <a:p>
            <a:pPr marL="342900" indent="-342900">
              <a:lnSpc>
                <a:spcPct val="150000"/>
              </a:lnSpc>
              <a:buFont typeface="Wingdings" panose="05000000000000000000" pitchFamily="2" charset="2"/>
              <a:buChar char="ü"/>
            </a:pPr>
            <a:r>
              <a:rPr lang="en-US" sz="2200" b="1" dirty="0"/>
              <a:t>Frontend:</a:t>
            </a:r>
            <a:r>
              <a:rPr lang="en-US" sz="2200" dirty="0"/>
              <a:t> HTML, CSS, </a:t>
            </a:r>
            <a:r>
              <a:rPr lang="en-US" sz="2200" dirty="0" smtClean="0"/>
              <a:t>JavaScript,Bootstrap5,JQuery</a:t>
            </a:r>
            <a:endParaRPr lang="en-US" sz="2200" dirty="0"/>
          </a:p>
          <a:p>
            <a:pPr marL="342900" indent="-342900">
              <a:lnSpc>
                <a:spcPct val="150000"/>
              </a:lnSpc>
              <a:buFont typeface="Wingdings" panose="05000000000000000000" pitchFamily="2" charset="2"/>
              <a:buChar char="ü"/>
            </a:pPr>
            <a:r>
              <a:rPr lang="en-US" sz="2200" b="1" dirty="0"/>
              <a:t>Backend:</a:t>
            </a:r>
            <a:r>
              <a:rPr lang="en-US" sz="2200" dirty="0"/>
              <a:t> PHP </a:t>
            </a:r>
          </a:p>
          <a:p>
            <a:pPr marL="342900" indent="-342900">
              <a:lnSpc>
                <a:spcPct val="150000"/>
              </a:lnSpc>
              <a:buFont typeface="Wingdings" panose="05000000000000000000" pitchFamily="2" charset="2"/>
              <a:buChar char="ü"/>
            </a:pPr>
            <a:r>
              <a:rPr lang="en-US" sz="2200" b="1" dirty="0"/>
              <a:t>Database:</a:t>
            </a:r>
            <a:r>
              <a:rPr lang="en-US" sz="2200" dirty="0"/>
              <a:t> MySQL / </a:t>
            </a:r>
            <a:r>
              <a:rPr lang="en-US" sz="2200" dirty="0" err="1"/>
              <a:t>MariaDB</a:t>
            </a:r>
            <a:endParaRPr lang="en-US" sz="2200" dirty="0"/>
          </a:p>
          <a:p>
            <a:pPr marL="342900" indent="-342900">
              <a:lnSpc>
                <a:spcPct val="150000"/>
              </a:lnSpc>
              <a:buFont typeface="Wingdings" panose="05000000000000000000" pitchFamily="2" charset="2"/>
              <a:buChar char="ü"/>
            </a:pPr>
            <a:r>
              <a:rPr lang="en-US" sz="2200" b="1" dirty="0"/>
              <a:t>Server:</a:t>
            </a:r>
            <a:r>
              <a:rPr lang="en-US" sz="2200" dirty="0"/>
              <a:t> Apache / XAMPP</a:t>
            </a:r>
          </a:p>
          <a:p>
            <a:pPr marL="342900" indent="-342900">
              <a:lnSpc>
                <a:spcPct val="150000"/>
              </a:lnSpc>
              <a:buFont typeface="Wingdings" panose="05000000000000000000" pitchFamily="2" charset="2"/>
              <a:buChar char="ü"/>
            </a:pPr>
            <a:r>
              <a:rPr lang="en-US" sz="2200" b="1" dirty="0"/>
              <a:t>Web Browser: </a:t>
            </a:r>
            <a:r>
              <a:rPr lang="en-US" sz="2200" dirty="0"/>
              <a:t>Google Chrome, Firefox, Safari</a:t>
            </a:r>
          </a:p>
          <a:p>
            <a:pPr marL="342900" indent="-342900">
              <a:lnSpc>
                <a:spcPct val="150000"/>
              </a:lnSpc>
              <a:buFont typeface="Wingdings" panose="05000000000000000000" pitchFamily="2" charset="2"/>
              <a:buChar char="ü"/>
            </a:pPr>
            <a:r>
              <a:rPr lang="en-US" sz="2200" b="1" dirty="0"/>
              <a:t>Payment </a:t>
            </a:r>
            <a:r>
              <a:rPr lang="en-US" sz="2200" b="1" dirty="0" err="1"/>
              <a:t>Gateways:</a:t>
            </a:r>
            <a:r>
              <a:rPr lang="en-US" sz="2200" dirty="0" err="1"/>
              <a:t>PayPal</a:t>
            </a:r>
            <a:r>
              <a:rPr lang="en-US" sz="2200" dirty="0"/>
              <a:t>, Stripe,  </a:t>
            </a:r>
            <a:r>
              <a:rPr lang="en-US" sz="2200" dirty="0" err="1">
                <a:hlinkClick r:id="rId2"/>
              </a:rPr>
              <a:t>Payoneer</a:t>
            </a:r>
            <a:endParaRPr lang="en-US" sz="2200" dirty="0"/>
          </a:p>
          <a:p>
            <a:pPr marL="342900" indent="-342900">
              <a:lnSpc>
                <a:spcPct val="150000"/>
              </a:lnSpc>
              <a:buFont typeface="Wingdings" panose="05000000000000000000" pitchFamily="2" charset="2"/>
              <a:buChar char="ü"/>
            </a:pPr>
            <a:endParaRPr lang="en-US" sz="2200" dirty="0"/>
          </a:p>
        </p:txBody>
      </p:sp>
      <p:sp>
        <p:nvSpPr>
          <p:cNvPr id="4" name="TextBox 3"/>
          <p:cNvSpPr txBox="1"/>
          <p:nvPr/>
        </p:nvSpPr>
        <p:spPr>
          <a:xfrm>
            <a:off x="1119119" y="1255597"/>
            <a:ext cx="4653885" cy="584775"/>
          </a:xfrm>
          <a:prstGeom prst="rect">
            <a:avLst/>
          </a:prstGeom>
          <a:noFill/>
        </p:spPr>
        <p:txBody>
          <a:bodyPr wrap="square" rtlCol="0">
            <a:spAutoFit/>
          </a:bodyPr>
          <a:lstStyle/>
          <a:p>
            <a:r>
              <a:rPr lang="en-US" sz="3200" b="1" dirty="0"/>
              <a:t>Technologies Used</a:t>
            </a:r>
          </a:p>
        </p:txBody>
      </p:sp>
    </p:spTree>
    <p:extLst>
      <p:ext uri="{BB962C8B-B14F-4D97-AF65-F5344CB8AC3E}">
        <p14:creationId xmlns:p14="http://schemas.microsoft.com/office/powerpoint/2010/main" val="24985355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25185591"/>
              </p:ext>
            </p:extLst>
          </p:nvPr>
        </p:nvGraphicFramePr>
        <p:xfrm>
          <a:off x="1181100" y="1825625"/>
          <a:ext cx="9828798" cy="4352612"/>
        </p:xfrm>
        <a:graphic>
          <a:graphicData uri="http://schemas.openxmlformats.org/drawingml/2006/table">
            <a:tbl>
              <a:tblPr/>
              <a:tblGrid>
                <a:gridCol w="2594586">
                  <a:extLst>
                    <a:ext uri="{9D8B030D-6E8A-4147-A177-3AD203B41FA5}">
                      <a16:colId xmlns:a16="http://schemas.microsoft.com/office/drawing/2014/main" val="1853350799"/>
                    </a:ext>
                  </a:extLst>
                </a:gridCol>
                <a:gridCol w="1405401">
                  <a:extLst>
                    <a:ext uri="{9D8B030D-6E8A-4147-A177-3AD203B41FA5}">
                      <a16:colId xmlns:a16="http://schemas.microsoft.com/office/drawing/2014/main" val="1247709946"/>
                    </a:ext>
                  </a:extLst>
                </a:gridCol>
                <a:gridCol w="1180176">
                  <a:extLst>
                    <a:ext uri="{9D8B030D-6E8A-4147-A177-3AD203B41FA5}">
                      <a16:colId xmlns:a16="http://schemas.microsoft.com/office/drawing/2014/main" val="3899944645"/>
                    </a:ext>
                  </a:extLst>
                </a:gridCol>
                <a:gridCol w="1135132">
                  <a:extLst>
                    <a:ext uri="{9D8B030D-6E8A-4147-A177-3AD203B41FA5}">
                      <a16:colId xmlns:a16="http://schemas.microsoft.com/office/drawing/2014/main" val="3428862802"/>
                    </a:ext>
                  </a:extLst>
                </a:gridCol>
                <a:gridCol w="1144141">
                  <a:extLst>
                    <a:ext uri="{9D8B030D-6E8A-4147-A177-3AD203B41FA5}">
                      <a16:colId xmlns:a16="http://schemas.microsoft.com/office/drawing/2014/main" val="492787703"/>
                    </a:ext>
                  </a:extLst>
                </a:gridCol>
                <a:gridCol w="1207203">
                  <a:extLst>
                    <a:ext uri="{9D8B030D-6E8A-4147-A177-3AD203B41FA5}">
                      <a16:colId xmlns:a16="http://schemas.microsoft.com/office/drawing/2014/main" val="727219580"/>
                    </a:ext>
                  </a:extLst>
                </a:gridCol>
                <a:gridCol w="1162159">
                  <a:extLst>
                    <a:ext uri="{9D8B030D-6E8A-4147-A177-3AD203B41FA5}">
                      <a16:colId xmlns:a16="http://schemas.microsoft.com/office/drawing/2014/main" val="2397245106"/>
                    </a:ext>
                  </a:extLst>
                </a:gridCol>
              </a:tblGrid>
              <a:tr h="657656">
                <a:tc>
                  <a:txBody>
                    <a:bodyPr/>
                    <a:lstStyle/>
                    <a:p>
                      <a:pPr algn="ctr" rtl="0" fontAlgn="ctr">
                        <a:spcBef>
                          <a:spcPts val="0"/>
                        </a:spcBef>
                        <a:spcAft>
                          <a:spcPts val="0"/>
                        </a:spcAft>
                      </a:pPr>
                      <a:r>
                        <a:rPr lang="en-US" sz="1900" b="1" i="0" u="none" strike="noStrike" dirty="0">
                          <a:solidFill>
                            <a:srgbClr val="000000"/>
                          </a:solidFill>
                          <a:effectLst/>
                          <a:latin typeface="Calibri" panose="020F0502020204030204" pitchFamily="34" charset="0"/>
                        </a:rPr>
                        <a:t>Task</a:t>
                      </a:r>
                      <a:endParaRPr lang="en-US" sz="17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spcBef>
                          <a:spcPts val="0"/>
                        </a:spcBef>
                        <a:spcAft>
                          <a:spcPts val="0"/>
                        </a:spcAft>
                      </a:pPr>
                      <a:r>
                        <a:rPr lang="en-US" sz="1900" b="1" i="0" u="none" strike="noStrike" dirty="0">
                          <a:solidFill>
                            <a:srgbClr val="000000"/>
                          </a:solidFill>
                          <a:effectLst/>
                          <a:latin typeface="Calibri" panose="020F0502020204030204" pitchFamily="34" charset="0"/>
                        </a:rPr>
                        <a:t>Week-1</a:t>
                      </a:r>
                      <a:endParaRPr lang="en-US" sz="17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spcBef>
                          <a:spcPts val="0"/>
                        </a:spcBef>
                        <a:spcAft>
                          <a:spcPts val="0"/>
                        </a:spcAft>
                      </a:pPr>
                      <a:r>
                        <a:rPr lang="en-US" sz="1900" b="1" i="0" u="none" strike="noStrike" dirty="0">
                          <a:solidFill>
                            <a:srgbClr val="000000"/>
                          </a:solidFill>
                          <a:effectLst/>
                          <a:latin typeface="Calibri" panose="020F0502020204030204" pitchFamily="34" charset="0"/>
                        </a:rPr>
                        <a:t>Week-1</a:t>
                      </a:r>
                      <a:endParaRPr lang="en-US" sz="17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spcBef>
                          <a:spcPts val="0"/>
                        </a:spcBef>
                        <a:spcAft>
                          <a:spcPts val="0"/>
                        </a:spcAft>
                      </a:pPr>
                      <a:r>
                        <a:rPr lang="en-US" sz="1900" b="1" i="0" u="none" strike="noStrike" dirty="0">
                          <a:solidFill>
                            <a:srgbClr val="000000"/>
                          </a:solidFill>
                          <a:effectLst/>
                          <a:latin typeface="Calibri" panose="020F0502020204030204" pitchFamily="34" charset="0"/>
                        </a:rPr>
                        <a:t>Week-1</a:t>
                      </a:r>
                      <a:endParaRPr lang="en-US" sz="17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Calibri" panose="020F0502020204030204" pitchFamily="34" charset="0"/>
                        </a:rPr>
                        <a:t>Week-1</a:t>
                      </a:r>
                      <a:endParaRPr lang="en-US" sz="16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spcBef>
                          <a:spcPts val="0"/>
                        </a:spcBef>
                        <a:spcAft>
                          <a:spcPts val="0"/>
                        </a:spcAft>
                      </a:pPr>
                      <a:r>
                        <a:rPr lang="en-US" sz="1900" b="1" i="0" u="none" strike="noStrike" dirty="0">
                          <a:solidFill>
                            <a:srgbClr val="000000"/>
                          </a:solidFill>
                          <a:effectLst/>
                          <a:latin typeface="Calibri" panose="020F0502020204030204" pitchFamily="34" charset="0"/>
                        </a:rPr>
                        <a:t>Week-1</a:t>
                      </a:r>
                      <a:endParaRPr lang="en-US" sz="17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spcBef>
                          <a:spcPts val="0"/>
                        </a:spcBef>
                        <a:spcAft>
                          <a:spcPts val="0"/>
                        </a:spcAft>
                      </a:pPr>
                      <a:r>
                        <a:rPr lang="en-US" sz="1900" b="1" i="0" u="none" strike="noStrike" dirty="0">
                          <a:solidFill>
                            <a:srgbClr val="000000"/>
                          </a:solidFill>
                          <a:effectLst/>
                          <a:latin typeface="Calibri" panose="020F0502020204030204" pitchFamily="34" charset="0"/>
                        </a:rPr>
                        <a:t>Week-1</a:t>
                      </a:r>
                      <a:endParaRPr lang="en-US" sz="17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318248755"/>
                  </a:ext>
                </a:extLst>
              </a:tr>
              <a:tr h="648647">
                <a:tc>
                  <a:txBody>
                    <a:bodyPr/>
                    <a:lstStyle/>
                    <a:p>
                      <a:pPr rtl="0" fontAlgn="ctr">
                        <a:spcBef>
                          <a:spcPts val="0"/>
                        </a:spcBef>
                        <a:spcAft>
                          <a:spcPts val="0"/>
                        </a:spcAft>
                      </a:pPr>
                      <a:r>
                        <a:rPr lang="en-US" sz="1900" b="1" i="0" u="none" strike="noStrike">
                          <a:solidFill>
                            <a:srgbClr val="3F3F3F"/>
                          </a:solidFill>
                          <a:effectLst/>
                          <a:latin typeface="Calibri" panose="020F0502020204030204" pitchFamily="34" charset="0"/>
                        </a:rPr>
                        <a:t>Requirement Analysis</a:t>
                      </a:r>
                      <a:endParaRPr lang="en-US" sz="170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29183822"/>
                  </a:ext>
                </a:extLst>
              </a:tr>
              <a:tr h="576575">
                <a:tc>
                  <a:txBody>
                    <a:bodyPr/>
                    <a:lstStyle/>
                    <a:p>
                      <a:pPr rtl="0" fontAlgn="ctr">
                        <a:spcBef>
                          <a:spcPts val="0"/>
                        </a:spcBef>
                        <a:spcAft>
                          <a:spcPts val="0"/>
                        </a:spcAft>
                      </a:pPr>
                      <a:r>
                        <a:rPr lang="en-US" sz="1900" b="1" i="0" u="none" strike="noStrike">
                          <a:solidFill>
                            <a:srgbClr val="3F3F3F"/>
                          </a:solidFill>
                          <a:effectLst/>
                          <a:latin typeface="Calibri" panose="020F0502020204030204" pitchFamily="34" charset="0"/>
                        </a:rPr>
                        <a:t>System Design</a:t>
                      </a:r>
                      <a:endParaRPr lang="en-US" sz="170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13394212"/>
                  </a:ext>
                </a:extLst>
              </a:tr>
              <a:tr h="549548">
                <a:tc>
                  <a:txBody>
                    <a:bodyPr/>
                    <a:lstStyle/>
                    <a:p>
                      <a:pPr rtl="0" fontAlgn="ctr">
                        <a:spcBef>
                          <a:spcPts val="0"/>
                        </a:spcBef>
                        <a:spcAft>
                          <a:spcPts val="0"/>
                        </a:spcAft>
                      </a:pPr>
                      <a:r>
                        <a:rPr lang="en-US" sz="1900" b="1" i="0" u="none" strike="noStrike" dirty="0">
                          <a:solidFill>
                            <a:srgbClr val="3F3F3F"/>
                          </a:solidFill>
                          <a:effectLst/>
                          <a:latin typeface="Calibri" panose="020F0502020204030204" pitchFamily="34" charset="0"/>
                        </a:rPr>
                        <a:t>Implementation</a:t>
                      </a:r>
                      <a:endParaRPr lang="en-US" sz="17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20491695"/>
                  </a:ext>
                </a:extLst>
              </a:tr>
              <a:tr h="549548">
                <a:tc>
                  <a:txBody>
                    <a:bodyPr/>
                    <a:lstStyle/>
                    <a:p>
                      <a:pPr rtl="0" fontAlgn="ctr">
                        <a:spcBef>
                          <a:spcPts val="0"/>
                        </a:spcBef>
                        <a:spcAft>
                          <a:spcPts val="0"/>
                        </a:spcAft>
                      </a:pPr>
                      <a:r>
                        <a:rPr lang="en-US" sz="1900" b="1" i="0" u="none" strike="noStrike">
                          <a:solidFill>
                            <a:srgbClr val="3F3F3F"/>
                          </a:solidFill>
                          <a:effectLst/>
                          <a:latin typeface="Calibri" panose="020F0502020204030204" pitchFamily="34" charset="0"/>
                        </a:rPr>
                        <a:t>Testing</a:t>
                      </a:r>
                      <a:endParaRPr lang="en-US" sz="170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2064058"/>
                  </a:ext>
                </a:extLst>
              </a:tr>
              <a:tr h="540539">
                <a:tc>
                  <a:txBody>
                    <a:bodyPr/>
                    <a:lstStyle/>
                    <a:p>
                      <a:pPr rtl="0" fontAlgn="ctr">
                        <a:spcBef>
                          <a:spcPts val="0"/>
                        </a:spcBef>
                        <a:spcAft>
                          <a:spcPts val="0"/>
                        </a:spcAft>
                      </a:pPr>
                      <a:r>
                        <a:rPr lang="en-US" sz="1900" b="1" i="0" u="none" strike="noStrike">
                          <a:solidFill>
                            <a:srgbClr val="3F3F3F"/>
                          </a:solidFill>
                          <a:effectLst/>
                          <a:latin typeface="Calibri" panose="020F0502020204030204" pitchFamily="34" charset="0"/>
                        </a:rPr>
                        <a:t>Deployment</a:t>
                      </a:r>
                      <a:endParaRPr lang="en-US" sz="170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09806510"/>
                  </a:ext>
                </a:extLst>
              </a:tr>
              <a:tr h="450449">
                <a:tc>
                  <a:txBody>
                    <a:bodyPr/>
                    <a:lstStyle/>
                    <a:p>
                      <a:pPr rtl="0" fontAlgn="ctr">
                        <a:spcBef>
                          <a:spcPts val="0"/>
                        </a:spcBef>
                        <a:spcAft>
                          <a:spcPts val="0"/>
                        </a:spcAft>
                      </a:pPr>
                      <a:r>
                        <a:rPr lang="en-US" sz="1900" b="1" i="0" u="none" strike="noStrike">
                          <a:solidFill>
                            <a:srgbClr val="3F3F3F"/>
                          </a:solidFill>
                          <a:effectLst/>
                          <a:latin typeface="Calibri" panose="020F0502020204030204" pitchFamily="34" charset="0"/>
                        </a:rPr>
                        <a:t>Maintenance</a:t>
                      </a:r>
                      <a:endParaRPr lang="en-US" sz="170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extLst>
                  <a:ext uri="{0D108BD9-81ED-4DB2-BD59-A6C34878D82A}">
                    <a16:rowId xmlns:a16="http://schemas.microsoft.com/office/drawing/2014/main" val="2531895690"/>
                  </a:ext>
                </a:extLst>
              </a:tr>
              <a:tr h="378377">
                <a:tc>
                  <a:txBody>
                    <a:bodyPr/>
                    <a:lstStyle/>
                    <a:p>
                      <a:pPr rtl="0" fontAlgn="ctr">
                        <a:spcBef>
                          <a:spcPts val="0"/>
                        </a:spcBef>
                        <a:spcAft>
                          <a:spcPts val="0"/>
                        </a:spcAft>
                      </a:pPr>
                      <a:r>
                        <a:rPr lang="en-US" sz="1900" b="1" i="0" u="none" strike="noStrike">
                          <a:solidFill>
                            <a:srgbClr val="3F3F3F"/>
                          </a:solidFill>
                          <a:effectLst/>
                          <a:latin typeface="Calibri" panose="020F0502020204030204" pitchFamily="34" charset="0"/>
                        </a:rPr>
                        <a:t>Documentation</a:t>
                      </a:r>
                      <a:endParaRPr lang="en-US" sz="170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extLst>
                  <a:ext uri="{0D108BD9-81ED-4DB2-BD59-A6C34878D82A}">
                    <a16:rowId xmlns:a16="http://schemas.microsoft.com/office/drawing/2014/main" val="4111227060"/>
                  </a:ext>
                </a:extLst>
              </a:tr>
            </a:tbl>
          </a:graphicData>
        </a:graphic>
      </p:graphicFrame>
      <p:sp>
        <p:nvSpPr>
          <p:cNvPr id="6" name="Rectangle 1"/>
          <p:cNvSpPr>
            <a:spLocks noChangeArrowheads="1"/>
          </p:cNvSpPr>
          <p:nvPr/>
        </p:nvSpPr>
        <p:spPr bwMode="auto">
          <a:xfrm>
            <a:off x="1181100"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4881350" y="818866"/>
            <a:ext cx="2429301" cy="646331"/>
          </a:xfrm>
          <a:prstGeom prst="rect">
            <a:avLst/>
          </a:prstGeom>
          <a:noFill/>
        </p:spPr>
        <p:txBody>
          <a:bodyPr wrap="square" rtlCol="0">
            <a:spAutoFit/>
          </a:bodyPr>
          <a:lstStyle/>
          <a:p>
            <a:r>
              <a:rPr lang="en-US" sz="3600" b="1" dirty="0"/>
              <a:t>Gantt Chart</a:t>
            </a:r>
          </a:p>
        </p:txBody>
      </p:sp>
    </p:spTree>
    <p:extLst>
      <p:ext uri="{BB962C8B-B14F-4D97-AF65-F5344CB8AC3E}">
        <p14:creationId xmlns:p14="http://schemas.microsoft.com/office/powerpoint/2010/main" val="14775403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446108" y="131656"/>
            <a:ext cx="11299784" cy="5717547"/>
            <a:chOff x="446108" y="131656"/>
            <a:chExt cx="11299784" cy="5717547"/>
          </a:xfrm>
        </p:grpSpPr>
        <p:sp>
          <p:nvSpPr>
            <p:cNvPr id="6" name="Rectangle 1"/>
            <p:cNvSpPr>
              <a:spLocks noChangeArrowheads="1"/>
            </p:cNvSpPr>
            <p:nvPr/>
          </p:nvSpPr>
          <p:spPr bwMode="auto">
            <a:xfrm>
              <a:off x="1380427" y="1653852"/>
              <a:ext cx="1903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b="1"/>
            </a:p>
          </p:txBody>
        </p:sp>
        <p:sp>
          <p:nvSpPr>
            <p:cNvPr id="8" name="Flowchart: Terminator 7"/>
            <p:cNvSpPr/>
            <p:nvPr/>
          </p:nvSpPr>
          <p:spPr>
            <a:xfrm>
              <a:off x="5364547" y="131656"/>
              <a:ext cx="1219039" cy="271035"/>
            </a:xfrm>
            <a:prstGeom prst="flowChartTerminator">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chemeClr val="bg1"/>
                  </a:solidFill>
                </a:rPr>
                <a:t>start</a:t>
              </a:r>
            </a:p>
          </p:txBody>
        </p:sp>
        <p:sp>
          <p:nvSpPr>
            <p:cNvPr id="9" name="Rounded Rectangle 8"/>
            <p:cNvSpPr/>
            <p:nvPr/>
          </p:nvSpPr>
          <p:spPr>
            <a:xfrm>
              <a:off x="5351230" y="559559"/>
              <a:ext cx="1245675" cy="3515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homepage</a:t>
              </a:r>
            </a:p>
          </p:txBody>
        </p:sp>
        <p:sp>
          <p:nvSpPr>
            <p:cNvPr id="11" name="Diamond 10"/>
            <p:cNvSpPr/>
            <p:nvPr/>
          </p:nvSpPr>
          <p:spPr>
            <a:xfrm>
              <a:off x="5426695" y="1078934"/>
              <a:ext cx="1094744" cy="625670"/>
            </a:xfrm>
            <a:prstGeom prst="diamon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login</a:t>
              </a:r>
            </a:p>
          </p:txBody>
        </p:sp>
        <p:sp>
          <p:nvSpPr>
            <p:cNvPr id="12" name="Rounded Rectangle 11"/>
            <p:cNvSpPr/>
            <p:nvPr/>
          </p:nvSpPr>
          <p:spPr>
            <a:xfrm>
              <a:off x="995351" y="2152324"/>
              <a:ext cx="960455" cy="300456"/>
            </a:xfrm>
            <a:prstGeom prst="round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Admin</a:t>
              </a:r>
            </a:p>
          </p:txBody>
        </p:sp>
        <p:sp>
          <p:nvSpPr>
            <p:cNvPr id="14" name="Rounded Rectangle 13"/>
            <p:cNvSpPr/>
            <p:nvPr/>
          </p:nvSpPr>
          <p:spPr>
            <a:xfrm>
              <a:off x="3143464" y="2163886"/>
              <a:ext cx="960455" cy="30045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Donor</a:t>
              </a:r>
            </a:p>
          </p:txBody>
        </p:sp>
        <p:sp>
          <p:nvSpPr>
            <p:cNvPr id="15" name="Rounded Rectangle 14"/>
            <p:cNvSpPr/>
            <p:nvPr/>
          </p:nvSpPr>
          <p:spPr>
            <a:xfrm>
              <a:off x="5400739" y="2199825"/>
              <a:ext cx="1219039" cy="29255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Volunteer</a:t>
              </a:r>
            </a:p>
          </p:txBody>
        </p:sp>
        <p:sp>
          <p:nvSpPr>
            <p:cNvPr id="16" name="Rounded Rectangle 15"/>
            <p:cNvSpPr/>
            <p:nvPr/>
          </p:nvSpPr>
          <p:spPr>
            <a:xfrm>
              <a:off x="7899461" y="2138159"/>
              <a:ext cx="1853665" cy="29255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Campaign Manager</a:t>
              </a:r>
            </a:p>
          </p:txBody>
        </p:sp>
        <p:sp>
          <p:nvSpPr>
            <p:cNvPr id="17" name="Rounded Rectangle 16"/>
            <p:cNvSpPr/>
            <p:nvPr/>
          </p:nvSpPr>
          <p:spPr>
            <a:xfrm>
              <a:off x="10306158" y="2138160"/>
              <a:ext cx="1385271" cy="30045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Beneficiary</a:t>
              </a:r>
            </a:p>
          </p:txBody>
        </p:sp>
        <p:sp>
          <p:nvSpPr>
            <p:cNvPr id="18" name="Rounded Rectangle 17"/>
            <p:cNvSpPr/>
            <p:nvPr/>
          </p:nvSpPr>
          <p:spPr>
            <a:xfrm>
              <a:off x="914544" y="2706072"/>
              <a:ext cx="1122069" cy="511143"/>
            </a:xfrm>
            <a:prstGeom prst="round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Check request</a:t>
              </a:r>
            </a:p>
          </p:txBody>
        </p:sp>
        <p:sp>
          <p:nvSpPr>
            <p:cNvPr id="19" name="Rounded Rectangle 18"/>
            <p:cNvSpPr/>
            <p:nvPr/>
          </p:nvSpPr>
          <p:spPr>
            <a:xfrm>
              <a:off x="446108" y="3470507"/>
              <a:ext cx="2010861" cy="456950"/>
            </a:xfrm>
            <a:prstGeom prst="round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Communicate with donor &amp; volunteer</a:t>
              </a:r>
            </a:p>
          </p:txBody>
        </p:sp>
        <p:sp>
          <p:nvSpPr>
            <p:cNvPr id="20" name="Rounded Rectangle 19"/>
            <p:cNvSpPr/>
            <p:nvPr/>
          </p:nvSpPr>
          <p:spPr>
            <a:xfrm>
              <a:off x="562630" y="4180749"/>
              <a:ext cx="1825896" cy="466820"/>
            </a:xfrm>
            <a:prstGeom prst="round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Manage donation</a:t>
              </a:r>
            </a:p>
          </p:txBody>
        </p:sp>
        <p:sp>
          <p:nvSpPr>
            <p:cNvPr id="21" name="Rounded Rectangle 20"/>
            <p:cNvSpPr/>
            <p:nvPr/>
          </p:nvSpPr>
          <p:spPr>
            <a:xfrm>
              <a:off x="619115" y="4900860"/>
              <a:ext cx="1728239" cy="454151"/>
            </a:xfrm>
            <a:prstGeom prst="round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Maintain records</a:t>
              </a:r>
            </a:p>
          </p:txBody>
        </p:sp>
        <p:sp>
          <p:nvSpPr>
            <p:cNvPr id="22" name="Rounded Rectangle 21"/>
            <p:cNvSpPr/>
            <p:nvPr/>
          </p:nvSpPr>
          <p:spPr>
            <a:xfrm>
              <a:off x="2832446" y="2616236"/>
              <a:ext cx="1584854" cy="4569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Select donation category</a:t>
              </a:r>
            </a:p>
          </p:txBody>
        </p:sp>
        <p:sp>
          <p:nvSpPr>
            <p:cNvPr id="23" name="Rounded Rectangle 22"/>
            <p:cNvSpPr/>
            <p:nvPr/>
          </p:nvSpPr>
          <p:spPr>
            <a:xfrm>
              <a:off x="2938564" y="3376330"/>
              <a:ext cx="1380653" cy="4569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Enter item details</a:t>
              </a:r>
            </a:p>
          </p:txBody>
        </p:sp>
        <p:sp>
          <p:nvSpPr>
            <p:cNvPr id="24" name="Rounded Rectangle 23"/>
            <p:cNvSpPr/>
            <p:nvPr/>
          </p:nvSpPr>
          <p:spPr>
            <a:xfrm>
              <a:off x="2938564" y="4136424"/>
              <a:ext cx="1547288" cy="38627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Request Admin</a:t>
              </a:r>
            </a:p>
          </p:txBody>
        </p:sp>
        <p:sp>
          <p:nvSpPr>
            <p:cNvPr id="25" name="Rounded Rectangle 24"/>
            <p:cNvSpPr/>
            <p:nvPr/>
          </p:nvSpPr>
          <p:spPr>
            <a:xfrm>
              <a:off x="2905552" y="4825844"/>
              <a:ext cx="1717942" cy="38627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Make donation</a:t>
              </a:r>
            </a:p>
          </p:txBody>
        </p:sp>
        <p:sp>
          <p:nvSpPr>
            <p:cNvPr id="26" name="Rounded Rectangle 25"/>
            <p:cNvSpPr/>
            <p:nvPr/>
          </p:nvSpPr>
          <p:spPr>
            <a:xfrm>
              <a:off x="5239736" y="2774716"/>
              <a:ext cx="1541044" cy="45695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Check donation request</a:t>
              </a:r>
            </a:p>
          </p:txBody>
        </p:sp>
        <p:sp>
          <p:nvSpPr>
            <p:cNvPr id="27" name="Rounded Rectangle 26"/>
            <p:cNvSpPr/>
            <p:nvPr/>
          </p:nvSpPr>
          <p:spPr>
            <a:xfrm>
              <a:off x="5144378" y="3514006"/>
              <a:ext cx="1731761" cy="45695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Send the details to admin approval</a:t>
              </a:r>
            </a:p>
          </p:txBody>
        </p:sp>
        <p:sp>
          <p:nvSpPr>
            <p:cNvPr id="28" name="Rounded Rectangle 27"/>
            <p:cNvSpPr/>
            <p:nvPr/>
          </p:nvSpPr>
          <p:spPr>
            <a:xfrm>
              <a:off x="5148168" y="4253297"/>
              <a:ext cx="1724181" cy="45695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Ensure donation</a:t>
              </a:r>
            </a:p>
          </p:txBody>
        </p:sp>
        <p:sp>
          <p:nvSpPr>
            <p:cNvPr id="31" name="Rounded Rectangle 30"/>
            <p:cNvSpPr/>
            <p:nvPr/>
          </p:nvSpPr>
          <p:spPr>
            <a:xfrm>
              <a:off x="8117010" y="2696462"/>
              <a:ext cx="1418563" cy="45695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Make campaign</a:t>
              </a:r>
            </a:p>
          </p:txBody>
        </p:sp>
        <p:sp>
          <p:nvSpPr>
            <p:cNvPr id="32" name="Rounded Rectangle 31"/>
            <p:cNvSpPr/>
            <p:nvPr/>
          </p:nvSpPr>
          <p:spPr>
            <a:xfrm>
              <a:off x="7899461" y="4141866"/>
              <a:ext cx="1883889" cy="45695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Distribute fund to different campaign</a:t>
              </a:r>
            </a:p>
          </p:txBody>
        </p:sp>
        <p:sp>
          <p:nvSpPr>
            <p:cNvPr id="33" name="Rounded Rectangle 32"/>
            <p:cNvSpPr/>
            <p:nvPr/>
          </p:nvSpPr>
          <p:spPr>
            <a:xfrm>
              <a:off x="10446488" y="3448556"/>
              <a:ext cx="1244941" cy="4569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Get admin approval</a:t>
              </a:r>
            </a:p>
          </p:txBody>
        </p:sp>
        <p:sp>
          <p:nvSpPr>
            <p:cNvPr id="34" name="Rounded Rectangle 33"/>
            <p:cNvSpPr/>
            <p:nvPr/>
          </p:nvSpPr>
          <p:spPr>
            <a:xfrm>
              <a:off x="10432231" y="2738242"/>
              <a:ext cx="1249520" cy="4569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Sent  request</a:t>
              </a:r>
            </a:p>
          </p:txBody>
        </p:sp>
        <p:sp>
          <p:nvSpPr>
            <p:cNvPr id="35" name="Rounded Rectangle 34"/>
            <p:cNvSpPr/>
            <p:nvPr/>
          </p:nvSpPr>
          <p:spPr>
            <a:xfrm>
              <a:off x="8211624" y="3419164"/>
              <a:ext cx="1229337" cy="45695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Collect fund</a:t>
              </a:r>
            </a:p>
          </p:txBody>
        </p:sp>
        <p:sp>
          <p:nvSpPr>
            <p:cNvPr id="36" name="Rounded Rectangle 35"/>
            <p:cNvSpPr/>
            <p:nvPr/>
          </p:nvSpPr>
          <p:spPr>
            <a:xfrm>
              <a:off x="10392026" y="4212353"/>
              <a:ext cx="1353866" cy="4569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Get donation</a:t>
              </a:r>
            </a:p>
          </p:txBody>
        </p:sp>
        <p:sp>
          <p:nvSpPr>
            <p:cNvPr id="37" name="Oval 36"/>
            <p:cNvSpPr/>
            <p:nvPr/>
          </p:nvSpPr>
          <p:spPr>
            <a:xfrm>
              <a:off x="5426695" y="5502854"/>
              <a:ext cx="1083920" cy="34634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End</a:t>
              </a:r>
            </a:p>
          </p:txBody>
        </p:sp>
        <p:sp>
          <p:nvSpPr>
            <p:cNvPr id="45" name="Down Arrow 44"/>
            <p:cNvSpPr/>
            <p:nvPr/>
          </p:nvSpPr>
          <p:spPr>
            <a:xfrm>
              <a:off x="5901354" y="402691"/>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6" name="Down Arrow 45"/>
            <p:cNvSpPr/>
            <p:nvPr/>
          </p:nvSpPr>
          <p:spPr>
            <a:xfrm>
              <a:off x="5901354" y="882435"/>
              <a:ext cx="121646" cy="2219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7" name="Down Arrow 46"/>
            <p:cNvSpPr/>
            <p:nvPr/>
          </p:nvSpPr>
          <p:spPr>
            <a:xfrm>
              <a:off x="5901354" y="1680410"/>
              <a:ext cx="121646" cy="2219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8" name="Down Arrow 47"/>
            <p:cNvSpPr/>
            <p:nvPr/>
          </p:nvSpPr>
          <p:spPr>
            <a:xfrm>
              <a:off x="1384881" y="2497860"/>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9" name="Down Arrow 48"/>
            <p:cNvSpPr/>
            <p:nvPr/>
          </p:nvSpPr>
          <p:spPr>
            <a:xfrm>
              <a:off x="1384881" y="3262295"/>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Down Arrow 49"/>
            <p:cNvSpPr/>
            <p:nvPr/>
          </p:nvSpPr>
          <p:spPr>
            <a:xfrm>
              <a:off x="1384881" y="3972537"/>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Down Arrow 50"/>
            <p:cNvSpPr/>
            <p:nvPr/>
          </p:nvSpPr>
          <p:spPr>
            <a:xfrm>
              <a:off x="1384881" y="4692649"/>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Down Arrow 51"/>
            <p:cNvSpPr/>
            <p:nvPr/>
          </p:nvSpPr>
          <p:spPr>
            <a:xfrm>
              <a:off x="3576753" y="2459534"/>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3" name="Down Arrow 52"/>
            <p:cNvSpPr/>
            <p:nvPr/>
          </p:nvSpPr>
          <p:spPr>
            <a:xfrm>
              <a:off x="3576753" y="3143192"/>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4" name="Down Arrow 53"/>
            <p:cNvSpPr/>
            <p:nvPr/>
          </p:nvSpPr>
          <p:spPr>
            <a:xfrm>
              <a:off x="3576753" y="3903286"/>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5" name="Down Arrow 54"/>
            <p:cNvSpPr/>
            <p:nvPr/>
          </p:nvSpPr>
          <p:spPr>
            <a:xfrm>
              <a:off x="3576753" y="4592706"/>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6" name="Down Arrow 55"/>
            <p:cNvSpPr/>
            <p:nvPr/>
          </p:nvSpPr>
          <p:spPr>
            <a:xfrm>
              <a:off x="5908491" y="2551980"/>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7" name="Down Arrow 56"/>
            <p:cNvSpPr/>
            <p:nvPr/>
          </p:nvSpPr>
          <p:spPr>
            <a:xfrm>
              <a:off x="5908491" y="3291270"/>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8" name="Down Arrow 57"/>
            <p:cNvSpPr/>
            <p:nvPr/>
          </p:nvSpPr>
          <p:spPr>
            <a:xfrm>
              <a:off x="5908491" y="4030560"/>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0" name="Down Arrow 59"/>
            <p:cNvSpPr/>
            <p:nvPr/>
          </p:nvSpPr>
          <p:spPr>
            <a:xfrm>
              <a:off x="8806719" y="2507720"/>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1" name="Down Arrow 60"/>
            <p:cNvSpPr/>
            <p:nvPr/>
          </p:nvSpPr>
          <p:spPr>
            <a:xfrm>
              <a:off x="8806719" y="3234052"/>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Down Arrow 61"/>
            <p:cNvSpPr/>
            <p:nvPr/>
          </p:nvSpPr>
          <p:spPr>
            <a:xfrm>
              <a:off x="8806719" y="3892143"/>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3" name="Down Arrow 62"/>
            <p:cNvSpPr/>
            <p:nvPr/>
          </p:nvSpPr>
          <p:spPr>
            <a:xfrm>
              <a:off x="10982491" y="2477442"/>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4" name="Down Arrow 63"/>
            <p:cNvSpPr/>
            <p:nvPr/>
          </p:nvSpPr>
          <p:spPr>
            <a:xfrm>
              <a:off x="10982491" y="3231853"/>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5" name="Down Arrow 64"/>
            <p:cNvSpPr/>
            <p:nvPr/>
          </p:nvSpPr>
          <p:spPr>
            <a:xfrm>
              <a:off x="10982491" y="3974314"/>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67" name="Straight Connector 66"/>
            <p:cNvCxnSpPr/>
            <p:nvPr/>
          </p:nvCxnSpPr>
          <p:spPr>
            <a:xfrm>
              <a:off x="1467723" y="1914325"/>
              <a:ext cx="9528284" cy="39192"/>
            </a:xfrm>
            <a:prstGeom prst="line">
              <a:avLst/>
            </a:prstGeom>
          </p:spPr>
          <p:style>
            <a:lnRef idx="3">
              <a:schemeClr val="accent1"/>
            </a:lnRef>
            <a:fillRef idx="0">
              <a:schemeClr val="accent1"/>
            </a:fillRef>
            <a:effectRef idx="2">
              <a:schemeClr val="accent1"/>
            </a:effectRef>
            <a:fontRef idx="minor">
              <a:schemeClr val="tx1"/>
            </a:fontRef>
          </p:style>
        </p:cxnSp>
        <p:sp>
          <p:nvSpPr>
            <p:cNvPr id="70" name="Down Arrow 69"/>
            <p:cNvSpPr/>
            <p:nvPr/>
          </p:nvSpPr>
          <p:spPr>
            <a:xfrm>
              <a:off x="1414756" y="1930464"/>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1" name="Down Arrow 70"/>
            <p:cNvSpPr/>
            <p:nvPr/>
          </p:nvSpPr>
          <p:spPr>
            <a:xfrm>
              <a:off x="3593110" y="1958044"/>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2" name="Down Arrow 71"/>
            <p:cNvSpPr/>
            <p:nvPr/>
          </p:nvSpPr>
          <p:spPr>
            <a:xfrm>
              <a:off x="5894103" y="1945546"/>
              <a:ext cx="121646" cy="2219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3" name="Down Arrow 72"/>
            <p:cNvSpPr/>
            <p:nvPr/>
          </p:nvSpPr>
          <p:spPr>
            <a:xfrm>
              <a:off x="8806719" y="1958812"/>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4" name="Down Arrow 73"/>
            <p:cNvSpPr/>
            <p:nvPr/>
          </p:nvSpPr>
          <p:spPr>
            <a:xfrm>
              <a:off x="10952672" y="1964009"/>
              <a:ext cx="121646" cy="163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76" name="Elbow Connector 75"/>
            <p:cNvCxnSpPr>
              <a:endCxn id="37" idx="2"/>
            </p:cNvCxnSpPr>
            <p:nvPr/>
          </p:nvCxnSpPr>
          <p:spPr>
            <a:xfrm>
              <a:off x="1408016" y="5428960"/>
              <a:ext cx="4018680" cy="247069"/>
            </a:xfrm>
            <a:prstGeom prst="bentConnector3">
              <a:avLst>
                <a:gd name="adj1" fmla="val 559"/>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Elbow Connector 80"/>
            <p:cNvCxnSpPr>
              <a:stCxn id="36" idx="2"/>
            </p:cNvCxnSpPr>
            <p:nvPr/>
          </p:nvCxnSpPr>
          <p:spPr>
            <a:xfrm rot="5400000">
              <a:off x="8329571" y="2936638"/>
              <a:ext cx="1006725" cy="4472052"/>
            </a:xfrm>
            <a:prstGeom prst="bentConnector2">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Straight Arrow Connector 87"/>
            <p:cNvCxnSpPr/>
            <p:nvPr/>
          </p:nvCxnSpPr>
          <p:spPr>
            <a:xfrm flipH="1">
              <a:off x="3623691" y="5282128"/>
              <a:ext cx="1" cy="393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37" idx="0"/>
            </p:cNvCxnSpPr>
            <p:nvPr/>
          </p:nvCxnSpPr>
          <p:spPr>
            <a:xfrm>
              <a:off x="5968601" y="4738497"/>
              <a:ext cx="54" cy="764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a:off x="8782271" y="4696880"/>
              <a:ext cx="5561" cy="939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4296017" y="6026622"/>
            <a:ext cx="3599967" cy="584775"/>
          </a:xfrm>
          <a:prstGeom prst="rect">
            <a:avLst/>
          </a:prstGeom>
          <a:noFill/>
        </p:spPr>
        <p:txBody>
          <a:bodyPr wrap="square" rtlCol="0">
            <a:spAutoFit/>
          </a:bodyPr>
          <a:lstStyle/>
          <a:p>
            <a:r>
              <a:rPr lang="en-US" sz="3200" b="1" dirty="0">
                <a:solidFill>
                  <a:srgbClr val="C00000"/>
                </a:solidFill>
              </a:rPr>
              <a:t>Software Workflow</a:t>
            </a:r>
          </a:p>
        </p:txBody>
      </p:sp>
    </p:spTree>
    <p:extLst>
      <p:ext uri="{BB962C8B-B14F-4D97-AF65-F5344CB8AC3E}">
        <p14:creationId xmlns:p14="http://schemas.microsoft.com/office/powerpoint/2010/main" val="16306565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mtClean="0"/>
              <a:pPr/>
              <a:t>18</a:t>
            </a:fld>
            <a:endParaRPr lang="en-US" dirty="0"/>
          </a:p>
        </p:txBody>
      </p:sp>
      <p:sp>
        <p:nvSpPr>
          <p:cNvPr id="15" name="TextBox 14"/>
          <p:cNvSpPr txBox="1"/>
          <p:nvPr/>
        </p:nvSpPr>
        <p:spPr>
          <a:xfrm>
            <a:off x="5011003" y="232009"/>
            <a:ext cx="2169994" cy="584775"/>
          </a:xfrm>
          <a:prstGeom prst="rect">
            <a:avLst/>
          </a:prstGeom>
          <a:noFill/>
        </p:spPr>
        <p:txBody>
          <a:bodyPr wrap="square" rtlCol="0">
            <a:spAutoFit/>
          </a:bodyPr>
          <a:lstStyle/>
          <a:p>
            <a:r>
              <a:rPr lang="en-US" sz="3200" b="1" dirty="0"/>
              <a:t>ER-Diagram </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889" y="760535"/>
            <a:ext cx="11150221" cy="6097465"/>
          </a:xfrm>
          <a:prstGeom prst="rect">
            <a:avLst/>
          </a:prstGeom>
        </p:spPr>
      </p:pic>
    </p:spTree>
    <p:extLst>
      <p:ext uri="{BB962C8B-B14F-4D97-AF65-F5344CB8AC3E}">
        <p14:creationId xmlns:p14="http://schemas.microsoft.com/office/powerpoint/2010/main" val="310042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5713" y="272953"/>
            <a:ext cx="5040574" cy="584775"/>
          </a:xfrm>
          <a:prstGeom prst="rect">
            <a:avLst/>
          </a:prstGeom>
          <a:noFill/>
        </p:spPr>
        <p:txBody>
          <a:bodyPr wrap="square" rtlCol="0">
            <a:spAutoFit/>
          </a:bodyPr>
          <a:lstStyle/>
          <a:p>
            <a:r>
              <a:rPr lang="en-US" sz="3200" b="1" dirty="0"/>
              <a:t>Registration and Login Form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179" y="894216"/>
            <a:ext cx="9129642" cy="5800008"/>
          </a:xfrm>
          <a:prstGeom prst="rect">
            <a:avLst/>
          </a:prstGeom>
        </p:spPr>
      </p:pic>
    </p:spTree>
    <p:extLst>
      <p:ext uri="{BB962C8B-B14F-4D97-AF65-F5344CB8AC3E}">
        <p14:creationId xmlns:p14="http://schemas.microsoft.com/office/powerpoint/2010/main" val="2612783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605887" y="477672"/>
            <a:ext cx="8980227" cy="1889300"/>
          </a:xfrm>
          <a:prstGeom prst="rect">
            <a:avLst/>
          </a:prstGeom>
          <a:noFill/>
        </p:spPr>
        <p:txBody>
          <a:bodyPr wrap="square" rtlCol="0">
            <a:spAutoFit/>
          </a:bodyPr>
          <a:lstStyle/>
          <a:p>
            <a:pPr algn="ctr">
              <a:lnSpc>
                <a:spcPct val="150000"/>
              </a:lnSpc>
            </a:pPr>
            <a:r>
              <a:rPr lang="en-US" sz="2000" b="1" dirty="0">
                <a:solidFill>
                  <a:schemeClr val="accent6">
                    <a:lumMod val="75000"/>
                  </a:schemeClr>
                </a:solidFill>
                <a:latin typeface="Arial" panose="020B0604020202020204" pitchFamily="34" charset="0"/>
              </a:rPr>
              <a:t>CONSULTANT.</a:t>
            </a:r>
            <a:br>
              <a:rPr lang="en-US" sz="2000" b="1" dirty="0">
                <a:solidFill>
                  <a:schemeClr val="accent6">
                    <a:lumMod val="75000"/>
                  </a:schemeClr>
                </a:solidFill>
                <a:latin typeface="Arial" panose="020B0604020202020204" pitchFamily="34" charset="0"/>
              </a:rPr>
            </a:br>
            <a:r>
              <a:rPr lang="en-US" sz="2000" b="1" dirty="0">
                <a:solidFill>
                  <a:schemeClr val="accent6">
                    <a:lumMod val="75000"/>
                  </a:schemeClr>
                </a:solidFill>
                <a:latin typeface="Arial" panose="020B0604020202020204" pitchFamily="34" charset="0"/>
              </a:rPr>
              <a:t>Md. </a:t>
            </a:r>
            <a:r>
              <a:rPr lang="en-US" sz="2000" b="1" dirty="0" err="1">
                <a:solidFill>
                  <a:schemeClr val="accent6">
                    <a:lumMod val="75000"/>
                  </a:schemeClr>
                </a:solidFill>
                <a:latin typeface="Arial" panose="020B0604020202020204" pitchFamily="34" charset="0"/>
              </a:rPr>
              <a:t>Moshaidul</a:t>
            </a:r>
            <a:r>
              <a:rPr lang="en-US" sz="2000" b="1" dirty="0">
                <a:solidFill>
                  <a:schemeClr val="accent6">
                    <a:lumMod val="75000"/>
                  </a:schemeClr>
                </a:solidFill>
                <a:latin typeface="Arial" panose="020B0604020202020204" pitchFamily="34" charset="0"/>
              </a:rPr>
              <a:t> Islam</a:t>
            </a:r>
            <a:br>
              <a:rPr lang="en-US" sz="2000" b="1" dirty="0">
                <a:solidFill>
                  <a:schemeClr val="accent6">
                    <a:lumMod val="75000"/>
                  </a:schemeClr>
                </a:solidFill>
                <a:latin typeface="Arial" panose="020B0604020202020204" pitchFamily="34" charset="0"/>
              </a:rPr>
            </a:br>
            <a:r>
              <a:rPr lang="en-US" sz="2000" dirty="0" err="1">
                <a:solidFill>
                  <a:schemeClr val="accent6">
                    <a:lumMod val="75000"/>
                  </a:schemeClr>
                </a:solidFill>
                <a:latin typeface="Arial" panose="020B0604020202020204" pitchFamily="34" charset="0"/>
              </a:rPr>
              <a:t>wdpf.idb-bisew</a:t>
            </a:r>
            <a:r>
              <a:rPr lang="en-US" sz="2000" dirty="0">
                <a:solidFill>
                  <a:schemeClr val="accent6">
                    <a:lumMod val="75000"/>
                  </a:schemeClr>
                </a:solidFill>
                <a:latin typeface="Arial" panose="020B0604020202020204" pitchFamily="34" charset="0"/>
              </a:rPr>
              <a:t> it scholarship</a:t>
            </a:r>
            <a:br>
              <a:rPr lang="en-US" sz="2000" dirty="0">
                <a:solidFill>
                  <a:schemeClr val="accent6">
                    <a:lumMod val="75000"/>
                  </a:schemeClr>
                </a:solidFill>
                <a:latin typeface="Arial" panose="020B0604020202020204" pitchFamily="34" charset="0"/>
              </a:rPr>
            </a:br>
            <a:r>
              <a:rPr lang="en-US" sz="2000" dirty="0">
                <a:solidFill>
                  <a:schemeClr val="accent6">
                    <a:lumMod val="75000"/>
                  </a:schemeClr>
                </a:solidFill>
                <a:latin typeface="Arial" panose="020B0604020202020204" pitchFamily="34" charset="0"/>
              </a:rPr>
              <a:t>Email: moshaidul@gmail.com</a:t>
            </a:r>
            <a:endParaRPr lang="en-US" sz="2000" dirty="0">
              <a:solidFill>
                <a:schemeClr val="accent6">
                  <a:lumMod val="75000"/>
                </a:schemeClr>
              </a:solidFill>
            </a:endParaRPr>
          </a:p>
        </p:txBody>
      </p:sp>
      <p:sp>
        <p:nvSpPr>
          <p:cNvPr id="15" name="TextBox 14"/>
          <p:cNvSpPr txBox="1"/>
          <p:nvPr/>
        </p:nvSpPr>
        <p:spPr>
          <a:xfrm>
            <a:off x="1091821" y="2962265"/>
            <a:ext cx="4626591" cy="2814617"/>
          </a:xfrm>
          <a:prstGeom prst="rect">
            <a:avLst/>
          </a:prstGeom>
          <a:noFill/>
        </p:spPr>
        <p:txBody>
          <a:bodyPr wrap="square" rtlCol="0" anchor="b">
            <a:spAutoFit/>
          </a:bodyPr>
          <a:lstStyle/>
          <a:p>
            <a:pPr>
              <a:lnSpc>
                <a:spcPct val="150000"/>
              </a:lnSpc>
            </a:pPr>
            <a:r>
              <a:rPr lang="en-US" sz="2000" b="1" dirty="0">
                <a:solidFill>
                  <a:schemeClr val="accent6">
                    <a:lumMod val="75000"/>
                  </a:schemeClr>
                </a:solidFill>
                <a:latin typeface="Arial" panose="020B0604020202020204" pitchFamily="34" charset="0"/>
              </a:rPr>
              <a:t>Instructor.</a:t>
            </a:r>
            <a:endParaRPr lang="en-US" sz="2000" dirty="0">
              <a:solidFill>
                <a:schemeClr val="accent6">
                  <a:lumMod val="75000"/>
                </a:schemeClr>
              </a:solidFill>
            </a:endParaRPr>
          </a:p>
          <a:p>
            <a:pPr>
              <a:lnSpc>
                <a:spcPct val="150000"/>
              </a:lnSpc>
            </a:pPr>
            <a:r>
              <a:rPr lang="en-US" sz="2000" b="1" dirty="0" err="1">
                <a:solidFill>
                  <a:schemeClr val="accent6">
                    <a:lumMod val="75000"/>
                  </a:schemeClr>
                </a:solidFill>
                <a:latin typeface="Arial" panose="020B0604020202020204" pitchFamily="34" charset="0"/>
              </a:rPr>
              <a:t>Farhana</a:t>
            </a:r>
            <a:r>
              <a:rPr lang="en-US" sz="2000" b="1" dirty="0">
                <a:solidFill>
                  <a:schemeClr val="accent6">
                    <a:lumMod val="75000"/>
                  </a:schemeClr>
                </a:solidFill>
                <a:latin typeface="Arial" panose="020B0604020202020204" pitchFamily="34" charset="0"/>
              </a:rPr>
              <a:t> Akter Lucky</a:t>
            </a:r>
            <a:endParaRPr lang="en-US" sz="2000" dirty="0">
              <a:solidFill>
                <a:schemeClr val="accent6">
                  <a:lumMod val="75000"/>
                </a:schemeClr>
              </a:solidFill>
            </a:endParaRPr>
          </a:p>
          <a:p>
            <a:pPr>
              <a:lnSpc>
                <a:spcPct val="150000"/>
              </a:lnSpc>
            </a:pPr>
            <a:r>
              <a:rPr lang="en-US" sz="2000" dirty="0" err="1">
                <a:solidFill>
                  <a:schemeClr val="accent6">
                    <a:lumMod val="75000"/>
                  </a:schemeClr>
                </a:solidFill>
                <a:latin typeface="Arial" panose="020B0604020202020204" pitchFamily="34" charset="0"/>
              </a:rPr>
              <a:t>wdpf</a:t>
            </a:r>
            <a:r>
              <a:rPr lang="en-US" sz="2000" dirty="0">
                <a:solidFill>
                  <a:schemeClr val="accent6">
                    <a:lumMod val="75000"/>
                  </a:schemeClr>
                </a:solidFill>
                <a:latin typeface="Arial" panose="020B0604020202020204" pitchFamily="34" charset="0"/>
              </a:rPr>
              <a:t> </a:t>
            </a:r>
            <a:r>
              <a:rPr lang="en-US" sz="2000" dirty="0" err="1">
                <a:solidFill>
                  <a:schemeClr val="accent6">
                    <a:lumMod val="75000"/>
                  </a:schemeClr>
                </a:solidFill>
                <a:latin typeface="Arial" panose="020B0604020202020204" pitchFamily="34" charset="0"/>
              </a:rPr>
              <a:t>idb-bisew</a:t>
            </a:r>
            <a:r>
              <a:rPr lang="en-US" sz="2000" dirty="0">
                <a:solidFill>
                  <a:schemeClr val="accent6">
                    <a:lumMod val="75000"/>
                  </a:schemeClr>
                </a:solidFill>
                <a:latin typeface="Arial" panose="020B0604020202020204" pitchFamily="34" charset="0"/>
              </a:rPr>
              <a:t> it scholarship</a:t>
            </a:r>
            <a:endParaRPr lang="en-US" sz="2000" dirty="0">
              <a:solidFill>
                <a:schemeClr val="accent6">
                  <a:lumMod val="75000"/>
                </a:schemeClr>
              </a:solidFill>
            </a:endParaRPr>
          </a:p>
          <a:p>
            <a:pPr>
              <a:lnSpc>
                <a:spcPct val="150000"/>
              </a:lnSpc>
            </a:pPr>
            <a:r>
              <a:rPr lang="en-US" sz="2000" dirty="0">
                <a:solidFill>
                  <a:schemeClr val="accent6">
                    <a:lumMod val="75000"/>
                  </a:schemeClr>
                </a:solidFill>
                <a:latin typeface="Arial" panose="020B0604020202020204" pitchFamily="34" charset="0"/>
              </a:rPr>
              <a:t>Email: farhanawdpf@gmail.com</a:t>
            </a:r>
            <a:endParaRPr lang="en-US" sz="2000" dirty="0">
              <a:solidFill>
                <a:schemeClr val="accent6">
                  <a:lumMod val="75000"/>
                </a:schemeClr>
              </a:solidFill>
            </a:endParaRPr>
          </a:p>
          <a:p>
            <a:pPr>
              <a:lnSpc>
                <a:spcPct val="150000"/>
              </a:lnSpc>
            </a:pPr>
            <a:r>
              <a:rPr lang="en-US" sz="2000" dirty="0">
                <a:solidFill>
                  <a:schemeClr val="accent6">
                    <a:lumMod val="75000"/>
                  </a:schemeClr>
                </a:solidFill>
              </a:rPr>
              <a:t/>
            </a:r>
            <a:br>
              <a:rPr lang="en-US" sz="2000" dirty="0">
                <a:solidFill>
                  <a:schemeClr val="accent6">
                    <a:lumMod val="75000"/>
                  </a:schemeClr>
                </a:solidFill>
              </a:rPr>
            </a:br>
            <a:endParaRPr lang="en-US" sz="2000" dirty="0">
              <a:solidFill>
                <a:schemeClr val="accent6">
                  <a:lumMod val="75000"/>
                </a:schemeClr>
              </a:solidFill>
            </a:endParaRPr>
          </a:p>
        </p:txBody>
      </p:sp>
      <p:sp>
        <p:nvSpPr>
          <p:cNvPr id="16" name="TextBox 15"/>
          <p:cNvSpPr txBox="1"/>
          <p:nvPr/>
        </p:nvSpPr>
        <p:spPr>
          <a:xfrm>
            <a:off x="6182436" y="2962265"/>
            <a:ext cx="5186149" cy="2400657"/>
          </a:xfrm>
          <a:prstGeom prst="rect">
            <a:avLst/>
          </a:prstGeom>
          <a:noFill/>
        </p:spPr>
        <p:txBody>
          <a:bodyPr wrap="square" rtlCol="0">
            <a:spAutoFit/>
          </a:bodyPr>
          <a:lstStyle/>
          <a:p>
            <a:pPr>
              <a:lnSpc>
                <a:spcPct val="150000"/>
              </a:lnSpc>
            </a:pPr>
            <a:r>
              <a:rPr lang="en-US" sz="2000" b="1" dirty="0">
                <a:solidFill>
                  <a:schemeClr val="accent6">
                    <a:lumMod val="75000"/>
                  </a:schemeClr>
                </a:solidFill>
                <a:latin typeface="Arial" panose="020B0604020202020204" pitchFamily="34" charset="0"/>
              </a:rPr>
              <a:t>Developed By.</a:t>
            </a:r>
            <a:endParaRPr lang="en-US" sz="2000" dirty="0">
              <a:solidFill>
                <a:schemeClr val="accent6">
                  <a:lumMod val="75000"/>
                </a:schemeClr>
              </a:solidFill>
            </a:endParaRPr>
          </a:p>
          <a:p>
            <a:pPr>
              <a:lnSpc>
                <a:spcPct val="150000"/>
              </a:lnSpc>
            </a:pPr>
            <a:r>
              <a:rPr lang="en-US" sz="2000" b="1" dirty="0">
                <a:solidFill>
                  <a:schemeClr val="accent6">
                    <a:lumMod val="75000"/>
                  </a:schemeClr>
                </a:solidFill>
                <a:latin typeface="Arial" panose="020B0604020202020204" pitchFamily="34" charset="0"/>
              </a:rPr>
              <a:t>Name: Sharmin Akter</a:t>
            </a:r>
            <a:endParaRPr lang="en-US" sz="2000" dirty="0">
              <a:solidFill>
                <a:schemeClr val="accent6">
                  <a:lumMod val="75000"/>
                </a:schemeClr>
              </a:solidFill>
            </a:endParaRPr>
          </a:p>
          <a:p>
            <a:pPr>
              <a:lnSpc>
                <a:spcPct val="150000"/>
              </a:lnSpc>
            </a:pPr>
            <a:r>
              <a:rPr lang="en-US" sz="2000" dirty="0">
                <a:solidFill>
                  <a:schemeClr val="accent6">
                    <a:lumMod val="75000"/>
                  </a:schemeClr>
                </a:solidFill>
                <a:latin typeface="Arial" panose="020B0604020202020204" pitchFamily="34" charset="0"/>
              </a:rPr>
              <a:t>Trainee ID:1288188</a:t>
            </a:r>
            <a:endParaRPr lang="en-US" sz="2000" dirty="0">
              <a:solidFill>
                <a:schemeClr val="accent6">
                  <a:lumMod val="75000"/>
                </a:schemeClr>
              </a:solidFill>
            </a:endParaRPr>
          </a:p>
          <a:p>
            <a:pPr>
              <a:lnSpc>
                <a:spcPct val="150000"/>
              </a:lnSpc>
            </a:pPr>
            <a:r>
              <a:rPr lang="en-US" sz="2000" dirty="0">
                <a:solidFill>
                  <a:schemeClr val="accent6">
                    <a:lumMod val="75000"/>
                  </a:schemeClr>
                </a:solidFill>
                <a:latin typeface="Arial" panose="020B0604020202020204" pitchFamily="34" charset="0"/>
              </a:rPr>
              <a:t>Batch: WDPF/NCLC-M/65/01</a:t>
            </a:r>
            <a:endParaRPr lang="en-US" sz="2000" dirty="0">
              <a:solidFill>
                <a:schemeClr val="accent6">
                  <a:lumMod val="75000"/>
                </a:schemeClr>
              </a:solidFill>
            </a:endParaRPr>
          </a:p>
          <a:p>
            <a:pPr>
              <a:lnSpc>
                <a:spcPct val="150000"/>
              </a:lnSpc>
            </a:pPr>
            <a:r>
              <a:rPr lang="en-US" sz="2000" dirty="0">
                <a:solidFill>
                  <a:schemeClr val="accent6">
                    <a:lumMod val="75000"/>
                  </a:schemeClr>
                </a:solidFill>
                <a:latin typeface="Arial" panose="020B0604020202020204" pitchFamily="34" charset="0"/>
              </a:rPr>
              <a:t>Email: sharminakter13092000@gmail.com</a:t>
            </a:r>
          </a:p>
        </p:txBody>
      </p:sp>
    </p:spTree>
    <p:extLst>
      <p:ext uri="{BB962C8B-B14F-4D97-AF65-F5344CB8AC3E}">
        <p14:creationId xmlns:p14="http://schemas.microsoft.com/office/powerpoint/2010/main" val="18670498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7672" y="272953"/>
            <a:ext cx="3616657" cy="584775"/>
          </a:xfrm>
          <a:prstGeom prst="rect">
            <a:avLst/>
          </a:prstGeom>
          <a:noFill/>
        </p:spPr>
        <p:txBody>
          <a:bodyPr wrap="square" rtlCol="0">
            <a:spAutoFit/>
          </a:bodyPr>
          <a:lstStyle/>
          <a:p>
            <a:r>
              <a:rPr lang="en-US" sz="3200" b="1" dirty="0"/>
              <a:t>Admin Dashboard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179" y="1070048"/>
            <a:ext cx="8854767" cy="5601995"/>
          </a:xfrm>
          <a:prstGeom prst="rect">
            <a:avLst/>
          </a:prstGeom>
        </p:spPr>
      </p:pic>
    </p:spTree>
    <p:extLst>
      <p:ext uri="{BB962C8B-B14F-4D97-AF65-F5344CB8AC3E}">
        <p14:creationId xmlns:p14="http://schemas.microsoft.com/office/powerpoint/2010/main" val="33400789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37078" y="272953"/>
            <a:ext cx="2317844" cy="584775"/>
          </a:xfrm>
          <a:prstGeom prst="rect">
            <a:avLst/>
          </a:prstGeom>
          <a:noFill/>
        </p:spPr>
        <p:txBody>
          <a:bodyPr wrap="square" rtlCol="0">
            <a:spAutoFit/>
          </a:bodyPr>
          <a:lstStyle/>
          <a:p>
            <a:r>
              <a:rPr lang="en-US" sz="3200" b="1" dirty="0"/>
              <a:t>Home 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168" y="939617"/>
            <a:ext cx="9213665" cy="5679550"/>
          </a:xfrm>
          <a:prstGeom prst="rect">
            <a:avLst/>
          </a:prstGeom>
        </p:spPr>
      </p:pic>
    </p:spTree>
    <p:extLst>
      <p:ext uri="{BB962C8B-B14F-4D97-AF65-F5344CB8AC3E}">
        <p14:creationId xmlns:p14="http://schemas.microsoft.com/office/powerpoint/2010/main" val="766436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2628" y="272953"/>
            <a:ext cx="4946745" cy="584775"/>
          </a:xfrm>
          <a:prstGeom prst="rect">
            <a:avLst/>
          </a:prstGeom>
          <a:noFill/>
        </p:spPr>
        <p:txBody>
          <a:bodyPr wrap="square" rtlCol="0">
            <a:spAutoFit/>
          </a:bodyPr>
          <a:lstStyle/>
          <a:p>
            <a:r>
              <a:rPr lang="en-US" sz="3200" b="1" dirty="0"/>
              <a:t>Donation Payment Method</a:t>
            </a:r>
          </a:p>
        </p:txBody>
      </p:sp>
      <p:pic>
        <p:nvPicPr>
          <p:cNvPr id="5" name="Picture 4"/>
          <p:cNvPicPr>
            <a:picLocks noChangeAspect="1"/>
          </p:cNvPicPr>
          <p:nvPr/>
        </p:nvPicPr>
        <p:blipFill>
          <a:blip r:embed="rId2"/>
          <a:srcRect/>
          <a:stretch/>
        </p:blipFill>
        <p:spPr>
          <a:xfrm>
            <a:off x="1140504" y="1079638"/>
            <a:ext cx="9910992" cy="5505409"/>
          </a:xfrm>
          <a:prstGeom prst="rect">
            <a:avLst/>
          </a:prstGeom>
        </p:spPr>
      </p:pic>
    </p:spTree>
    <p:extLst>
      <p:ext uri="{BB962C8B-B14F-4D97-AF65-F5344CB8AC3E}">
        <p14:creationId xmlns:p14="http://schemas.microsoft.com/office/powerpoint/2010/main" val="42641970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94380C86-58EB-31E4-C342-1AEE69F2B77C}"/>
              </a:ext>
            </a:extLst>
          </p:cNvPr>
          <p:cNvSpPr>
            <a:spLocks noChangeArrowheads="1"/>
          </p:cNvSpPr>
          <p:nvPr/>
        </p:nvSpPr>
        <p:spPr bwMode="auto">
          <a:xfrm>
            <a:off x="802105" y="552291"/>
            <a:ext cx="10812379"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Conclusion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To sum up, the Donation Management System offers a simplified, open, and effective platform for handling contributions and communications with donors. By automating essential procedures such as donor registration, fund tracking, and receipt production, the system not only minimizes administrative overhead but also promotes trust and accountability. It helps organizations to focus more on their main mission—helping those in need—while offering donors a secure and user-friendly way to contribute. Any organization hoping to leave a lasting impression must have a strong and scalable contribution management system in place as the significance of charity giving only increases.</a:t>
            </a:r>
          </a:p>
        </p:txBody>
      </p:sp>
    </p:spTree>
    <p:extLst>
      <p:ext uri="{BB962C8B-B14F-4D97-AF65-F5344CB8AC3E}">
        <p14:creationId xmlns:p14="http://schemas.microsoft.com/office/powerpoint/2010/main" val="3379624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B6C5EAB-81FF-4827-A160-22F4363C611A}"/>
              </a:ext>
            </a:extLst>
          </p:cNvPr>
          <p:cNvSpPr>
            <a:spLocks noGrp="1"/>
          </p:cNvSpPr>
          <p:nvPr>
            <p:ph type="title"/>
          </p:nvPr>
        </p:nvSpPr>
        <p:spPr>
          <a:xfrm>
            <a:off x="6283842" y="2260377"/>
            <a:ext cx="4911633" cy="1789855"/>
          </a:xfrm>
        </p:spPr>
        <p:txBody>
          <a:bodyPr>
            <a:normAutofit/>
          </a:bodyPr>
          <a:lstStyle/>
          <a:p>
            <a:r>
              <a:rPr lang="en-US" sz="8000" dirty="0"/>
              <a:t>Thank </a:t>
            </a:r>
            <a:r>
              <a:rPr lang="en-US" sz="8000" b="0" dirty="0"/>
              <a:t>You.</a:t>
            </a:r>
          </a:p>
        </p:txBody>
      </p:sp>
      <p:pic>
        <p:nvPicPr>
          <p:cNvPr id="4" name="Picture Placeholder 16">
            <a:extLst>
              <a:ext uri="{FF2B5EF4-FFF2-40B4-BE49-F238E27FC236}">
                <a16:creationId xmlns:a16="http://schemas.microsoft.com/office/drawing/2014/main" id="{2F2CD12A-F82E-5D6C-98C9-8A8EC9381D7B}"/>
              </a:ext>
            </a:extLst>
          </p:cNvPr>
          <p:cNvPicPr>
            <a:picLocks noGrp="1" noChangeAspect="1"/>
          </p:cNvPicPr>
          <p:nvPr>
            <p:ph type="pic" sz="quarter" idx="13"/>
          </p:nvPr>
        </p:nvPicPr>
        <p:blipFill>
          <a:blip r:embed="rId2"/>
          <a:srcRect l="21333" r="21333"/>
          <a:stretch/>
        </p:blipFill>
        <p:spPr>
          <a:xfrm>
            <a:off x="355797" y="282619"/>
            <a:ext cx="2939311" cy="3409602"/>
          </a:xfrm>
          <a:ln>
            <a:solidFill>
              <a:schemeClr val="tx1"/>
            </a:solidFill>
          </a:ln>
        </p:spPr>
      </p:pic>
      <p:pic>
        <p:nvPicPr>
          <p:cNvPr id="5" name="Picture Placeholder 16">
            <a:extLst>
              <a:ext uri="{FF2B5EF4-FFF2-40B4-BE49-F238E27FC236}">
                <a16:creationId xmlns:a16="http://schemas.microsoft.com/office/drawing/2014/main" id="{E685C7E5-8347-D04A-C95D-97BF0386E422}"/>
              </a:ext>
            </a:extLst>
          </p:cNvPr>
          <p:cNvPicPr>
            <a:picLocks noChangeAspect="1"/>
          </p:cNvPicPr>
          <p:nvPr/>
        </p:nvPicPr>
        <p:blipFill>
          <a:blip r:embed="rId3"/>
          <a:srcRect l="23475" r="23475"/>
          <a:stretch/>
        </p:blipFill>
        <p:spPr>
          <a:xfrm>
            <a:off x="1889621" y="3124200"/>
            <a:ext cx="2944121" cy="3415182"/>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pic>
        <p:nvPicPr>
          <p:cNvPr id="6" name="Picture Placeholder 16">
            <a:extLst>
              <a:ext uri="{FF2B5EF4-FFF2-40B4-BE49-F238E27FC236}">
                <a16:creationId xmlns:a16="http://schemas.microsoft.com/office/drawing/2014/main" id="{7870A8D6-59CA-AA05-BAA4-25A3A0682BED}"/>
              </a:ext>
            </a:extLst>
          </p:cNvPr>
          <p:cNvPicPr>
            <a:picLocks noChangeAspect="1"/>
          </p:cNvPicPr>
          <p:nvPr/>
        </p:nvPicPr>
        <p:blipFill>
          <a:blip r:embed="rId4"/>
          <a:srcRect l="21317" r="21317"/>
          <a:stretch/>
        </p:blipFill>
        <p:spPr>
          <a:xfrm>
            <a:off x="3458896" y="271686"/>
            <a:ext cx="2944121" cy="3415182"/>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Tree>
    <p:extLst>
      <p:ext uri="{BB962C8B-B14F-4D97-AF65-F5344CB8AC3E}">
        <p14:creationId xmlns:p14="http://schemas.microsoft.com/office/powerpoint/2010/main" val="22609557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424" y="394693"/>
            <a:ext cx="10902286" cy="6463308"/>
          </a:xfrm>
          <a:prstGeom prst="rect">
            <a:avLst/>
          </a:prstGeom>
          <a:noFill/>
        </p:spPr>
        <p:txBody>
          <a:bodyPr wrap="square" rtlCol="0">
            <a:spAutoFit/>
          </a:bodyPr>
          <a:lstStyle/>
          <a:p>
            <a:r>
              <a:rPr lang="en-US" dirty="0"/>
              <a:t>Md. </a:t>
            </a:r>
            <a:r>
              <a:rPr lang="en-US" dirty="0" err="1"/>
              <a:t>Moshaidul</a:t>
            </a:r>
            <a:r>
              <a:rPr lang="en-US" dirty="0"/>
              <a:t> Islam,</a:t>
            </a:r>
          </a:p>
          <a:p>
            <a:r>
              <a:rPr lang="en-US" dirty="0"/>
              <a:t>Consultant</a:t>
            </a:r>
          </a:p>
          <a:p>
            <a:r>
              <a:rPr lang="en-US" dirty="0"/>
              <a:t>WDPF-IDB-BISEW</a:t>
            </a:r>
          </a:p>
          <a:p>
            <a:r>
              <a:rPr lang="en-US" dirty="0"/>
              <a:t>IDB </a:t>
            </a:r>
            <a:r>
              <a:rPr lang="en-US" dirty="0" err="1"/>
              <a:t>Bhaban</a:t>
            </a:r>
            <a:r>
              <a:rPr lang="en-US" dirty="0"/>
              <a:t> Sher-e-Bangla Nagar, Dhaka</a:t>
            </a:r>
          </a:p>
          <a:p>
            <a:endParaRPr lang="en-US" dirty="0"/>
          </a:p>
          <a:p>
            <a:r>
              <a:rPr lang="en-US" dirty="0"/>
              <a:t>Subject: Project Proposal for a Donation Management System Web Application</a:t>
            </a:r>
          </a:p>
          <a:p>
            <a:endParaRPr lang="en-US" dirty="0"/>
          </a:p>
          <a:p>
            <a:r>
              <a:rPr lang="en-US" dirty="0"/>
              <a:t>Dear Sir,</a:t>
            </a:r>
          </a:p>
          <a:p>
            <a:endParaRPr lang="en-US" dirty="0"/>
          </a:p>
          <a:p>
            <a:r>
              <a:rPr lang="en-US" dirty="0"/>
              <a:t>Thank you for providing me with the opportunity to develop a real-world project based on the core curriculum of our course, Web Development with PHP and Framework (PWAD).</a:t>
            </a:r>
          </a:p>
          <a:p>
            <a:endParaRPr lang="en-US" dirty="0"/>
          </a:p>
          <a:p>
            <a:r>
              <a:rPr lang="en-US" dirty="0"/>
              <a:t>In this regard, I have chosen to propose a project on a </a:t>
            </a:r>
            <a:r>
              <a:rPr lang="en-US" b="1" dirty="0"/>
              <a:t>Donation Management System</a:t>
            </a:r>
            <a:r>
              <a:rPr lang="en-US" dirty="0"/>
              <a:t>, which is of great value to non-profit organizations and charities. I have conducted a thorough analysis of the requirements for such a system and have prepared a comprehensive proposal, which is enclosed for your review and consideration.</a:t>
            </a:r>
          </a:p>
          <a:p>
            <a:endParaRPr lang="en-US" dirty="0"/>
          </a:p>
          <a:p>
            <a:r>
              <a:rPr lang="en-US" dirty="0"/>
              <a:t>I believe this project will be an excellent opportunity to apply the skills I have acquired and will allow me to utilize my full potential. I am confident that with your final approval and guidance, I can successfully complete this project.</a:t>
            </a:r>
          </a:p>
          <a:p>
            <a:endParaRPr lang="en-US" dirty="0"/>
          </a:p>
          <a:p>
            <a:r>
              <a:rPr lang="en-US" dirty="0"/>
              <a:t>Sincerely,</a:t>
            </a:r>
          </a:p>
          <a:p>
            <a:r>
              <a:rPr lang="en-US" dirty="0"/>
              <a:t>Sharmin Akter</a:t>
            </a:r>
          </a:p>
          <a:p>
            <a:r>
              <a:rPr lang="en-US" dirty="0"/>
              <a:t>ID: 1288188</a:t>
            </a:r>
          </a:p>
        </p:txBody>
      </p:sp>
    </p:spTree>
    <p:extLst>
      <p:ext uri="{BB962C8B-B14F-4D97-AF65-F5344CB8AC3E}">
        <p14:creationId xmlns:p14="http://schemas.microsoft.com/office/powerpoint/2010/main" val="2514968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509212" y="1674674"/>
            <a:ext cx="11173577"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ABSTRACT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Charity is a selfless deed in which those in good financial standing assist those in need. It was hard to find a sponsor, and dealing with sponsors was a major difficulty.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This charity management system makes it simple to locate sponsors. However, waste as increased to an all-time high as a result of this nation's growing population and growth. Many people want to donate, but they are unsure of how to go about doing so. By bringing together donors and those in need, our app solves the problem of aiding the less fortunate. Our application seeks to improve the contribution process's speed, charity, and transparency.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6158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74076165"/>
              </p:ext>
            </p:extLst>
          </p:nvPr>
        </p:nvGraphicFramePr>
        <p:xfrm>
          <a:off x="480400" y="1825624"/>
          <a:ext cx="11231200" cy="4463301"/>
        </p:xfrm>
        <a:graphic>
          <a:graphicData uri="http://schemas.openxmlformats.org/drawingml/2006/table">
            <a:tbl>
              <a:tblPr>
                <a:tableStyleId>{BC89EF96-8CEA-46FF-86C4-4CE0E7609802}</a:tableStyleId>
              </a:tblPr>
              <a:tblGrid>
                <a:gridCol w="1301393">
                  <a:extLst>
                    <a:ext uri="{9D8B030D-6E8A-4147-A177-3AD203B41FA5}">
                      <a16:colId xmlns:a16="http://schemas.microsoft.com/office/drawing/2014/main" val="4160951094"/>
                    </a:ext>
                  </a:extLst>
                </a:gridCol>
                <a:gridCol w="8519964">
                  <a:extLst>
                    <a:ext uri="{9D8B030D-6E8A-4147-A177-3AD203B41FA5}">
                      <a16:colId xmlns:a16="http://schemas.microsoft.com/office/drawing/2014/main" val="1346641444"/>
                    </a:ext>
                  </a:extLst>
                </a:gridCol>
                <a:gridCol w="1409843">
                  <a:extLst>
                    <a:ext uri="{9D8B030D-6E8A-4147-A177-3AD203B41FA5}">
                      <a16:colId xmlns:a16="http://schemas.microsoft.com/office/drawing/2014/main" val="1425244335"/>
                    </a:ext>
                  </a:extLst>
                </a:gridCol>
              </a:tblGrid>
              <a:tr h="433966">
                <a:tc>
                  <a:txBody>
                    <a:bodyPr/>
                    <a:lstStyle/>
                    <a:p>
                      <a:pPr marL="635" algn="ctr" rtl="0" fontAlgn="t">
                        <a:spcBef>
                          <a:spcPts val="0"/>
                        </a:spcBef>
                        <a:spcAft>
                          <a:spcPts val="0"/>
                        </a:spcAft>
                      </a:pPr>
                      <a:r>
                        <a:rPr lang="en-US" sz="1800" b="1" u="none" strike="noStrike" dirty="0" err="1">
                          <a:effectLst/>
                        </a:rPr>
                        <a:t>Sl</a:t>
                      </a:r>
                      <a:r>
                        <a:rPr lang="en-US" sz="1800" b="1" u="none" strike="noStrike" dirty="0">
                          <a:effectLst/>
                        </a:rPr>
                        <a:t> No</a:t>
                      </a:r>
                      <a:endParaRPr lang="en-US" sz="1800" b="1" dirty="0">
                        <a:effectLst/>
                      </a:endParaRPr>
                    </a:p>
                  </a:txBody>
                  <a:tcPr marL="51609" marR="51609" marT="145150" marB="25805"/>
                </a:tc>
                <a:tc>
                  <a:txBody>
                    <a:bodyPr/>
                    <a:lstStyle/>
                    <a:p>
                      <a:pPr marL="1270" algn="ctr" rtl="0" fontAlgn="t">
                        <a:spcBef>
                          <a:spcPts val="0"/>
                        </a:spcBef>
                        <a:spcAft>
                          <a:spcPts val="0"/>
                        </a:spcAft>
                      </a:pPr>
                      <a:r>
                        <a:rPr lang="en-US" sz="1800" b="1" u="none" strike="noStrike">
                          <a:effectLst/>
                        </a:rPr>
                        <a:t>Name</a:t>
                      </a:r>
                      <a:endParaRPr lang="en-US" sz="1800" b="1" dirty="0">
                        <a:effectLst/>
                      </a:endParaRPr>
                    </a:p>
                  </a:txBody>
                  <a:tcPr marL="51609" marR="51609" marT="145150" marB="25805"/>
                </a:tc>
                <a:tc>
                  <a:txBody>
                    <a:bodyPr/>
                    <a:lstStyle/>
                    <a:p>
                      <a:pPr marL="1270" algn="ctr" rtl="0" fontAlgn="t">
                        <a:spcBef>
                          <a:spcPts val="0"/>
                        </a:spcBef>
                        <a:spcAft>
                          <a:spcPts val="0"/>
                        </a:spcAft>
                      </a:pPr>
                      <a:r>
                        <a:rPr lang="en-US" sz="1800" b="1" u="none" strike="noStrike">
                          <a:effectLst/>
                        </a:rPr>
                        <a:t>Page Number</a:t>
                      </a:r>
                      <a:endParaRPr lang="en-US" sz="1800" b="1" dirty="0">
                        <a:effectLst/>
                      </a:endParaRPr>
                    </a:p>
                  </a:txBody>
                  <a:tcPr marL="51609" marR="51609" marT="145150" marB="25805"/>
                </a:tc>
                <a:extLst>
                  <a:ext uri="{0D108BD9-81ED-4DB2-BD59-A6C34878D82A}">
                    <a16:rowId xmlns:a16="http://schemas.microsoft.com/office/drawing/2014/main" val="2896810232"/>
                  </a:ext>
                </a:extLst>
              </a:tr>
              <a:tr h="433966">
                <a:tc>
                  <a:txBody>
                    <a:bodyPr/>
                    <a:lstStyle/>
                    <a:p>
                      <a:pPr marL="635" algn="ctr" rtl="0" fontAlgn="t">
                        <a:spcBef>
                          <a:spcPts val="0"/>
                        </a:spcBef>
                        <a:spcAft>
                          <a:spcPts val="0"/>
                        </a:spcAft>
                      </a:pPr>
                      <a:r>
                        <a:rPr lang="en-US" sz="1800" u="none" strike="noStrike" dirty="0">
                          <a:effectLst/>
                        </a:rPr>
                        <a:t>01</a:t>
                      </a:r>
                      <a:endParaRPr lang="en-US" sz="1800" dirty="0">
                        <a:effectLst/>
                      </a:endParaRPr>
                    </a:p>
                  </a:txBody>
                  <a:tcPr marL="51609" marR="51609" marT="145150" marB="25805"/>
                </a:tc>
                <a:tc>
                  <a:txBody>
                    <a:bodyPr/>
                    <a:lstStyle/>
                    <a:p>
                      <a:pPr marL="190500" rtl="0" fontAlgn="t">
                        <a:spcBef>
                          <a:spcPts val="0"/>
                        </a:spcBef>
                        <a:spcAft>
                          <a:spcPts val="0"/>
                        </a:spcAft>
                      </a:pPr>
                      <a:r>
                        <a:rPr lang="en-US" sz="1800" u="none" strike="noStrike" dirty="0">
                          <a:effectLst/>
                        </a:rPr>
                        <a:t>Introduction </a:t>
                      </a:r>
                      <a:endParaRPr lang="en-US" sz="1800" dirty="0">
                        <a:effectLst/>
                      </a:endParaRPr>
                    </a:p>
                  </a:txBody>
                  <a:tcPr marL="51609" marR="51609" marT="145150" marB="25805"/>
                </a:tc>
                <a:tc>
                  <a:txBody>
                    <a:bodyPr/>
                    <a:lstStyle/>
                    <a:p>
                      <a:pPr marL="1270" algn="ctr" rtl="0" fontAlgn="t">
                        <a:spcBef>
                          <a:spcPts val="0"/>
                        </a:spcBef>
                        <a:spcAft>
                          <a:spcPts val="0"/>
                        </a:spcAft>
                      </a:pPr>
                      <a:r>
                        <a:rPr lang="en-US" sz="1800" u="none" strike="noStrike">
                          <a:effectLst/>
                        </a:rPr>
                        <a:t>01</a:t>
                      </a:r>
                      <a:endParaRPr lang="en-US" sz="1800">
                        <a:effectLst/>
                      </a:endParaRPr>
                    </a:p>
                  </a:txBody>
                  <a:tcPr marL="51609" marR="51609" marT="145150" marB="25805"/>
                </a:tc>
                <a:extLst>
                  <a:ext uri="{0D108BD9-81ED-4DB2-BD59-A6C34878D82A}">
                    <a16:rowId xmlns:a16="http://schemas.microsoft.com/office/drawing/2014/main" val="3541259199"/>
                  </a:ext>
                </a:extLst>
              </a:tr>
              <a:tr h="433966">
                <a:tc>
                  <a:txBody>
                    <a:bodyPr/>
                    <a:lstStyle/>
                    <a:p>
                      <a:pPr algn="ctr" rtl="0" fontAlgn="t">
                        <a:spcBef>
                          <a:spcPts val="0"/>
                        </a:spcBef>
                        <a:spcAft>
                          <a:spcPts val="0"/>
                        </a:spcAft>
                      </a:pPr>
                      <a:r>
                        <a:rPr lang="en-US" sz="1800" u="none" strike="noStrike" dirty="0">
                          <a:effectLst/>
                        </a:rPr>
                        <a:t>02</a:t>
                      </a:r>
                      <a:endParaRPr lang="en-US" sz="1800" dirty="0">
                        <a:effectLst/>
                      </a:endParaRPr>
                    </a:p>
                  </a:txBody>
                  <a:tcPr marL="51609" marR="51609" marT="145150" marB="25805"/>
                </a:tc>
                <a:tc>
                  <a:txBody>
                    <a:bodyPr/>
                    <a:lstStyle/>
                    <a:p>
                      <a:pPr marL="190500" marR="0" lvl="0" indent="0" algn="l" defTabSz="914400" rtl="0" eaLnBrk="1" fontAlgn="t" latinLnBrk="0" hangingPunct="1">
                        <a:lnSpc>
                          <a:spcPct val="100000"/>
                        </a:lnSpc>
                        <a:spcBef>
                          <a:spcPts val="0"/>
                        </a:spcBef>
                        <a:spcAft>
                          <a:spcPts val="0"/>
                        </a:spcAft>
                        <a:buClrTx/>
                        <a:buSzTx/>
                        <a:buFontTx/>
                        <a:buNone/>
                        <a:tabLst/>
                        <a:defRPr/>
                      </a:pPr>
                      <a:r>
                        <a:rPr lang="en-US" sz="1800" dirty="0"/>
                        <a:t>Objective</a:t>
                      </a:r>
                      <a:endParaRPr lang="en-US" sz="1800" dirty="0">
                        <a:effectLst/>
                      </a:endParaRPr>
                    </a:p>
                  </a:txBody>
                  <a:tcPr marL="51609" marR="51609" marT="145150" marB="25805"/>
                </a:tc>
                <a:tc>
                  <a:txBody>
                    <a:bodyPr/>
                    <a:lstStyle/>
                    <a:p>
                      <a:pPr algn="ctr" rtl="0" fontAlgn="t">
                        <a:spcBef>
                          <a:spcPts val="0"/>
                        </a:spcBef>
                        <a:spcAft>
                          <a:spcPts val="0"/>
                        </a:spcAft>
                      </a:pPr>
                      <a:r>
                        <a:rPr lang="en-US" sz="1800" u="none" strike="noStrike">
                          <a:effectLst/>
                        </a:rPr>
                        <a:t>01</a:t>
                      </a:r>
                      <a:endParaRPr lang="en-US" sz="1800" dirty="0">
                        <a:effectLst/>
                      </a:endParaRPr>
                    </a:p>
                  </a:txBody>
                  <a:tcPr marL="51609" marR="51609" marT="145150" marB="25805"/>
                </a:tc>
                <a:extLst>
                  <a:ext uri="{0D108BD9-81ED-4DB2-BD59-A6C34878D82A}">
                    <a16:rowId xmlns:a16="http://schemas.microsoft.com/office/drawing/2014/main" val="3673117897"/>
                  </a:ext>
                </a:extLst>
              </a:tr>
              <a:tr h="433966">
                <a:tc>
                  <a:txBody>
                    <a:bodyPr/>
                    <a:lstStyle/>
                    <a:p>
                      <a:pPr marL="635" algn="ctr" rtl="0" fontAlgn="t">
                        <a:spcBef>
                          <a:spcPts val="0"/>
                        </a:spcBef>
                        <a:spcAft>
                          <a:spcPts val="0"/>
                        </a:spcAft>
                      </a:pPr>
                      <a:r>
                        <a:rPr lang="en-US" sz="1800" u="none" strike="noStrike">
                          <a:effectLst/>
                        </a:rPr>
                        <a:t>03</a:t>
                      </a:r>
                      <a:endParaRPr lang="en-US" sz="1800">
                        <a:effectLst/>
                      </a:endParaRPr>
                    </a:p>
                  </a:txBody>
                  <a:tcPr marL="51609" marR="51609" marT="145150" marB="25805"/>
                </a:tc>
                <a:tc>
                  <a:txBody>
                    <a:bodyPr/>
                    <a:lstStyle/>
                    <a:p>
                      <a:pPr marL="190500" rtl="0" fontAlgn="t">
                        <a:spcBef>
                          <a:spcPts val="0"/>
                        </a:spcBef>
                        <a:spcAft>
                          <a:spcPts val="0"/>
                        </a:spcAft>
                      </a:pPr>
                      <a:r>
                        <a:rPr lang="en-US" sz="1800" dirty="0"/>
                        <a:t>Description</a:t>
                      </a:r>
                      <a:endParaRPr lang="en-US" sz="1800" b="0" dirty="0">
                        <a:effectLst/>
                        <a:latin typeface="+mj-lt"/>
                      </a:endParaRPr>
                    </a:p>
                  </a:txBody>
                  <a:tcPr marL="51609" marR="51609" marT="145150" marB="25805"/>
                </a:tc>
                <a:tc>
                  <a:txBody>
                    <a:bodyPr/>
                    <a:lstStyle/>
                    <a:p>
                      <a:pPr marL="1905" algn="ctr" rtl="0" fontAlgn="t">
                        <a:spcBef>
                          <a:spcPts val="0"/>
                        </a:spcBef>
                        <a:spcAft>
                          <a:spcPts val="0"/>
                        </a:spcAft>
                      </a:pPr>
                      <a:r>
                        <a:rPr lang="en-US" sz="1800" u="none" strike="noStrike">
                          <a:effectLst/>
                        </a:rPr>
                        <a:t>02</a:t>
                      </a:r>
                      <a:endParaRPr lang="en-US" sz="1800" dirty="0">
                        <a:effectLst/>
                      </a:endParaRPr>
                    </a:p>
                  </a:txBody>
                  <a:tcPr marL="51609" marR="51609" marT="145150" marB="25805"/>
                </a:tc>
                <a:extLst>
                  <a:ext uri="{0D108BD9-81ED-4DB2-BD59-A6C34878D82A}">
                    <a16:rowId xmlns:a16="http://schemas.microsoft.com/office/drawing/2014/main" val="725486390"/>
                  </a:ext>
                </a:extLst>
              </a:tr>
              <a:tr h="433966">
                <a:tc>
                  <a:txBody>
                    <a:bodyPr/>
                    <a:lstStyle/>
                    <a:p>
                      <a:pPr marL="1270" algn="ctr" rtl="0" fontAlgn="t">
                        <a:spcBef>
                          <a:spcPts val="0"/>
                        </a:spcBef>
                        <a:spcAft>
                          <a:spcPts val="0"/>
                        </a:spcAft>
                      </a:pPr>
                      <a:r>
                        <a:rPr lang="en-US" sz="1800" u="none" strike="noStrike">
                          <a:effectLst/>
                        </a:rPr>
                        <a:t>04</a:t>
                      </a:r>
                      <a:endParaRPr lang="en-US" sz="1800">
                        <a:effectLst/>
                      </a:endParaRPr>
                    </a:p>
                  </a:txBody>
                  <a:tcPr marL="51609" marR="51609" marT="145150" marB="25805"/>
                </a:tc>
                <a:tc>
                  <a:txBody>
                    <a:bodyPr/>
                    <a:lstStyle/>
                    <a:p>
                      <a:pPr marL="190500" rtl="0" fontAlgn="t">
                        <a:spcBef>
                          <a:spcPts val="0"/>
                        </a:spcBef>
                        <a:spcAft>
                          <a:spcPts val="0"/>
                        </a:spcAft>
                      </a:pPr>
                      <a:r>
                        <a:rPr kumimoji="0" lang="en-US" altLang="en-US" sz="1800" b="0" i="0" u="none" strike="noStrike" kern="1200" cap="none" normalizeH="0" baseline="0" dirty="0">
                          <a:ln>
                            <a:noFill/>
                          </a:ln>
                          <a:solidFill>
                            <a:schemeClr val="tx1"/>
                          </a:solidFill>
                          <a:effectLst/>
                          <a:latin typeface="+mn-lt"/>
                          <a:ea typeface="+mn-ea"/>
                          <a:cs typeface="+mn-cs"/>
                        </a:rPr>
                        <a:t>Analysis of Requirements</a:t>
                      </a:r>
                      <a:endParaRPr lang="en-US" sz="1800" b="0" kern="1200" dirty="0">
                        <a:solidFill>
                          <a:schemeClr val="tx1"/>
                        </a:solidFill>
                        <a:effectLst/>
                        <a:latin typeface="+mn-lt"/>
                        <a:ea typeface="+mn-ea"/>
                        <a:cs typeface="+mn-cs"/>
                      </a:endParaRPr>
                    </a:p>
                  </a:txBody>
                  <a:tcPr marL="51609" marR="51609" marT="145150" marB="25805"/>
                </a:tc>
                <a:tc>
                  <a:txBody>
                    <a:bodyPr/>
                    <a:lstStyle/>
                    <a:p>
                      <a:pPr marL="2540" algn="ctr" rtl="0" fontAlgn="t">
                        <a:spcBef>
                          <a:spcPts val="0"/>
                        </a:spcBef>
                        <a:spcAft>
                          <a:spcPts val="0"/>
                        </a:spcAft>
                      </a:pPr>
                      <a:r>
                        <a:rPr lang="en-US" sz="1800" u="none" strike="noStrike">
                          <a:effectLst/>
                        </a:rPr>
                        <a:t>02</a:t>
                      </a:r>
                      <a:endParaRPr lang="en-US" sz="1800" dirty="0">
                        <a:effectLst/>
                      </a:endParaRPr>
                    </a:p>
                  </a:txBody>
                  <a:tcPr marL="51609" marR="51609" marT="145150" marB="25805"/>
                </a:tc>
                <a:extLst>
                  <a:ext uri="{0D108BD9-81ED-4DB2-BD59-A6C34878D82A}">
                    <a16:rowId xmlns:a16="http://schemas.microsoft.com/office/drawing/2014/main" val="2011021214"/>
                  </a:ext>
                </a:extLst>
              </a:tr>
              <a:tr h="433966">
                <a:tc>
                  <a:txBody>
                    <a:bodyPr/>
                    <a:lstStyle/>
                    <a:p>
                      <a:pPr marL="635" algn="ctr" rtl="0" fontAlgn="t">
                        <a:spcBef>
                          <a:spcPts val="0"/>
                        </a:spcBef>
                        <a:spcAft>
                          <a:spcPts val="0"/>
                        </a:spcAft>
                      </a:pPr>
                      <a:r>
                        <a:rPr lang="en-US" sz="1800" u="none" strike="noStrike">
                          <a:effectLst/>
                        </a:rPr>
                        <a:t>05</a:t>
                      </a:r>
                      <a:endParaRPr lang="en-US" sz="1800">
                        <a:effectLst/>
                      </a:endParaRPr>
                    </a:p>
                  </a:txBody>
                  <a:tcPr marL="51609" marR="51609" marT="145150" marB="25805"/>
                </a:tc>
                <a:tc>
                  <a:txBody>
                    <a:bodyPr/>
                    <a:lstStyle/>
                    <a:p>
                      <a:pPr marL="190500" rtl="0" fontAlgn="t">
                        <a:spcBef>
                          <a:spcPts val="0"/>
                        </a:spcBef>
                        <a:spcAft>
                          <a:spcPts val="0"/>
                        </a:spcAft>
                      </a:pPr>
                      <a:r>
                        <a:rPr lang="en-US" sz="1800" u="none" strike="noStrike" dirty="0">
                          <a:effectLst/>
                        </a:rPr>
                        <a:t>Scope</a:t>
                      </a:r>
                      <a:endParaRPr lang="en-US" sz="1800" dirty="0">
                        <a:effectLst/>
                      </a:endParaRPr>
                    </a:p>
                  </a:txBody>
                  <a:tcPr marL="51609" marR="51609" marT="145150" marB="25805"/>
                </a:tc>
                <a:tc>
                  <a:txBody>
                    <a:bodyPr/>
                    <a:lstStyle/>
                    <a:p>
                      <a:pPr marL="635" algn="ctr" rtl="0" fontAlgn="t">
                        <a:spcBef>
                          <a:spcPts val="0"/>
                        </a:spcBef>
                        <a:spcAft>
                          <a:spcPts val="0"/>
                        </a:spcAft>
                      </a:pPr>
                      <a:r>
                        <a:rPr lang="en-US" sz="1800" u="none" strike="noStrike">
                          <a:effectLst/>
                        </a:rPr>
                        <a:t>03</a:t>
                      </a:r>
                      <a:endParaRPr lang="en-US" sz="1800" dirty="0">
                        <a:effectLst/>
                      </a:endParaRPr>
                    </a:p>
                  </a:txBody>
                  <a:tcPr marL="51609" marR="51609" marT="145150" marB="25805"/>
                </a:tc>
                <a:extLst>
                  <a:ext uri="{0D108BD9-81ED-4DB2-BD59-A6C34878D82A}">
                    <a16:rowId xmlns:a16="http://schemas.microsoft.com/office/drawing/2014/main" val="2113402415"/>
                  </a:ext>
                </a:extLst>
              </a:tr>
              <a:tr h="433966">
                <a:tc>
                  <a:txBody>
                    <a:bodyPr/>
                    <a:lstStyle/>
                    <a:p>
                      <a:pPr algn="ctr" rtl="0" fontAlgn="t">
                        <a:spcBef>
                          <a:spcPts val="0"/>
                        </a:spcBef>
                        <a:spcAft>
                          <a:spcPts val="0"/>
                        </a:spcAft>
                      </a:pPr>
                      <a:r>
                        <a:rPr lang="en-US" sz="1800" u="none" strike="noStrike">
                          <a:effectLst/>
                        </a:rPr>
                        <a:t>06</a:t>
                      </a:r>
                      <a:endParaRPr lang="en-US" sz="1800">
                        <a:effectLst/>
                      </a:endParaRPr>
                    </a:p>
                  </a:txBody>
                  <a:tcPr marL="51609" marR="51609" marT="145150" marB="25805"/>
                </a:tc>
                <a:tc>
                  <a:txBody>
                    <a:bodyPr/>
                    <a:lstStyle/>
                    <a:p>
                      <a:pPr marL="190500" rtl="0" fontAlgn="t">
                        <a:spcBef>
                          <a:spcPts val="0"/>
                        </a:spcBef>
                        <a:spcAft>
                          <a:spcPts val="0"/>
                        </a:spcAft>
                      </a:pPr>
                      <a:r>
                        <a:rPr lang="en-US" sz="1800" u="none" strike="noStrike" dirty="0">
                          <a:effectLst/>
                        </a:rPr>
                        <a:t>Software  Advantages</a:t>
                      </a:r>
                      <a:endParaRPr lang="en-US" sz="1800" dirty="0">
                        <a:effectLst/>
                      </a:endParaRPr>
                    </a:p>
                  </a:txBody>
                  <a:tcPr marL="51609" marR="51609" marT="145150" marB="25805"/>
                </a:tc>
                <a:tc>
                  <a:txBody>
                    <a:bodyPr/>
                    <a:lstStyle/>
                    <a:p>
                      <a:pPr algn="ctr" rtl="0" fontAlgn="t">
                        <a:spcBef>
                          <a:spcPts val="0"/>
                        </a:spcBef>
                        <a:spcAft>
                          <a:spcPts val="0"/>
                        </a:spcAft>
                      </a:pPr>
                      <a:r>
                        <a:rPr lang="en-US" sz="1800" u="none" strike="noStrike" dirty="0">
                          <a:effectLst/>
                        </a:rPr>
                        <a:t>04</a:t>
                      </a:r>
                      <a:endParaRPr lang="en-US" sz="1800" dirty="0">
                        <a:effectLst/>
                      </a:endParaRPr>
                    </a:p>
                  </a:txBody>
                  <a:tcPr marL="51609" marR="51609" marT="145150" marB="25805"/>
                </a:tc>
                <a:extLst>
                  <a:ext uri="{0D108BD9-81ED-4DB2-BD59-A6C34878D82A}">
                    <a16:rowId xmlns:a16="http://schemas.microsoft.com/office/drawing/2014/main" val="2570778659"/>
                  </a:ext>
                </a:extLst>
              </a:tr>
              <a:tr h="433966">
                <a:tc>
                  <a:txBody>
                    <a:bodyPr/>
                    <a:lstStyle/>
                    <a:p>
                      <a:pPr algn="ctr" rtl="0" fontAlgn="t">
                        <a:spcBef>
                          <a:spcPts val="0"/>
                        </a:spcBef>
                        <a:spcAft>
                          <a:spcPts val="0"/>
                        </a:spcAft>
                      </a:pPr>
                      <a:r>
                        <a:rPr lang="en-US" sz="1800" u="none" strike="noStrike">
                          <a:effectLst/>
                        </a:rPr>
                        <a:t>07</a:t>
                      </a:r>
                      <a:endParaRPr lang="en-US" sz="1800">
                        <a:effectLst/>
                      </a:endParaRPr>
                    </a:p>
                  </a:txBody>
                  <a:tcPr marL="51609" marR="51609" marT="145150" marB="25805"/>
                </a:tc>
                <a:tc>
                  <a:txBody>
                    <a:bodyPr/>
                    <a:lstStyle/>
                    <a:p>
                      <a:pPr marL="190500" rtl="0" fontAlgn="t">
                        <a:spcBef>
                          <a:spcPts val="0"/>
                        </a:spcBef>
                        <a:spcAft>
                          <a:spcPts val="0"/>
                        </a:spcAft>
                      </a:pPr>
                      <a:r>
                        <a:rPr lang="en-US" sz="1800" u="none" strike="noStrike" dirty="0" err="1">
                          <a:effectLst/>
                        </a:rPr>
                        <a:t>Softwarer</a:t>
                      </a:r>
                      <a:r>
                        <a:rPr lang="en-US" sz="1800" u="none" strike="noStrike" dirty="0">
                          <a:effectLst/>
                        </a:rPr>
                        <a:t> Features – key features</a:t>
                      </a:r>
                      <a:endParaRPr lang="en-US" sz="1800" dirty="0">
                        <a:effectLst/>
                      </a:endParaRPr>
                    </a:p>
                  </a:txBody>
                  <a:tcPr marL="51609" marR="51609" marT="145150" marB="25805"/>
                </a:tc>
                <a:tc>
                  <a:txBody>
                    <a:bodyPr/>
                    <a:lstStyle/>
                    <a:p>
                      <a:pPr algn="ctr" rtl="0" fontAlgn="t">
                        <a:spcBef>
                          <a:spcPts val="0"/>
                        </a:spcBef>
                        <a:spcAft>
                          <a:spcPts val="0"/>
                        </a:spcAft>
                      </a:pPr>
                      <a:r>
                        <a:rPr lang="en-US" sz="1800" u="none" strike="noStrike" dirty="0">
                          <a:effectLst/>
                        </a:rPr>
                        <a:t>05</a:t>
                      </a:r>
                      <a:endParaRPr lang="en-US" sz="1800" dirty="0">
                        <a:effectLst/>
                      </a:endParaRPr>
                    </a:p>
                  </a:txBody>
                  <a:tcPr marL="51609" marR="51609" marT="145150" marB="25805"/>
                </a:tc>
                <a:extLst>
                  <a:ext uri="{0D108BD9-81ED-4DB2-BD59-A6C34878D82A}">
                    <a16:rowId xmlns:a16="http://schemas.microsoft.com/office/drawing/2014/main" val="2418254805"/>
                  </a:ext>
                </a:extLst>
              </a:tr>
              <a:tr h="365513">
                <a:tc>
                  <a:txBody>
                    <a:bodyPr/>
                    <a:lstStyle/>
                    <a:p>
                      <a:pPr marL="1270" algn="ctr" rtl="0" fontAlgn="t">
                        <a:spcBef>
                          <a:spcPts val="0"/>
                        </a:spcBef>
                        <a:spcAft>
                          <a:spcPts val="0"/>
                        </a:spcAft>
                      </a:pPr>
                      <a:r>
                        <a:rPr lang="en-US" sz="1800" u="none" strike="noStrike">
                          <a:effectLst/>
                        </a:rPr>
                        <a:t>08</a:t>
                      </a:r>
                      <a:endParaRPr lang="en-US" sz="1800">
                        <a:effectLst/>
                      </a:endParaRPr>
                    </a:p>
                  </a:txBody>
                  <a:tcPr marL="51609" marR="51609" marT="161278" marB="25805"/>
                </a:tc>
                <a:tc>
                  <a:txBody>
                    <a:bodyPr/>
                    <a:lstStyle/>
                    <a:p>
                      <a:pPr marL="190500" rtl="0" fontAlgn="t">
                        <a:spcBef>
                          <a:spcPts val="0"/>
                        </a:spcBef>
                        <a:spcAft>
                          <a:spcPts val="0"/>
                        </a:spcAft>
                      </a:pPr>
                      <a:r>
                        <a:rPr lang="en-US" sz="1800" u="none" strike="noStrike" dirty="0" err="1">
                          <a:effectLst/>
                        </a:rPr>
                        <a:t>Softwarer</a:t>
                      </a:r>
                      <a:r>
                        <a:rPr lang="en-US" sz="1800" u="none" strike="noStrike" dirty="0">
                          <a:effectLst/>
                        </a:rPr>
                        <a:t> Features – future additional features</a:t>
                      </a:r>
                      <a:endParaRPr lang="en-US" sz="1800" dirty="0">
                        <a:effectLst/>
                      </a:endParaRPr>
                    </a:p>
                  </a:txBody>
                  <a:tcPr marL="51609" marR="51609" marT="161278" marB="25805"/>
                </a:tc>
                <a:tc>
                  <a:txBody>
                    <a:bodyPr/>
                    <a:lstStyle/>
                    <a:p>
                      <a:pPr marL="635" algn="ctr" rtl="0" fontAlgn="t">
                        <a:spcBef>
                          <a:spcPts val="0"/>
                        </a:spcBef>
                        <a:spcAft>
                          <a:spcPts val="0"/>
                        </a:spcAft>
                      </a:pPr>
                      <a:r>
                        <a:rPr lang="en-US" sz="1800" u="none" strike="noStrike" dirty="0">
                          <a:effectLst/>
                        </a:rPr>
                        <a:t>06</a:t>
                      </a:r>
                      <a:endParaRPr lang="en-US" sz="1800" dirty="0">
                        <a:effectLst/>
                      </a:endParaRPr>
                    </a:p>
                  </a:txBody>
                  <a:tcPr marL="51609" marR="51609" marT="161278" marB="25805"/>
                </a:tc>
                <a:extLst>
                  <a:ext uri="{0D108BD9-81ED-4DB2-BD59-A6C34878D82A}">
                    <a16:rowId xmlns:a16="http://schemas.microsoft.com/office/drawing/2014/main" val="3042139830"/>
                  </a:ext>
                </a:extLst>
              </a:tr>
              <a:tr h="365513">
                <a:tc>
                  <a:txBody>
                    <a:bodyPr/>
                    <a:lstStyle/>
                    <a:p>
                      <a:pPr algn="ctr" rtl="0" fontAlgn="t">
                        <a:spcBef>
                          <a:spcPts val="0"/>
                        </a:spcBef>
                        <a:spcAft>
                          <a:spcPts val="0"/>
                        </a:spcAft>
                      </a:pPr>
                      <a:r>
                        <a:rPr lang="en-US" sz="1800" u="none" strike="noStrike" dirty="0">
                          <a:effectLst/>
                        </a:rPr>
                        <a:t>09</a:t>
                      </a:r>
                      <a:endParaRPr lang="en-US" sz="1800" dirty="0">
                        <a:effectLst/>
                      </a:endParaRPr>
                    </a:p>
                  </a:txBody>
                  <a:tcPr marL="49925" marR="49925" marT="140415" marB="24963"/>
                </a:tc>
                <a:tc>
                  <a:txBody>
                    <a:bodyPr/>
                    <a:lstStyle/>
                    <a:p>
                      <a:pPr marL="190500" rtl="0" fontAlgn="t">
                        <a:spcBef>
                          <a:spcPts val="0"/>
                        </a:spcBef>
                        <a:spcAft>
                          <a:spcPts val="0"/>
                        </a:spcAft>
                      </a:pPr>
                      <a:r>
                        <a:rPr lang="en-US" sz="1800" u="none" strike="noStrike" dirty="0">
                          <a:effectLst/>
                        </a:rPr>
                        <a:t>Key Functionality</a:t>
                      </a:r>
                      <a:endParaRPr lang="en-US" sz="1800" dirty="0">
                        <a:effectLst/>
                      </a:endParaRPr>
                    </a:p>
                  </a:txBody>
                  <a:tcPr marL="49925" marR="49925" marT="140415" marB="24963"/>
                </a:tc>
                <a:tc>
                  <a:txBody>
                    <a:bodyPr/>
                    <a:lstStyle/>
                    <a:p>
                      <a:pPr marL="1270" algn="ctr" rtl="0" fontAlgn="t">
                        <a:spcBef>
                          <a:spcPts val="0"/>
                        </a:spcBef>
                        <a:spcAft>
                          <a:spcPts val="0"/>
                        </a:spcAft>
                      </a:pPr>
                      <a:r>
                        <a:rPr lang="en-US" sz="1800" u="none" strike="noStrike" dirty="0">
                          <a:effectLst/>
                        </a:rPr>
                        <a:t>07</a:t>
                      </a:r>
                      <a:endParaRPr lang="en-US" sz="1800" dirty="0">
                        <a:effectLst/>
                      </a:endParaRPr>
                    </a:p>
                  </a:txBody>
                  <a:tcPr marL="49925" marR="49925" marT="140415" marB="24963"/>
                </a:tc>
                <a:extLst>
                  <a:ext uri="{0D108BD9-81ED-4DB2-BD59-A6C34878D82A}">
                    <a16:rowId xmlns:a16="http://schemas.microsoft.com/office/drawing/2014/main" val="2031590405"/>
                  </a:ext>
                </a:extLst>
              </a:tr>
            </a:tbl>
          </a:graphicData>
        </a:graphic>
      </p:graphicFrame>
      <p:sp>
        <p:nvSpPr>
          <p:cNvPr id="3" name="Rectangle 1"/>
          <p:cNvSpPr>
            <a:spLocks noChangeArrowheads="1"/>
          </p:cNvSpPr>
          <p:nvPr/>
        </p:nvSpPr>
        <p:spPr bwMode="auto">
          <a:xfrm>
            <a:off x="1211263" y="1825625"/>
            <a:ext cx="1173471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4264193" y="1022684"/>
            <a:ext cx="3663615" cy="584775"/>
          </a:xfrm>
          <a:prstGeom prst="rect">
            <a:avLst/>
          </a:prstGeom>
          <a:noFill/>
        </p:spPr>
        <p:txBody>
          <a:bodyPr wrap="square" rtlCol="0">
            <a:spAutoFit/>
          </a:bodyPr>
          <a:lstStyle/>
          <a:p>
            <a:r>
              <a:rPr lang="en-US" sz="3200" b="1" dirty="0"/>
              <a:t>TABLE OF CONTENTS</a:t>
            </a:r>
          </a:p>
        </p:txBody>
      </p:sp>
    </p:spTree>
    <p:extLst>
      <p:ext uri="{BB962C8B-B14F-4D97-AF65-F5344CB8AC3E}">
        <p14:creationId xmlns:p14="http://schemas.microsoft.com/office/powerpoint/2010/main" val="1655543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08069755"/>
              </p:ext>
            </p:extLst>
          </p:nvPr>
        </p:nvGraphicFramePr>
        <p:xfrm>
          <a:off x="604663" y="304800"/>
          <a:ext cx="10982674" cy="5800396"/>
        </p:xfrm>
        <a:graphic>
          <a:graphicData uri="http://schemas.openxmlformats.org/drawingml/2006/table">
            <a:tbl>
              <a:tblPr>
                <a:tableStyleId>{BC89EF96-8CEA-46FF-86C4-4CE0E7609802}</a:tableStyleId>
              </a:tblPr>
              <a:tblGrid>
                <a:gridCol w="1260305">
                  <a:extLst>
                    <a:ext uri="{9D8B030D-6E8A-4147-A177-3AD203B41FA5}">
                      <a16:colId xmlns:a16="http://schemas.microsoft.com/office/drawing/2014/main" val="1416466071"/>
                    </a:ext>
                  </a:extLst>
                </a:gridCol>
                <a:gridCol w="8250975">
                  <a:extLst>
                    <a:ext uri="{9D8B030D-6E8A-4147-A177-3AD203B41FA5}">
                      <a16:colId xmlns:a16="http://schemas.microsoft.com/office/drawing/2014/main" val="2015781993"/>
                    </a:ext>
                  </a:extLst>
                </a:gridCol>
                <a:gridCol w="1471394">
                  <a:extLst>
                    <a:ext uri="{9D8B030D-6E8A-4147-A177-3AD203B41FA5}">
                      <a16:colId xmlns:a16="http://schemas.microsoft.com/office/drawing/2014/main" val="2019918712"/>
                    </a:ext>
                  </a:extLst>
                </a:gridCol>
              </a:tblGrid>
              <a:tr h="472063">
                <a:tc>
                  <a:txBody>
                    <a:bodyPr/>
                    <a:lstStyle/>
                    <a:p>
                      <a:pPr marL="635" algn="ctr" rtl="0" fontAlgn="t">
                        <a:spcBef>
                          <a:spcPts val="0"/>
                        </a:spcBef>
                        <a:spcAft>
                          <a:spcPts val="0"/>
                        </a:spcAft>
                      </a:pPr>
                      <a:r>
                        <a:rPr lang="en-US" sz="1800" b="1" u="none" strike="noStrike" dirty="0" err="1">
                          <a:effectLst/>
                        </a:rPr>
                        <a:t>Sl</a:t>
                      </a:r>
                      <a:r>
                        <a:rPr lang="en-US" sz="1800" b="1" u="none" strike="noStrike" dirty="0">
                          <a:effectLst/>
                        </a:rPr>
                        <a:t> No</a:t>
                      </a:r>
                      <a:endParaRPr lang="en-US" sz="1800" b="1" dirty="0">
                        <a:effectLst/>
                      </a:endParaRPr>
                    </a:p>
                  </a:txBody>
                  <a:tcPr marL="49925" marR="49925" marT="140415" marB="24963"/>
                </a:tc>
                <a:tc>
                  <a:txBody>
                    <a:bodyPr/>
                    <a:lstStyle/>
                    <a:p>
                      <a:pPr marL="1270" algn="ctr" rtl="0" fontAlgn="t">
                        <a:spcBef>
                          <a:spcPts val="0"/>
                        </a:spcBef>
                        <a:spcAft>
                          <a:spcPts val="0"/>
                        </a:spcAft>
                      </a:pPr>
                      <a:r>
                        <a:rPr lang="en-US" sz="1800" b="1" u="none" strike="noStrike" dirty="0">
                          <a:effectLst/>
                        </a:rPr>
                        <a:t>Name</a:t>
                      </a:r>
                      <a:endParaRPr lang="en-US" sz="1800" b="1" dirty="0">
                        <a:effectLst/>
                      </a:endParaRPr>
                    </a:p>
                  </a:txBody>
                  <a:tcPr marL="49925" marR="49925" marT="140415" marB="24963"/>
                </a:tc>
                <a:tc>
                  <a:txBody>
                    <a:bodyPr/>
                    <a:lstStyle/>
                    <a:p>
                      <a:pPr marL="1270" algn="ctr" rtl="0" fontAlgn="t">
                        <a:spcBef>
                          <a:spcPts val="0"/>
                        </a:spcBef>
                        <a:spcAft>
                          <a:spcPts val="0"/>
                        </a:spcAft>
                      </a:pPr>
                      <a:r>
                        <a:rPr lang="en-US" sz="1800" b="1" u="none" strike="noStrike" dirty="0">
                          <a:effectLst/>
                        </a:rPr>
                        <a:t>Page Number</a:t>
                      </a:r>
                      <a:endParaRPr lang="en-US" sz="1800" b="1" dirty="0">
                        <a:effectLst/>
                      </a:endParaRPr>
                    </a:p>
                  </a:txBody>
                  <a:tcPr marL="49925" marR="49925" marT="140415" marB="24963"/>
                </a:tc>
                <a:extLst>
                  <a:ext uri="{0D108BD9-81ED-4DB2-BD59-A6C34878D82A}">
                    <a16:rowId xmlns:a16="http://schemas.microsoft.com/office/drawing/2014/main" val="2775820990"/>
                  </a:ext>
                </a:extLst>
              </a:tr>
              <a:tr h="472063">
                <a:tc>
                  <a:txBody>
                    <a:bodyPr/>
                    <a:lstStyle/>
                    <a:p>
                      <a:pPr marL="635" algn="ctr" rtl="0" fontAlgn="t">
                        <a:spcBef>
                          <a:spcPts val="0"/>
                        </a:spcBef>
                        <a:spcAft>
                          <a:spcPts val="0"/>
                        </a:spcAft>
                      </a:pPr>
                      <a:r>
                        <a:rPr lang="en-US" sz="1800" u="none" strike="noStrike">
                          <a:effectLst/>
                        </a:rPr>
                        <a:t>10</a:t>
                      </a:r>
                      <a:endParaRPr lang="en-US" sz="1800">
                        <a:effectLst/>
                      </a:endParaRPr>
                    </a:p>
                  </a:txBody>
                  <a:tcPr marL="49925" marR="49925" marT="140415" marB="24963"/>
                </a:tc>
                <a:tc>
                  <a:txBody>
                    <a:bodyPr/>
                    <a:lstStyle/>
                    <a:p>
                      <a:pPr marL="190500" rtl="0" fontAlgn="t">
                        <a:spcBef>
                          <a:spcPts val="0"/>
                        </a:spcBef>
                        <a:spcAft>
                          <a:spcPts val="0"/>
                        </a:spcAft>
                      </a:pPr>
                      <a:r>
                        <a:rPr lang="en-US" sz="1800" u="none" strike="noStrike" dirty="0">
                          <a:effectLst/>
                        </a:rPr>
                        <a:t>Target User</a:t>
                      </a:r>
                      <a:endParaRPr lang="en-US" sz="1800" dirty="0">
                        <a:effectLst/>
                      </a:endParaRPr>
                    </a:p>
                  </a:txBody>
                  <a:tcPr marL="49925" marR="49925" marT="140415" marB="24963"/>
                </a:tc>
                <a:tc>
                  <a:txBody>
                    <a:bodyPr/>
                    <a:lstStyle/>
                    <a:p>
                      <a:pPr marL="635" algn="ctr" rtl="0" fontAlgn="t">
                        <a:spcBef>
                          <a:spcPts val="0"/>
                        </a:spcBef>
                        <a:spcAft>
                          <a:spcPts val="0"/>
                        </a:spcAft>
                      </a:pPr>
                      <a:r>
                        <a:rPr lang="en-US" sz="1800" u="none" strike="noStrike" dirty="0">
                          <a:effectLst/>
                        </a:rPr>
                        <a:t>08</a:t>
                      </a:r>
                      <a:endParaRPr lang="en-US" sz="1800" dirty="0">
                        <a:effectLst/>
                      </a:endParaRPr>
                    </a:p>
                  </a:txBody>
                  <a:tcPr marL="49925" marR="49925" marT="140415" marB="24963"/>
                </a:tc>
                <a:extLst>
                  <a:ext uri="{0D108BD9-81ED-4DB2-BD59-A6C34878D82A}">
                    <a16:rowId xmlns:a16="http://schemas.microsoft.com/office/drawing/2014/main" val="2521285978"/>
                  </a:ext>
                </a:extLst>
              </a:tr>
              <a:tr h="472063">
                <a:tc>
                  <a:txBody>
                    <a:bodyPr/>
                    <a:lstStyle/>
                    <a:p>
                      <a:pPr algn="ctr" rtl="0" fontAlgn="t">
                        <a:spcBef>
                          <a:spcPts val="0"/>
                        </a:spcBef>
                        <a:spcAft>
                          <a:spcPts val="0"/>
                        </a:spcAft>
                      </a:pPr>
                      <a:r>
                        <a:rPr lang="en-US" sz="1800" u="none" strike="noStrike">
                          <a:effectLst/>
                        </a:rPr>
                        <a:t>11</a:t>
                      </a:r>
                      <a:endParaRPr lang="en-US" sz="1800">
                        <a:effectLst/>
                      </a:endParaRPr>
                    </a:p>
                  </a:txBody>
                  <a:tcPr marL="49925" marR="49925" marT="140415" marB="24963"/>
                </a:tc>
                <a:tc>
                  <a:txBody>
                    <a:bodyPr/>
                    <a:lstStyle/>
                    <a:p>
                      <a:pPr marL="190500" rtl="0" fontAlgn="t">
                        <a:spcBef>
                          <a:spcPts val="0"/>
                        </a:spcBef>
                        <a:spcAft>
                          <a:spcPts val="0"/>
                        </a:spcAft>
                      </a:pPr>
                      <a:r>
                        <a:rPr lang="en-US" sz="1800" u="none" strike="noStrike" dirty="0" err="1">
                          <a:effectLst/>
                        </a:rPr>
                        <a:t>Techonology</a:t>
                      </a:r>
                      <a:r>
                        <a:rPr lang="en-US" sz="1800" u="none" strike="noStrike" dirty="0">
                          <a:effectLst/>
                        </a:rPr>
                        <a:t> Used </a:t>
                      </a:r>
                      <a:endParaRPr lang="en-US" sz="1800" dirty="0">
                        <a:effectLst/>
                      </a:endParaRPr>
                    </a:p>
                  </a:txBody>
                  <a:tcPr marL="49925" marR="49925" marT="140415" marB="24963"/>
                </a:tc>
                <a:tc>
                  <a:txBody>
                    <a:bodyPr/>
                    <a:lstStyle/>
                    <a:p>
                      <a:pPr marL="1905" algn="ctr" rtl="0" fontAlgn="t">
                        <a:spcBef>
                          <a:spcPts val="0"/>
                        </a:spcBef>
                        <a:spcAft>
                          <a:spcPts val="0"/>
                        </a:spcAft>
                      </a:pPr>
                      <a:r>
                        <a:rPr lang="en-US" sz="1800" u="none" strike="noStrike" dirty="0">
                          <a:effectLst/>
                        </a:rPr>
                        <a:t>09</a:t>
                      </a:r>
                      <a:endParaRPr lang="en-US" sz="1800" dirty="0">
                        <a:effectLst/>
                      </a:endParaRPr>
                    </a:p>
                  </a:txBody>
                  <a:tcPr marL="49925" marR="49925" marT="140415" marB="24963"/>
                </a:tc>
                <a:extLst>
                  <a:ext uri="{0D108BD9-81ED-4DB2-BD59-A6C34878D82A}">
                    <a16:rowId xmlns:a16="http://schemas.microsoft.com/office/drawing/2014/main" val="3260807396"/>
                  </a:ext>
                </a:extLst>
              </a:tr>
              <a:tr h="472063">
                <a:tc>
                  <a:txBody>
                    <a:bodyPr/>
                    <a:lstStyle/>
                    <a:p>
                      <a:pPr marL="635" algn="ctr" rtl="0" fontAlgn="t">
                        <a:spcBef>
                          <a:spcPts val="0"/>
                        </a:spcBef>
                        <a:spcAft>
                          <a:spcPts val="0"/>
                        </a:spcAft>
                      </a:pPr>
                      <a:r>
                        <a:rPr lang="en-US" sz="1800" u="none" strike="noStrike">
                          <a:effectLst/>
                        </a:rPr>
                        <a:t>12</a:t>
                      </a:r>
                      <a:endParaRPr lang="en-US" sz="1800">
                        <a:effectLst/>
                      </a:endParaRPr>
                    </a:p>
                  </a:txBody>
                  <a:tcPr marL="49925" marR="49925" marT="140415" marB="24963"/>
                </a:tc>
                <a:tc>
                  <a:txBody>
                    <a:bodyPr/>
                    <a:lstStyle/>
                    <a:p>
                      <a:pPr marL="190500" rtl="0" fontAlgn="t">
                        <a:spcBef>
                          <a:spcPts val="0"/>
                        </a:spcBef>
                        <a:spcAft>
                          <a:spcPts val="0"/>
                        </a:spcAft>
                      </a:pPr>
                      <a:r>
                        <a:rPr lang="en-US" sz="1800" u="none" strike="noStrike" dirty="0">
                          <a:effectLst/>
                        </a:rPr>
                        <a:t>Gantt Chart</a:t>
                      </a:r>
                      <a:endParaRPr lang="en-US" sz="1800" dirty="0">
                        <a:effectLst/>
                      </a:endParaRPr>
                    </a:p>
                  </a:txBody>
                  <a:tcPr marL="49925" marR="49925" marT="140415" marB="24963"/>
                </a:tc>
                <a:tc>
                  <a:txBody>
                    <a:bodyPr/>
                    <a:lstStyle/>
                    <a:p>
                      <a:pPr marL="2540" algn="ctr" rtl="0" fontAlgn="t">
                        <a:spcBef>
                          <a:spcPts val="0"/>
                        </a:spcBef>
                        <a:spcAft>
                          <a:spcPts val="0"/>
                        </a:spcAft>
                      </a:pPr>
                      <a:r>
                        <a:rPr lang="en-US" sz="1800" u="none" strike="noStrike" dirty="0">
                          <a:effectLst/>
                        </a:rPr>
                        <a:t>10</a:t>
                      </a:r>
                      <a:endParaRPr lang="en-US" sz="1800" dirty="0">
                        <a:effectLst/>
                      </a:endParaRPr>
                    </a:p>
                  </a:txBody>
                  <a:tcPr marL="49925" marR="49925" marT="140415" marB="24963"/>
                </a:tc>
                <a:extLst>
                  <a:ext uri="{0D108BD9-81ED-4DB2-BD59-A6C34878D82A}">
                    <a16:rowId xmlns:a16="http://schemas.microsoft.com/office/drawing/2014/main" val="3736459856"/>
                  </a:ext>
                </a:extLst>
              </a:tr>
              <a:tr h="472063">
                <a:tc>
                  <a:txBody>
                    <a:bodyPr/>
                    <a:lstStyle/>
                    <a:p>
                      <a:pPr algn="ctr" rtl="0" fontAlgn="t">
                        <a:spcBef>
                          <a:spcPts val="0"/>
                        </a:spcBef>
                        <a:spcAft>
                          <a:spcPts val="0"/>
                        </a:spcAft>
                      </a:pPr>
                      <a:r>
                        <a:rPr lang="en-US" sz="1800" u="none" strike="noStrike">
                          <a:effectLst/>
                        </a:rPr>
                        <a:t>13</a:t>
                      </a:r>
                      <a:endParaRPr lang="en-US" sz="1800">
                        <a:effectLst/>
                      </a:endParaRPr>
                    </a:p>
                  </a:txBody>
                  <a:tcPr marL="49925" marR="49925" marT="140415" marB="24963"/>
                </a:tc>
                <a:tc>
                  <a:txBody>
                    <a:bodyPr/>
                    <a:lstStyle/>
                    <a:p>
                      <a:pPr marL="190500" rtl="0" fontAlgn="t">
                        <a:spcBef>
                          <a:spcPts val="0"/>
                        </a:spcBef>
                        <a:spcAft>
                          <a:spcPts val="0"/>
                        </a:spcAft>
                      </a:pPr>
                      <a:r>
                        <a:rPr lang="en-US" sz="1800" u="none" strike="noStrike" dirty="0">
                          <a:effectLst/>
                        </a:rPr>
                        <a:t>Software workflow</a:t>
                      </a:r>
                      <a:endParaRPr lang="en-US" sz="1800" dirty="0">
                        <a:effectLst/>
                      </a:endParaRPr>
                    </a:p>
                  </a:txBody>
                  <a:tcPr marL="49925" marR="49925" marT="140415" marB="24963"/>
                </a:tc>
                <a:tc>
                  <a:txBody>
                    <a:bodyPr/>
                    <a:lstStyle/>
                    <a:p>
                      <a:pPr marL="635" algn="ctr" rtl="0" fontAlgn="t">
                        <a:spcBef>
                          <a:spcPts val="0"/>
                        </a:spcBef>
                        <a:spcAft>
                          <a:spcPts val="0"/>
                        </a:spcAft>
                      </a:pPr>
                      <a:r>
                        <a:rPr lang="en-US" sz="1800" u="none" strike="noStrike" dirty="0">
                          <a:effectLst/>
                        </a:rPr>
                        <a:t>11</a:t>
                      </a:r>
                      <a:endParaRPr lang="en-US" sz="1800" dirty="0">
                        <a:effectLst/>
                      </a:endParaRPr>
                    </a:p>
                  </a:txBody>
                  <a:tcPr marL="49925" marR="49925" marT="140415" marB="24963"/>
                </a:tc>
                <a:extLst>
                  <a:ext uri="{0D108BD9-81ED-4DB2-BD59-A6C34878D82A}">
                    <a16:rowId xmlns:a16="http://schemas.microsoft.com/office/drawing/2014/main" val="3307942786"/>
                  </a:ext>
                </a:extLst>
              </a:tr>
              <a:tr h="472063">
                <a:tc>
                  <a:txBody>
                    <a:bodyPr/>
                    <a:lstStyle/>
                    <a:p>
                      <a:pPr algn="ctr" rtl="0" fontAlgn="t">
                        <a:spcBef>
                          <a:spcPts val="0"/>
                        </a:spcBef>
                        <a:spcAft>
                          <a:spcPts val="0"/>
                        </a:spcAft>
                      </a:pPr>
                      <a:r>
                        <a:rPr lang="en-US" sz="1800" u="none" strike="noStrike">
                          <a:effectLst/>
                        </a:rPr>
                        <a:t>14</a:t>
                      </a:r>
                      <a:endParaRPr lang="en-US" sz="1800">
                        <a:effectLst/>
                      </a:endParaRPr>
                    </a:p>
                  </a:txBody>
                  <a:tcPr marL="49925" marR="49925" marT="140415" marB="24963"/>
                </a:tc>
                <a:tc>
                  <a:txBody>
                    <a:bodyPr/>
                    <a:lstStyle/>
                    <a:p>
                      <a:pPr marL="190500" rtl="0" fontAlgn="t">
                        <a:spcBef>
                          <a:spcPts val="0"/>
                        </a:spcBef>
                        <a:spcAft>
                          <a:spcPts val="0"/>
                        </a:spcAft>
                      </a:pPr>
                      <a:r>
                        <a:rPr lang="en-US" sz="1800" u="none" strike="noStrike" dirty="0">
                          <a:effectLst/>
                        </a:rPr>
                        <a:t>ER-Diagram</a:t>
                      </a:r>
                      <a:endParaRPr lang="en-US" sz="1800" dirty="0">
                        <a:effectLst/>
                      </a:endParaRPr>
                    </a:p>
                  </a:txBody>
                  <a:tcPr marL="49925" marR="49925" marT="140415" marB="24963"/>
                </a:tc>
                <a:tc>
                  <a:txBody>
                    <a:bodyPr/>
                    <a:lstStyle/>
                    <a:p>
                      <a:pPr marL="1905" algn="ctr" rtl="0" fontAlgn="t">
                        <a:spcBef>
                          <a:spcPts val="0"/>
                        </a:spcBef>
                        <a:spcAft>
                          <a:spcPts val="0"/>
                        </a:spcAft>
                      </a:pPr>
                      <a:r>
                        <a:rPr lang="en-US" sz="1800" u="none" strike="noStrike" dirty="0">
                          <a:effectLst/>
                        </a:rPr>
                        <a:t>12</a:t>
                      </a:r>
                      <a:endParaRPr lang="en-US" sz="1800" dirty="0">
                        <a:effectLst/>
                      </a:endParaRPr>
                    </a:p>
                  </a:txBody>
                  <a:tcPr marL="49925" marR="49925" marT="140415" marB="24963"/>
                </a:tc>
                <a:extLst>
                  <a:ext uri="{0D108BD9-81ED-4DB2-BD59-A6C34878D82A}">
                    <a16:rowId xmlns:a16="http://schemas.microsoft.com/office/drawing/2014/main" val="502517010"/>
                  </a:ext>
                </a:extLst>
              </a:tr>
              <a:tr h="472063">
                <a:tc>
                  <a:txBody>
                    <a:bodyPr/>
                    <a:lstStyle/>
                    <a:p>
                      <a:pPr algn="ctr" rtl="0" fontAlgn="t">
                        <a:spcBef>
                          <a:spcPts val="0"/>
                        </a:spcBef>
                        <a:spcAft>
                          <a:spcPts val="0"/>
                        </a:spcAft>
                      </a:pPr>
                      <a:r>
                        <a:rPr lang="en-US" sz="1800" u="none" strike="noStrike">
                          <a:effectLst/>
                        </a:rPr>
                        <a:t>15</a:t>
                      </a:r>
                      <a:endParaRPr lang="en-US" sz="1800">
                        <a:effectLst/>
                      </a:endParaRPr>
                    </a:p>
                  </a:txBody>
                  <a:tcPr marL="49925" marR="49925" marT="140415" marB="24963"/>
                </a:tc>
                <a:tc>
                  <a:txBody>
                    <a:bodyPr/>
                    <a:lstStyle/>
                    <a:p>
                      <a:pPr marL="190500" rtl="0" fontAlgn="t">
                        <a:spcBef>
                          <a:spcPts val="0"/>
                        </a:spcBef>
                        <a:spcAft>
                          <a:spcPts val="0"/>
                        </a:spcAft>
                      </a:pPr>
                      <a:r>
                        <a:rPr lang="en-US" sz="1800" u="none" strike="noStrike" dirty="0">
                          <a:effectLst/>
                        </a:rPr>
                        <a:t>Demo Registration and login forms</a:t>
                      </a:r>
                      <a:endParaRPr lang="en-US" sz="1800" dirty="0">
                        <a:effectLst/>
                      </a:endParaRPr>
                    </a:p>
                  </a:txBody>
                  <a:tcPr marL="49925" marR="49925" marT="140415" marB="24963"/>
                </a:tc>
                <a:tc>
                  <a:txBody>
                    <a:bodyPr/>
                    <a:lstStyle/>
                    <a:p>
                      <a:pPr marL="1905" algn="ctr" rtl="0" fontAlgn="t">
                        <a:spcBef>
                          <a:spcPts val="0"/>
                        </a:spcBef>
                        <a:spcAft>
                          <a:spcPts val="0"/>
                        </a:spcAft>
                      </a:pPr>
                      <a:r>
                        <a:rPr lang="en-US" sz="1800" u="none" strike="noStrike" dirty="0">
                          <a:effectLst/>
                        </a:rPr>
                        <a:t>13</a:t>
                      </a:r>
                      <a:endParaRPr lang="en-US" sz="1800" dirty="0">
                        <a:effectLst/>
                      </a:endParaRPr>
                    </a:p>
                  </a:txBody>
                  <a:tcPr marL="49925" marR="49925" marT="140415" marB="24963"/>
                </a:tc>
                <a:extLst>
                  <a:ext uri="{0D108BD9-81ED-4DB2-BD59-A6C34878D82A}">
                    <a16:rowId xmlns:a16="http://schemas.microsoft.com/office/drawing/2014/main" val="2007662312"/>
                  </a:ext>
                </a:extLst>
              </a:tr>
              <a:tr h="499191">
                <a:tc>
                  <a:txBody>
                    <a:bodyPr/>
                    <a:lstStyle/>
                    <a:p>
                      <a:pPr marL="635" algn="ctr" rtl="0" fontAlgn="t">
                        <a:spcBef>
                          <a:spcPts val="0"/>
                        </a:spcBef>
                        <a:spcAft>
                          <a:spcPts val="0"/>
                        </a:spcAft>
                      </a:pPr>
                      <a:r>
                        <a:rPr lang="en-US" sz="1800" u="none" strike="noStrike" dirty="0">
                          <a:effectLst/>
                        </a:rPr>
                        <a:t>16</a:t>
                      </a:r>
                      <a:endParaRPr lang="en-US" sz="1800" dirty="0">
                        <a:effectLst/>
                      </a:endParaRPr>
                    </a:p>
                  </a:txBody>
                  <a:tcPr marL="49925" marR="49925" marT="156017" marB="24963"/>
                </a:tc>
                <a:tc>
                  <a:txBody>
                    <a:bodyPr/>
                    <a:lstStyle/>
                    <a:p>
                      <a:pPr marL="190500" rtl="0" fontAlgn="t">
                        <a:spcBef>
                          <a:spcPts val="0"/>
                        </a:spcBef>
                        <a:spcAft>
                          <a:spcPts val="0"/>
                        </a:spcAft>
                      </a:pPr>
                      <a:r>
                        <a:rPr lang="en-US" sz="1800" u="none" strike="noStrike" dirty="0">
                          <a:effectLst/>
                        </a:rPr>
                        <a:t>Demo Dashboard</a:t>
                      </a:r>
                      <a:endParaRPr lang="en-US" sz="1800" dirty="0">
                        <a:effectLst/>
                      </a:endParaRPr>
                    </a:p>
                  </a:txBody>
                  <a:tcPr marL="49925" marR="49925" marT="156017" marB="24963"/>
                </a:tc>
                <a:tc>
                  <a:txBody>
                    <a:bodyPr/>
                    <a:lstStyle/>
                    <a:p>
                      <a:pPr marL="1905" algn="ctr" rtl="0" fontAlgn="t">
                        <a:spcBef>
                          <a:spcPts val="0"/>
                        </a:spcBef>
                        <a:spcAft>
                          <a:spcPts val="0"/>
                        </a:spcAft>
                      </a:pPr>
                      <a:r>
                        <a:rPr lang="en-US" sz="1800" u="none" strike="noStrike" dirty="0">
                          <a:effectLst/>
                        </a:rPr>
                        <a:t>14</a:t>
                      </a:r>
                      <a:endParaRPr lang="en-US" sz="1800" dirty="0">
                        <a:effectLst/>
                      </a:endParaRPr>
                    </a:p>
                  </a:txBody>
                  <a:tcPr marL="49925" marR="49925" marT="156017" marB="24963"/>
                </a:tc>
                <a:extLst>
                  <a:ext uri="{0D108BD9-81ED-4DB2-BD59-A6C34878D82A}">
                    <a16:rowId xmlns:a16="http://schemas.microsoft.com/office/drawing/2014/main" val="1166075508"/>
                  </a:ext>
                </a:extLst>
              </a:tr>
              <a:tr h="499191">
                <a:tc>
                  <a:txBody>
                    <a:bodyPr/>
                    <a:lstStyle/>
                    <a:p>
                      <a:pPr marL="635" algn="ctr" rtl="0" fontAlgn="t">
                        <a:spcBef>
                          <a:spcPts val="0"/>
                        </a:spcBef>
                        <a:spcAft>
                          <a:spcPts val="0"/>
                        </a:spcAft>
                      </a:pPr>
                      <a:r>
                        <a:rPr lang="en-US" sz="1800" dirty="0">
                          <a:effectLst/>
                        </a:rPr>
                        <a:t>17</a:t>
                      </a:r>
                    </a:p>
                  </a:txBody>
                  <a:tcPr marL="49925" marR="49925" marT="156017" marB="24963"/>
                </a:tc>
                <a:tc>
                  <a:txBody>
                    <a:bodyPr/>
                    <a:lstStyle/>
                    <a:p>
                      <a:pPr marL="190500" rtl="0" fontAlgn="t">
                        <a:spcBef>
                          <a:spcPts val="0"/>
                        </a:spcBef>
                        <a:spcAft>
                          <a:spcPts val="0"/>
                        </a:spcAft>
                      </a:pPr>
                      <a:r>
                        <a:rPr lang="en-US" sz="1800" dirty="0">
                          <a:effectLst/>
                        </a:rPr>
                        <a:t>Demo Homepage</a:t>
                      </a:r>
                    </a:p>
                  </a:txBody>
                  <a:tcPr marL="49925" marR="49925" marT="156017" marB="24963"/>
                </a:tc>
                <a:tc>
                  <a:txBody>
                    <a:bodyPr/>
                    <a:lstStyle/>
                    <a:p>
                      <a:pPr marL="1905" algn="ctr" rtl="0" fontAlgn="t">
                        <a:spcBef>
                          <a:spcPts val="0"/>
                        </a:spcBef>
                        <a:spcAft>
                          <a:spcPts val="0"/>
                        </a:spcAft>
                      </a:pPr>
                      <a:r>
                        <a:rPr lang="en-US" sz="1800" dirty="0">
                          <a:effectLst/>
                        </a:rPr>
                        <a:t>15</a:t>
                      </a:r>
                    </a:p>
                  </a:txBody>
                  <a:tcPr marL="49925" marR="49925" marT="156017" marB="24963"/>
                </a:tc>
                <a:extLst>
                  <a:ext uri="{0D108BD9-81ED-4DB2-BD59-A6C34878D82A}">
                    <a16:rowId xmlns:a16="http://schemas.microsoft.com/office/drawing/2014/main" val="1898551574"/>
                  </a:ext>
                </a:extLst>
              </a:tr>
              <a:tr h="499191">
                <a:tc>
                  <a:txBody>
                    <a:bodyPr/>
                    <a:lstStyle/>
                    <a:p>
                      <a:pPr marL="635" algn="ctr" rtl="0" fontAlgn="t">
                        <a:spcBef>
                          <a:spcPts val="0"/>
                        </a:spcBef>
                        <a:spcAft>
                          <a:spcPts val="0"/>
                        </a:spcAft>
                      </a:pPr>
                      <a:r>
                        <a:rPr lang="en-US" sz="1800" dirty="0">
                          <a:effectLst/>
                        </a:rPr>
                        <a:t>18</a:t>
                      </a:r>
                    </a:p>
                  </a:txBody>
                  <a:tcPr marL="49925" marR="49925" marT="156017" marB="24963"/>
                </a:tc>
                <a:tc>
                  <a:txBody>
                    <a:bodyPr/>
                    <a:lstStyle/>
                    <a:p>
                      <a:pPr marL="190500" rtl="0" fontAlgn="t">
                        <a:spcBef>
                          <a:spcPts val="0"/>
                        </a:spcBef>
                        <a:spcAft>
                          <a:spcPts val="0"/>
                        </a:spcAft>
                      </a:pPr>
                      <a:r>
                        <a:rPr lang="en-US" sz="1800" dirty="0">
                          <a:effectLst/>
                        </a:rPr>
                        <a:t>Demo Payment Method</a:t>
                      </a:r>
                    </a:p>
                  </a:txBody>
                  <a:tcPr marL="49925" marR="49925" marT="156017" marB="24963"/>
                </a:tc>
                <a:tc>
                  <a:txBody>
                    <a:bodyPr/>
                    <a:lstStyle/>
                    <a:p>
                      <a:pPr marL="1905" algn="ctr" rtl="0" fontAlgn="t">
                        <a:spcBef>
                          <a:spcPts val="0"/>
                        </a:spcBef>
                        <a:spcAft>
                          <a:spcPts val="0"/>
                        </a:spcAft>
                      </a:pPr>
                      <a:r>
                        <a:rPr lang="en-US" sz="1800" dirty="0">
                          <a:effectLst/>
                        </a:rPr>
                        <a:t>16</a:t>
                      </a:r>
                    </a:p>
                  </a:txBody>
                  <a:tcPr marL="49925" marR="49925" marT="156017" marB="24963"/>
                </a:tc>
                <a:extLst>
                  <a:ext uri="{0D108BD9-81ED-4DB2-BD59-A6C34878D82A}">
                    <a16:rowId xmlns:a16="http://schemas.microsoft.com/office/drawing/2014/main" val="1895570880"/>
                  </a:ext>
                </a:extLst>
              </a:tr>
              <a:tr h="499191">
                <a:tc>
                  <a:txBody>
                    <a:bodyPr/>
                    <a:lstStyle/>
                    <a:p>
                      <a:pPr marL="635" algn="ctr" rtl="0" fontAlgn="t">
                        <a:spcBef>
                          <a:spcPts val="0"/>
                        </a:spcBef>
                        <a:spcAft>
                          <a:spcPts val="0"/>
                        </a:spcAft>
                      </a:pPr>
                      <a:r>
                        <a:rPr lang="en-US" sz="1800" dirty="0">
                          <a:effectLst/>
                        </a:rPr>
                        <a:t>19</a:t>
                      </a:r>
                    </a:p>
                  </a:txBody>
                  <a:tcPr marL="49925" marR="49925" marT="156017" marB="24963"/>
                </a:tc>
                <a:tc>
                  <a:txBody>
                    <a:bodyPr/>
                    <a:lstStyle/>
                    <a:p>
                      <a:pPr marL="190500" rtl="0" fontAlgn="t">
                        <a:spcBef>
                          <a:spcPts val="0"/>
                        </a:spcBef>
                        <a:spcAft>
                          <a:spcPts val="0"/>
                        </a:spcAft>
                      </a:pPr>
                      <a:r>
                        <a:rPr lang="en-US" sz="1800" dirty="0">
                          <a:effectLst/>
                        </a:rPr>
                        <a:t>Conclusion</a:t>
                      </a:r>
                    </a:p>
                  </a:txBody>
                  <a:tcPr marL="49925" marR="49925" marT="156017" marB="24963"/>
                </a:tc>
                <a:tc>
                  <a:txBody>
                    <a:bodyPr/>
                    <a:lstStyle/>
                    <a:p>
                      <a:pPr marL="1905" algn="ctr" rtl="0" fontAlgn="t">
                        <a:spcBef>
                          <a:spcPts val="0"/>
                        </a:spcBef>
                        <a:spcAft>
                          <a:spcPts val="0"/>
                        </a:spcAft>
                      </a:pPr>
                      <a:r>
                        <a:rPr lang="en-US" sz="1800" dirty="0">
                          <a:effectLst/>
                        </a:rPr>
                        <a:t>17</a:t>
                      </a:r>
                    </a:p>
                  </a:txBody>
                  <a:tcPr marL="49925" marR="49925" marT="156017" marB="24963"/>
                </a:tc>
                <a:extLst>
                  <a:ext uri="{0D108BD9-81ED-4DB2-BD59-A6C34878D82A}">
                    <a16:rowId xmlns:a16="http://schemas.microsoft.com/office/drawing/2014/main" val="2213423744"/>
                  </a:ext>
                </a:extLst>
              </a:tr>
              <a:tr h="499191">
                <a:tc>
                  <a:txBody>
                    <a:bodyPr/>
                    <a:lstStyle/>
                    <a:p>
                      <a:pPr marL="635" algn="ctr" rtl="0" fontAlgn="t">
                        <a:spcBef>
                          <a:spcPts val="0"/>
                        </a:spcBef>
                        <a:spcAft>
                          <a:spcPts val="0"/>
                        </a:spcAft>
                      </a:pPr>
                      <a:r>
                        <a:rPr lang="en-US" sz="1800" dirty="0">
                          <a:effectLst/>
                        </a:rPr>
                        <a:t>20</a:t>
                      </a:r>
                    </a:p>
                  </a:txBody>
                  <a:tcPr marL="49925" marR="49925" marT="156017" marB="24963"/>
                </a:tc>
                <a:tc>
                  <a:txBody>
                    <a:bodyPr/>
                    <a:lstStyle/>
                    <a:p>
                      <a:pPr marL="190500" rtl="0" fontAlgn="t">
                        <a:spcBef>
                          <a:spcPts val="0"/>
                        </a:spcBef>
                        <a:spcAft>
                          <a:spcPts val="0"/>
                        </a:spcAft>
                      </a:pPr>
                      <a:r>
                        <a:rPr lang="en-US" sz="1800" dirty="0">
                          <a:effectLst/>
                        </a:rPr>
                        <a:t>Thank you </a:t>
                      </a:r>
                    </a:p>
                  </a:txBody>
                  <a:tcPr marL="49925" marR="49925" marT="156017" marB="24963"/>
                </a:tc>
                <a:tc>
                  <a:txBody>
                    <a:bodyPr/>
                    <a:lstStyle/>
                    <a:p>
                      <a:pPr marL="1905" algn="ctr" rtl="0" fontAlgn="t">
                        <a:spcBef>
                          <a:spcPts val="0"/>
                        </a:spcBef>
                        <a:spcAft>
                          <a:spcPts val="0"/>
                        </a:spcAft>
                      </a:pPr>
                      <a:r>
                        <a:rPr lang="en-US" sz="1800" dirty="0">
                          <a:effectLst/>
                        </a:rPr>
                        <a:t>18</a:t>
                      </a:r>
                    </a:p>
                  </a:txBody>
                  <a:tcPr marL="49925" marR="49925" marT="156017" marB="24963"/>
                </a:tc>
                <a:extLst>
                  <a:ext uri="{0D108BD9-81ED-4DB2-BD59-A6C34878D82A}">
                    <a16:rowId xmlns:a16="http://schemas.microsoft.com/office/drawing/2014/main" val="530643287"/>
                  </a:ext>
                </a:extLst>
              </a:tr>
            </a:tbl>
          </a:graphicData>
        </a:graphic>
      </p:graphicFrame>
      <p:sp>
        <p:nvSpPr>
          <p:cNvPr id="5" name="Rectangle 1"/>
          <p:cNvSpPr>
            <a:spLocks noChangeArrowheads="1"/>
          </p:cNvSpPr>
          <p:nvPr/>
        </p:nvSpPr>
        <p:spPr bwMode="auto">
          <a:xfrm>
            <a:off x="1211263"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336842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675773" y="1010245"/>
            <a:ext cx="10840453" cy="5909310"/>
          </a:xfrm>
          <a:prstGeom prst="rect">
            <a:avLst/>
          </a:prstGeom>
          <a:noFill/>
        </p:spPr>
        <p:txBody>
          <a:bodyPr wrap="square" rtlCol="0">
            <a:spAutoFit/>
          </a:bodyPr>
          <a:lstStyle/>
          <a:p>
            <a:r>
              <a:rPr lang="en-US" sz="2400" b="1" dirty="0"/>
              <a:t>Introduction </a:t>
            </a:r>
            <a:endParaRPr lang="en-US" sz="2400" b="1" dirty="0"/>
          </a:p>
          <a:p>
            <a:endParaRPr lang="en-US" sz="2200" b="1" dirty="0"/>
          </a:p>
          <a:p>
            <a:r>
              <a:rPr lang="en-US" sz="2200" dirty="0"/>
              <a:t>A Donation Management System is designed to streamline the process of collecting, tracking, and managing donations from individuals or organizations. It serves as the backbone for non-profits, charities, or fundraising platforms by maintaining accurate records of donors, donations, and related activities.</a:t>
            </a:r>
          </a:p>
          <a:p>
            <a:endParaRPr lang="en-US" sz="2200" dirty="0"/>
          </a:p>
          <a:p>
            <a:endParaRPr lang="en-US" sz="2200" dirty="0"/>
          </a:p>
          <a:p>
            <a:r>
              <a:rPr lang="en-US" sz="2400" b="1" dirty="0" smtClean="0"/>
              <a:t>Objective</a:t>
            </a:r>
            <a:endParaRPr lang="en-US" sz="2400" b="1" dirty="0"/>
          </a:p>
          <a:p>
            <a:endParaRPr lang="en-US" sz="2200" b="1" dirty="0"/>
          </a:p>
          <a:p>
            <a:r>
              <a:rPr lang="en-US" sz="2200" dirty="0"/>
              <a:t>The Donation Management System aims to provide a centralized platform for managing donors, campaigns, and donation transactions efficiently. It is designed to support non-profit organizations, charities, and fundraising teams in tracking contributions, engaging donors, and ensuring transparency and accountability.</a:t>
            </a:r>
          </a:p>
          <a:p>
            <a:endParaRPr lang="en-US" sz="2200" dirty="0"/>
          </a:p>
          <a:p>
            <a:endParaRPr lang="en-US" sz="2200" dirty="0"/>
          </a:p>
          <a:p>
            <a:endParaRPr lang="en-US" sz="2200" dirty="0"/>
          </a:p>
        </p:txBody>
      </p:sp>
    </p:spTree>
    <p:extLst>
      <p:ext uri="{BB962C8B-B14F-4D97-AF65-F5344CB8AC3E}">
        <p14:creationId xmlns:p14="http://schemas.microsoft.com/office/powerpoint/2010/main" val="42926613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800100" y="626686"/>
            <a:ext cx="10591800"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a:p>
            <a:r>
              <a:rPr lang="en-US" sz="2400" b="1" dirty="0" smtClean="0"/>
              <a:t>Description</a:t>
            </a:r>
            <a:endParaRPr lang="en-US" sz="2400" b="1" dirty="0"/>
          </a:p>
          <a:p>
            <a:endParaRPr lang="en-US" sz="2200" b="1" dirty="0"/>
          </a:p>
          <a:p>
            <a:r>
              <a:rPr lang="en-US" sz="2200" dirty="0"/>
              <a:t>This system is a web-based application that automates the entire lifecycle of donation handling — from donor registration to donation processing, campaign management, and reporting. It offers role-based access for administrators, volunteers, campaign managers, and donors, ensuring each user accesses only the relevant functionalities.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Analysis of Requirements</a:t>
            </a:r>
            <a:r>
              <a:rPr lang="en-US" altLang="en-US" sz="2400" b="1" dirty="0"/>
              <a:t> </a:t>
            </a: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rPr>
              <a:t/>
            </a:r>
            <a:br>
              <a:rPr kumimoji="0" lang="en-US" altLang="en-US" sz="2200" b="0" i="0" u="none" strike="noStrike" cap="none" normalizeH="0" baseline="0" dirty="0">
                <a:ln>
                  <a:noFill/>
                </a:ln>
                <a:solidFill>
                  <a:schemeClr val="tx1"/>
                </a:solidFill>
                <a:effectLst/>
              </a:rPr>
            </a:br>
            <a:r>
              <a:rPr kumimoji="0" lang="en-US" altLang="en-US" sz="2200" b="0" i="0" u="none" strike="noStrike" cap="none" normalizeH="0" baseline="0" dirty="0">
                <a:ln>
                  <a:noFill/>
                </a:ln>
                <a:solidFill>
                  <a:schemeClr val="tx1"/>
                </a:solidFill>
                <a:effectLst/>
              </a:rPr>
              <a:t>Compiling the web application's requirements is the initial stage in the implementation process. To determine the essential features and functionalities needed in the web application, a requirements assessment including possible funders, school administrators, and other stakeholders will be carried out.</a:t>
            </a:r>
            <a:br>
              <a:rPr kumimoji="0" lang="en-US" altLang="en-US" sz="2200" b="0" i="0" u="none" strike="noStrike" cap="none" normalizeH="0" baseline="0" dirty="0">
                <a:ln>
                  <a:noFill/>
                </a:ln>
                <a:solidFill>
                  <a:schemeClr val="tx1"/>
                </a:solidFill>
                <a:effectLst/>
              </a:rPr>
            </a:br>
            <a:endParaRPr kumimoji="0" lang="en-US" altLang="en-US" sz="2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641130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F72FFE6-F055-CEA7-B267-CA4271190A1E}"/>
              </a:ext>
            </a:extLst>
          </p:cNvPr>
          <p:cNvSpPr>
            <a:spLocks noGrp="1"/>
          </p:cNvSpPr>
          <p:nvPr>
            <p:ph type="title"/>
          </p:nvPr>
        </p:nvSpPr>
        <p:spPr>
          <a:xfrm>
            <a:off x="6096000" y="1910687"/>
            <a:ext cx="5304191" cy="515460"/>
          </a:xfrm>
        </p:spPr>
        <p:txBody>
          <a:bodyPr>
            <a:normAutofit fontScale="90000"/>
          </a:bodyPr>
          <a:lstStyle/>
          <a:p>
            <a:r>
              <a:rPr lang="en-US" dirty="0"/>
              <a:t>Scope</a:t>
            </a:r>
          </a:p>
        </p:txBody>
      </p:sp>
      <p:sp>
        <p:nvSpPr>
          <p:cNvPr id="13" name="Text Placeholder 12">
            <a:extLst>
              <a:ext uri="{FF2B5EF4-FFF2-40B4-BE49-F238E27FC236}">
                <a16:creationId xmlns:a16="http://schemas.microsoft.com/office/drawing/2014/main" id="{D8D704A8-931C-13D3-6366-ED1E89C526E7}"/>
              </a:ext>
            </a:extLst>
          </p:cNvPr>
          <p:cNvSpPr>
            <a:spLocks noGrp="1"/>
          </p:cNvSpPr>
          <p:nvPr>
            <p:ph type="body" idx="1"/>
          </p:nvPr>
        </p:nvSpPr>
        <p:spPr>
          <a:xfrm>
            <a:off x="6096000" y="2647666"/>
            <a:ext cx="5304191" cy="2934268"/>
          </a:xfrm>
        </p:spPr>
        <p:txBody>
          <a:bodyPr>
            <a:noAutofit/>
          </a:bodyPr>
          <a:lstStyle/>
          <a:p>
            <a:pPr marL="342900" indent="-342900">
              <a:buClr>
                <a:schemeClr val="accent4">
                  <a:lumMod val="50000"/>
                </a:schemeClr>
              </a:buClr>
              <a:buFont typeface="Wingdings" panose="05000000000000000000" pitchFamily="2" charset="2"/>
              <a:buChar char="Ø"/>
            </a:pPr>
            <a:r>
              <a:rPr lang="en-US" sz="2200" dirty="0"/>
              <a:t>Admin Panel</a:t>
            </a:r>
          </a:p>
          <a:p>
            <a:pPr marL="342900" indent="-342900">
              <a:buClr>
                <a:schemeClr val="accent4">
                  <a:lumMod val="50000"/>
                </a:schemeClr>
              </a:buClr>
              <a:buFont typeface="Wingdings" panose="05000000000000000000" pitchFamily="2" charset="2"/>
              <a:buChar char="Ø"/>
            </a:pPr>
            <a:r>
              <a:rPr lang="en-US" sz="2200" dirty="0"/>
              <a:t>Donor Portal</a:t>
            </a:r>
          </a:p>
          <a:p>
            <a:pPr marL="342900" indent="-342900">
              <a:buClr>
                <a:schemeClr val="accent4">
                  <a:lumMod val="50000"/>
                </a:schemeClr>
              </a:buClr>
              <a:buFont typeface="Wingdings" panose="05000000000000000000" pitchFamily="2" charset="2"/>
              <a:buChar char="Ø"/>
            </a:pPr>
            <a:r>
              <a:rPr lang="en-US" sz="2200" dirty="0"/>
              <a:t>Beneficiary Records</a:t>
            </a:r>
          </a:p>
          <a:p>
            <a:pPr marL="342900" indent="-342900">
              <a:buClr>
                <a:schemeClr val="accent4">
                  <a:lumMod val="50000"/>
                </a:schemeClr>
              </a:buClr>
              <a:buFont typeface="Wingdings" panose="05000000000000000000" pitchFamily="2" charset="2"/>
              <a:buChar char="Ø"/>
            </a:pPr>
            <a:r>
              <a:rPr lang="en-US" sz="2200" dirty="0"/>
              <a:t>Campaign Management</a:t>
            </a:r>
          </a:p>
          <a:p>
            <a:pPr marL="342900" indent="-342900">
              <a:buClr>
                <a:schemeClr val="accent4">
                  <a:lumMod val="50000"/>
                </a:schemeClr>
              </a:buClr>
              <a:buFont typeface="Wingdings" panose="05000000000000000000" pitchFamily="2" charset="2"/>
              <a:buChar char="Ø"/>
            </a:pPr>
            <a:r>
              <a:rPr lang="en-US" sz="2200" dirty="0"/>
              <a:t>Payment Integration</a:t>
            </a:r>
          </a:p>
          <a:p>
            <a:pPr marL="342900" indent="-342900">
              <a:buClr>
                <a:schemeClr val="accent4">
                  <a:lumMod val="50000"/>
                </a:schemeClr>
              </a:buClr>
              <a:buFont typeface="Wingdings" panose="05000000000000000000" pitchFamily="2" charset="2"/>
              <a:buChar char="Ø"/>
            </a:pPr>
            <a:r>
              <a:rPr lang="en-US" sz="2200" dirty="0"/>
              <a:t>Reports &amp; Analytics</a:t>
            </a:r>
          </a:p>
          <a:p>
            <a:endParaRPr lang="en-US" sz="2200" dirty="0"/>
          </a:p>
        </p:txBody>
      </p:sp>
      <p:pic>
        <p:nvPicPr>
          <p:cNvPr id="16" name="Picture Placeholder 15">
            <a:extLst>
              <a:ext uri="{FF2B5EF4-FFF2-40B4-BE49-F238E27FC236}">
                <a16:creationId xmlns:a16="http://schemas.microsoft.com/office/drawing/2014/main" id="{5F026D90-F328-7936-3EBD-6B8D71593B94}"/>
              </a:ext>
            </a:extLst>
          </p:cNvPr>
          <p:cNvPicPr>
            <a:picLocks noGrp="1" noChangeAspect="1"/>
          </p:cNvPicPr>
          <p:nvPr>
            <p:ph type="pic" sz="quarter" idx="13"/>
          </p:nvPr>
        </p:nvPicPr>
        <p:blipFill>
          <a:blip r:embed="rId2"/>
          <a:srcRect l="31065" r="31065"/>
          <a:stretch>
            <a:fillRect/>
          </a:stretch>
        </p:blipFill>
        <p:spPr>
          <a:xfrm>
            <a:off x="791809" y="860455"/>
            <a:ext cx="4428523" cy="5137089"/>
          </a:xfrm>
        </p:spPr>
      </p:pic>
    </p:spTree>
    <p:extLst>
      <p:ext uri="{BB962C8B-B14F-4D97-AF65-F5344CB8AC3E}">
        <p14:creationId xmlns:p14="http://schemas.microsoft.com/office/powerpoint/2010/main" val="32259894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2.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7F4215-C6BB-44A3-9A5E-9446E6835900}">
  <ds:schemaRefs>
    <ds:schemaRef ds:uri="16c05727-aa75-4e4a-9b5f-8a80a1165891"/>
    <ds:schemaRef ds:uri="http://www.w3.org/XML/1998/namespace"/>
    <ds:schemaRef ds:uri="http://schemas.microsoft.com/office/infopath/2007/PartnerControls"/>
    <ds:schemaRef ds:uri="http://schemas.microsoft.com/office/2006/documentManagement/types"/>
    <ds:schemaRef ds:uri="71af3243-3dd4-4a8d-8c0d-dd76da1f02a5"/>
    <ds:schemaRef ds:uri="http://purl.org/dc/terms/"/>
    <ds:schemaRef ds:uri="http://purl.org/dc/elements/1.1/"/>
    <ds:schemaRef ds:uri="http://schemas.microsoft.com/office/2006/metadata/properties"/>
    <ds:schemaRef ds:uri="http://purl.org/dc/dcmityp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770</Words>
  <Application>Microsoft Office PowerPoint</Application>
  <PresentationFormat>Widescreen</PresentationFormat>
  <Paragraphs>271</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Black</vt:lpstr>
      <vt:lpstr>Calibri</vt:lpstr>
      <vt:lpstr>Calibri Light</vt:lpstr>
      <vt:lpstr>CiscoSans ExtraLight</vt:lpstr>
      <vt:lpstr>Gill Sans SemiBold</vt:lpstr>
      <vt:lpstr>Times New Roman</vt:lpstr>
      <vt:lpstr>Wingdings</vt:lpstr>
      <vt:lpstr>Office Theme</vt:lpstr>
      <vt:lpstr>Donation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Scope</vt:lpstr>
      <vt:lpstr>Software Advantages</vt:lpstr>
      <vt:lpstr>Software Features</vt:lpstr>
      <vt:lpstr>Software Features</vt:lpstr>
      <vt:lpstr> Key Functionalities:</vt:lpstr>
      <vt:lpstr>Target Users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2025-08-05T06:41:09Z</dcterms:created>
  <dcterms:modified xsi:type="dcterms:W3CDTF">2025-08-08T03:12:44Z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