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71" r:id="rId6"/>
    <p:sldId id="272" r:id="rId7"/>
    <p:sldId id="273" r:id="rId8"/>
    <p:sldId id="274" r:id="rId9"/>
    <p:sldId id="275" r:id="rId10"/>
    <p:sldId id="268" r:id="rId11"/>
    <p:sldId id="276" r:id="rId12"/>
    <p:sldId id="259" r:id="rId13"/>
    <p:sldId id="260" r:id="rId14"/>
    <p:sldId id="277" r:id="rId15"/>
    <p:sldId id="278" r:id="rId16"/>
    <p:sldId id="279" r:id="rId17"/>
    <p:sldId id="262" r:id="rId18"/>
    <p:sldId id="263" r:id="rId19"/>
    <p:sldId id="265" r:id="rId20"/>
    <p:sldId id="264" r:id="rId21"/>
    <p:sldId id="2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AEFF9-568C-4408-A9D7-0B69AD850D1A}">
          <p14:sldIdLst>
            <p14:sldId id="256"/>
          </p14:sldIdLst>
        </p14:section>
        <p14:section name="Untitled Section" id="{8CD7ABA9-BA33-485E-8396-8D68C002EA2C}">
          <p14:sldIdLst>
            <p14:sldId id="271"/>
            <p14:sldId id="272"/>
            <p14:sldId id="273"/>
            <p14:sldId id="274"/>
            <p14:sldId id="275"/>
            <p14:sldId id="268"/>
            <p14:sldId id="276"/>
            <p14:sldId id="259"/>
            <p14:sldId id="260"/>
            <p14:sldId id="277"/>
            <p14:sldId id="278"/>
            <p14:sldId id="279"/>
            <p14:sldId id="262"/>
            <p14:sldId id="263"/>
            <p14:sldId id="265"/>
            <p14:sldId id="264"/>
            <p14:sldId id="270"/>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70" d="100"/>
          <a:sy n="70" d="100"/>
        </p:scale>
        <p:origin x="660" y="5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8/5/2025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search?num=10&amp;sca_esv=733e742818f46c91&amp;cs=1&amp;q=Payoneer&amp;sa=X&amp;ved=2ahUKEwj-0tGyu_OOAxUg1jgGHbIsN8kQxccNegQIIxAD&amp;mstk=AUtExfCL6DtBgTwBSvhUt2cPQ2ynhbsXCHKEWc5jQRm4hnTJdZwaTBuCZf8e7ZjgHuzl5pplvh6bCj3zLd0ZKaEcsZWXH-2ITTIWzq8ywZftBM-eJoqxtXwxAmVB-9sy1Bc_zuUfcixUezGkn2hz-5TyfZYGIjKL1oFwUx3ih4xSvjA4v5NUKDrT9FoxUpvaB6SKZm15&amp;csui=3"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037738" y="2855631"/>
            <a:ext cx="1711684" cy="1311541"/>
            <a:chOff x="3037738" y="2902286"/>
            <a:chExt cx="1711684" cy="1311541"/>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42378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DH</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037738" y="3690607"/>
              <a:ext cx="1711684" cy="523220"/>
            </a:xfrm>
            <a:prstGeom prst="rect">
              <a:avLst/>
            </a:prstGeom>
            <a:noFill/>
          </p:spPr>
          <p:txBody>
            <a:bodyPr wrap="square" rtlCol="0">
              <a:spAutoFit/>
            </a:bodyPr>
            <a:lstStyle/>
            <a:p>
              <a:pPr algn="ctr"/>
              <a:r>
                <a:rPr lang="en-US" sz="2800" dirty="0" err="1" smtClean="0">
                  <a:solidFill>
                    <a:schemeClr val="bg1"/>
                  </a:solidFill>
                  <a:cs typeface="Calibri Light" panose="020F0302020204030204" pitchFamily="34" charset="0"/>
                </a:rPr>
                <a:t>DonorHub</a:t>
              </a:r>
              <a:endParaRPr lang="en-US" sz="28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chor="ctr">
            <a:normAutofit fontScale="90000"/>
          </a:bodyPr>
          <a:lstStyle/>
          <a:p>
            <a:pPr algn="ctr">
              <a:lnSpc>
                <a:spcPct val="100000"/>
              </a:lnSpc>
            </a:pPr>
            <a:r>
              <a:rPr lang="en-US" dirty="0" smtClean="0">
                <a:solidFill>
                  <a:schemeClr val="accent1">
                    <a:lumMod val="50000"/>
                    <a:lumOff val="50000"/>
                  </a:schemeClr>
                </a:solidFill>
              </a:rPr>
              <a:t>Donation Management System</a:t>
            </a:r>
            <a:endParaRPr lang="en-US" dirty="0">
              <a:solidFill>
                <a:schemeClr val="accent1">
                  <a:lumMod val="50000"/>
                  <a:lumOff val="50000"/>
                </a:schemeClr>
              </a:solidFill>
            </a:endParaRPr>
          </a:p>
        </p:txBody>
      </p:sp>
      <p:sp>
        <p:nvSpPr>
          <p:cNvPr id="4" name="Rectangle 1"/>
          <p:cNvSpPr>
            <a:spLocks noGrp="1" noChangeArrowheads="1"/>
          </p:cNvSpPr>
          <p:nvPr>
            <p:ph type="subTitle" idx="1"/>
          </p:nvPr>
        </p:nvSpPr>
        <p:spPr bwMode="auto">
          <a:xfrm>
            <a:off x="6660108" y="3480727"/>
            <a:ext cx="3712191" cy="102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buClrTx/>
              <a:buSzTx/>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Every</a:t>
            </a:r>
            <a:r>
              <a:rPr kumimoji="0" lang="en-US" altLang="en-US" sz="1400" b="1" i="0" u="none" strike="noStrike" cap="none" normalizeH="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donation tells a story. We help you tell it.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smtClean="0"/>
              <a:t>Software </a:t>
            </a:r>
            <a:r>
              <a:rPr lang="en-US" dirty="0"/>
              <a:t>Features</a:t>
            </a:r>
            <a:endParaRPr lang="en-US" b="0"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10</a:t>
            </a:fld>
            <a:endParaRPr lang="en-US" dirty="0"/>
          </a:p>
        </p:txBody>
      </p:sp>
      <p:sp>
        <p:nvSpPr>
          <p:cNvPr id="19" name="TextBox 18"/>
          <p:cNvSpPr txBox="1"/>
          <p:nvPr/>
        </p:nvSpPr>
        <p:spPr>
          <a:xfrm>
            <a:off x="450380" y="3215573"/>
            <a:ext cx="4058753"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smtClean="0"/>
              <a:t>Donor Management</a:t>
            </a:r>
            <a:endParaRPr lang="en-US" sz="2000" dirty="0"/>
          </a:p>
          <a:p>
            <a:pPr marL="342900" indent="-342900">
              <a:lnSpc>
                <a:spcPct val="150000"/>
              </a:lnSpc>
              <a:buFont typeface="Wingdings" panose="05000000000000000000" pitchFamily="2" charset="2"/>
              <a:buChar char="v"/>
            </a:pPr>
            <a:r>
              <a:rPr lang="en-US" sz="2000" dirty="0"/>
              <a:t>Donation Tracking</a:t>
            </a:r>
          </a:p>
          <a:p>
            <a:pPr marL="342900" indent="-342900">
              <a:lnSpc>
                <a:spcPct val="150000"/>
              </a:lnSpc>
              <a:buFont typeface="Wingdings" panose="05000000000000000000" pitchFamily="2" charset="2"/>
              <a:buChar char="v"/>
            </a:pPr>
            <a:r>
              <a:rPr lang="en-US" sz="2000" dirty="0" smtClean="0"/>
              <a:t>Campaign </a:t>
            </a:r>
            <a:r>
              <a:rPr lang="en-US" sz="2000" dirty="0"/>
              <a:t>Management</a:t>
            </a:r>
          </a:p>
          <a:p>
            <a:pPr marL="342900" indent="-342900">
              <a:lnSpc>
                <a:spcPct val="150000"/>
              </a:lnSpc>
              <a:buFont typeface="Wingdings" panose="05000000000000000000" pitchFamily="2" charset="2"/>
              <a:buChar char="v"/>
            </a:pPr>
            <a:r>
              <a:rPr lang="en-US" sz="2000" dirty="0"/>
              <a:t>User Role Access</a:t>
            </a:r>
          </a:p>
          <a:p>
            <a:pPr marL="342900" indent="-342900">
              <a:lnSpc>
                <a:spcPct val="150000"/>
              </a:lnSpc>
              <a:buFont typeface="Wingdings" panose="05000000000000000000" pitchFamily="2" charset="2"/>
              <a:buChar char="v"/>
            </a:pPr>
            <a:r>
              <a:rPr lang="en-US" sz="2000" dirty="0"/>
              <a:t>Acknowledgment &amp; </a:t>
            </a:r>
            <a:r>
              <a:rPr lang="en-US" sz="2000" dirty="0" smtClean="0"/>
              <a:t>Receipts</a:t>
            </a:r>
            <a:endParaRPr lang="en-US" sz="2000" dirty="0"/>
          </a:p>
          <a:p>
            <a:pPr marL="342900" indent="-342900">
              <a:lnSpc>
                <a:spcPct val="150000"/>
              </a:lnSpc>
              <a:buFont typeface="Wingdings" panose="05000000000000000000" pitchFamily="2" charset="2"/>
              <a:buChar char="v"/>
            </a:pPr>
            <a:r>
              <a:rPr lang="en-US" sz="2000" dirty="0"/>
              <a:t>Reports &amp; </a:t>
            </a:r>
            <a:r>
              <a:rPr lang="en-US" sz="2000" dirty="0" smtClean="0"/>
              <a:t>Analytics</a:t>
            </a:r>
            <a:endParaRPr lang="en-US" sz="2000" dirty="0"/>
          </a:p>
        </p:txBody>
      </p:sp>
      <p:sp>
        <p:nvSpPr>
          <p:cNvPr id="21" name="TextBox 20"/>
          <p:cNvSpPr txBox="1"/>
          <p:nvPr/>
        </p:nvSpPr>
        <p:spPr>
          <a:xfrm>
            <a:off x="338530" y="2539959"/>
            <a:ext cx="2988858" cy="523220"/>
          </a:xfrm>
          <a:prstGeom prst="rect">
            <a:avLst/>
          </a:prstGeom>
          <a:noFill/>
        </p:spPr>
        <p:txBody>
          <a:bodyPr wrap="square" rtlCol="0">
            <a:spAutoFit/>
          </a:bodyPr>
          <a:lstStyle/>
          <a:p>
            <a:r>
              <a:rPr lang="en-US" sz="2800" b="1" dirty="0"/>
              <a:t> Key </a:t>
            </a:r>
            <a:r>
              <a:rPr lang="en-US" sz="2800" b="1" dirty="0" smtClean="0"/>
              <a:t>Features</a:t>
            </a:r>
            <a:endParaRPr lang="en-US" sz="2800" b="1" dirty="0"/>
          </a:p>
        </p:txBody>
      </p:sp>
      <p:sp>
        <p:nvSpPr>
          <p:cNvPr id="25" name="TextBox 24"/>
          <p:cNvSpPr txBox="1"/>
          <p:nvPr/>
        </p:nvSpPr>
        <p:spPr>
          <a:xfrm>
            <a:off x="4258100" y="3184795"/>
            <a:ext cx="3425589"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Security &amp; Data Integrity</a:t>
            </a:r>
          </a:p>
          <a:p>
            <a:pPr marL="342900" indent="-342900">
              <a:lnSpc>
                <a:spcPct val="150000"/>
              </a:lnSpc>
              <a:buFont typeface="Wingdings" panose="05000000000000000000" pitchFamily="2" charset="2"/>
              <a:buChar char="v"/>
            </a:pPr>
            <a:r>
              <a:rPr lang="en-US" sz="2000" dirty="0"/>
              <a:t>Volunteer Management</a:t>
            </a:r>
          </a:p>
          <a:p>
            <a:pPr marL="342900" indent="-342900">
              <a:lnSpc>
                <a:spcPct val="150000"/>
              </a:lnSpc>
              <a:buFont typeface="Wingdings" panose="05000000000000000000" pitchFamily="2" charset="2"/>
              <a:buChar char="v"/>
            </a:pPr>
            <a:r>
              <a:rPr lang="en-US" sz="2000" dirty="0"/>
              <a:t>SMS and Email Notifications</a:t>
            </a:r>
          </a:p>
          <a:p>
            <a:pPr marL="342900" indent="-342900">
              <a:lnSpc>
                <a:spcPct val="150000"/>
              </a:lnSpc>
              <a:buFont typeface="Wingdings" panose="05000000000000000000" pitchFamily="2" charset="2"/>
              <a:buChar char="v"/>
            </a:pPr>
            <a:r>
              <a:rPr lang="en-US" sz="2000" dirty="0"/>
              <a:t>Donor </a:t>
            </a:r>
            <a:r>
              <a:rPr lang="en-US" sz="2000" dirty="0" smtClean="0"/>
              <a:t>Dashboard</a:t>
            </a:r>
          </a:p>
          <a:p>
            <a:pPr marL="342900" indent="-342900">
              <a:lnSpc>
                <a:spcPct val="150000"/>
              </a:lnSpc>
              <a:buFont typeface="Wingdings" panose="05000000000000000000" pitchFamily="2" charset="2"/>
              <a:buChar char="v"/>
            </a:pPr>
            <a:r>
              <a:rPr lang="en-US" sz="2000" dirty="0"/>
              <a:t>Online Payment Integration</a:t>
            </a:r>
          </a:p>
          <a:p>
            <a:pPr>
              <a:lnSpc>
                <a:spcPct val="150000"/>
              </a:lnSpc>
            </a:pPr>
            <a:endParaRPr lang="en-US" sz="2000" dirty="0"/>
          </a:p>
        </p:txBody>
      </p:sp>
    </p:spTree>
    <p:extLst>
      <p:ext uri="{BB962C8B-B14F-4D97-AF65-F5344CB8AC3E}">
        <p14:creationId xmlns:p14="http://schemas.microsoft.com/office/powerpoint/2010/main" val="320546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smtClean="0"/>
              <a:t>Software </a:t>
            </a:r>
            <a:r>
              <a:rPr lang="en-US" dirty="0"/>
              <a:t>Features</a:t>
            </a:r>
            <a:endParaRPr lang="en-US" b="0"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19" name="TextBox 18"/>
          <p:cNvSpPr txBox="1"/>
          <p:nvPr/>
        </p:nvSpPr>
        <p:spPr>
          <a:xfrm>
            <a:off x="450380" y="3215573"/>
            <a:ext cx="4058753"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 Recurring Donations</a:t>
            </a:r>
          </a:p>
          <a:p>
            <a:pPr marL="342900" indent="-342900">
              <a:lnSpc>
                <a:spcPct val="150000"/>
              </a:lnSpc>
              <a:buFont typeface="Wingdings" panose="05000000000000000000" pitchFamily="2" charset="2"/>
              <a:buChar char="v"/>
            </a:pPr>
            <a:r>
              <a:rPr lang="en-US" sz="2000" dirty="0"/>
              <a:t>Mobile App Integration</a:t>
            </a:r>
          </a:p>
          <a:p>
            <a:pPr marL="342900" indent="-342900">
              <a:lnSpc>
                <a:spcPct val="150000"/>
              </a:lnSpc>
              <a:buFont typeface="Wingdings" panose="05000000000000000000" pitchFamily="2" charset="2"/>
              <a:buChar char="v"/>
            </a:pPr>
            <a:r>
              <a:rPr lang="en-US" sz="2000" dirty="0"/>
              <a:t>AI-Based Donation Suggestions </a:t>
            </a:r>
          </a:p>
          <a:p>
            <a:pPr marL="342900" indent="-342900">
              <a:lnSpc>
                <a:spcPct val="150000"/>
              </a:lnSpc>
              <a:buFont typeface="Wingdings" panose="05000000000000000000" pitchFamily="2" charset="2"/>
              <a:buChar char="v"/>
            </a:pPr>
            <a:r>
              <a:rPr lang="en-US" sz="2000" dirty="0"/>
              <a:t>Social Media Sharing</a:t>
            </a:r>
          </a:p>
          <a:p>
            <a:pPr marL="342900" indent="-342900">
              <a:lnSpc>
                <a:spcPct val="150000"/>
              </a:lnSpc>
              <a:buFont typeface="Wingdings" panose="05000000000000000000" pitchFamily="2" charset="2"/>
              <a:buChar char="v"/>
            </a:pPr>
            <a:r>
              <a:rPr lang="en-US" sz="2000" dirty="0"/>
              <a:t>Donation Certificate </a:t>
            </a:r>
            <a:r>
              <a:rPr lang="en-US" sz="2000" dirty="0" smtClean="0"/>
              <a:t>Generator</a:t>
            </a:r>
            <a:endParaRPr lang="en-US" sz="2000" dirty="0"/>
          </a:p>
        </p:txBody>
      </p:sp>
      <p:sp>
        <p:nvSpPr>
          <p:cNvPr id="21" name="TextBox 20"/>
          <p:cNvSpPr txBox="1"/>
          <p:nvPr/>
        </p:nvSpPr>
        <p:spPr>
          <a:xfrm>
            <a:off x="338530" y="2539959"/>
            <a:ext cx="4369948" cy="523220"/>
          </a:xfrm>
          <a:prstGeom prst="rect">
            <a:avLst/>
          </a:prstGeom>
          <a:noFill/>
        </p:spPr>
        <p:txBody>
          <a:bodyPr wrap="square" rtlCol="0">
            <a:spAutoFit/>
          </a:bodyPr>
          <a:lstStyle/>
          <a:p>
            <a:r>
              <a:rPr lang="en-US" sz="2800" b="1" dirty="0"/>
              <a:t>Future Additional Features</a:t>
            </a:r>
            <a:endParaRPr lang="en-US" sz="2800" b="1" dirty="0"/>
          </a:p>
        </p:txBody>
      </p:sp>
      <p:sp>
        <p:nvSpPr>
          <p:cNvPr id="25" name="TextBox 24"/>
          <p:cNvSpPr txBox="1"/>
          <p:nvPr/>
        </p:nvSpPr>
        <p:spPr>
          <a:xfrm>
            <a:off x="4258100" y="3184795"/>
            <a:ext cx="3425589" cy="235295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Multi-Organization Support</a:t>
            </a:r>
          </a:p>
          <a:p>
            <a:pPr marL="342900" indent="-342900">
              <a:lnSpc>
                <a:spcPct val="150000"/>
              </a:lnSpc>
              <a:buFont typeface="Wingdings" panose="05000000000000000000" pitchFamily="2" charset="2"/>
              <a:buChar char="v"/>
            </a:pPr>
            <a:r>
              <a:rPr lang="en-US" sz="2000" dirty="0"/>
              <a:t>QR Code for Campaign</a:t>
            </a:r>
          </a:p>
          <a:p>
            <a:pPr marL="342900" indent="-342900">
              <a:lnSpc>
                <a:spcPct val="150000"/>
              </a:lnSpc>
              <a:buFont typeface="Wingdings" panose="05000000000000000000" pitchFamily="2" charset="2"/>
              <a:buChar char="v"/>
            </a:pPr>
            <a:r>
              <a:rPr lang="en-US" sz="2000" dirty="0" smtClean="0"/>
              <a:t>Block-chain </a:t>
            </a:r>
            <a:r>
              <a:rPr lang="en-US" sz="2000" dirty="0"/>
              <a:t>Integration</a:t>
            </a:r>
          </a:p>
          <a:p>
            <a:pPr marL="342900" indent="-342900">
              <a:lnSpc>
                <a:spcPct val="150000"/>
              </a:lnSpc>
              <a:buFont typeface="Wingdings" panose="05000000000000000000" pitchFamily="2" charset="2"/>
              <a:buChar char="v"/>
            </a:pPr>
            <a:r>
              <a:rPr lang="en-US" sz="2000" dirty="0"/>
              <a:t>Tax Report Automation</a:t>
            </a:r>
          </a:p>
          <a:p>
            <a:pPr marL="342900" indent="-342900">
              <a:lnSpc>
                <a:spcPct val="150000"/>
              </a:lnSpc>
              <a:buFont typeface="Wingdings" panose="05000000000000000000" pitchFamily="2" charset="2"/>
              <a:buChar char="v"/>
            </a:pPr>
            <a:r>
              <a:rPr lang="en-US" sz="2000" dirty="0"/>
              <a:t>Multilingual Support</a:t>
            </a:r>
            <a:endParaRPr lang="en-US" sz="2000" dirty="0"/>
          </a:p>
        </p:txBody>
      </p:sp>
    </p:spTree>
    <p:extLst>
      <p:ext uri="{BB962C8B-B14F-4D97-AF65-F5344CB8AC3E}">
        <p14:creationId xmlns:p14="http://schemas.microsoft.com/office/powerpoint/2010/main" val="46236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pPr lvl="0"/>
            <a:r>
              <a:rPr lang="en-US" dirty="0"/>
              <a:t> Key Functionalities:</a:t>
            </a:r>
            <a:endParaRPr lang="en-US"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a:bodyPr>
          <a:lstStyle/>
          <a:p>
            <a:pPr lvl="0">
              <a:buClr>
                <a:schemeClr val="accent4">
                  <a:lumMod val="75000"/>
                </a:schemeClr>
              </a:buClr>
              <a:buFont typeface="Wingdings" panose="05000000000000000000" pitchFamily="2" charset="2"/>
              <a:buChar char="q"/>
            </a:pPr>
            <a:r>
              <a:rPr lang="en-US" dirty="0" smtClean="0"/>
              <a:t> Add </a:t>
            </a:r>
            <a:r>
              <a:rPr lang="en-US" dirty="0"/>
              <a:t>and manage donors and donations</a:t>
            </a:r>
          </a:p>
          <a:p>
            <a:pPr lvl="0">
              <a:buClr>
                <a:schemeClr val="accent4">
                  <a:lumMod val="75000"/>
                </a:schemeClr>
              </a:buClr>
              <a:buFont typeface="Wingdings" panose="05000000000000000000" pitchFamily="2" charset="2"/>
              <a:buChar char="q"/>
            </a:pPr>
            <a:r>
              <a:rPr lang="en-US" dirty="0" smtClean="0"/>
              <a:t> Create </a:t>
            </a:r>
            <a:r>
              <a:rPr lang="en-US" dirty="0"/>
              <a:t>and monitor donation campaigns</a:t>
            </a:r>
          </a:p>
          <a:p>
            <a:pPr lvl="0">
              <a:buClr>
                <a:schemeClr val="accent4">
                  <a:lumMod val="75000"/>
                </a:schemeClr>
              </a:buClr>
              <a:buFont typeface="Wingdings" panose="05000000000000000000" pitchFamily="2" charset="2"/>
              <a:buChar char="q"/>
            </a:pPr>
            <a:r>
              <a:rPr lang="en-US" dirty="0" smtClean="0"/>
              <a:t> Role-based </a:t>
            </a:r>
            <a:r>
              <a:rPr lang="en-US" dirty="0"/>
              <a:t>login and permissions</a:t>
            </a:r>
          </a:p>
          <a:p>
            <a:pPr lvl="0">
              <a:buClr>
                <a:schemeClr val="accent4">
                  <a:lumMod val="75000"/>
                </a:schemeClr>
              </a:buClr>
              <a:buFont typeface="Wingdings" panose="05000000000000000000" pitchFamily="2" charset="2"/>
              <a:buChar char="q"/>
            </a:pPr>
            <a:r>
              <a:rPr lang="en-US" dirty="0" smtClean="0"/>
              <a:t> Export </a:t>
            </a:r>
            <a:r>
              <a:rPr lang="en-US" dirty="0"/>
              <a:t>reports in Excel/PDF formats</a:t>
            </a:r>
          </a:p>
          <a:p>
            <a:pPr lvl="0">
              <a:buClr>
                <a:schemeClr val="accent4">
                  <a:lumMod val="75000"/>
                </a:schemeClr>
              </a:buClr>
              <a:buFont typeface="Wingdings" panose="05000000000000000000" pitchFamily="2" charset="2"/>
              <a:buChar char="q"/>
            </a:pPr>
            <a:r>
              <a:rPr lang="en-US" dirty="0" smtClean="0"/>
              <a:t> Secure </a:t>
            </a:r>
            <a:r>
              <a:rPr lang="en-US" dirty="0"/>
              <a:t>and user-friendly interface</a:t>
            </a:r>
          </a:p>
          <a:p>
            <a:pPr lvl="0">
              <a:buClr>
                <a:schemeClr val="accent4">
                  <a:lumMod val="75000"/>
                </a:schemeClr>
              </a:buClr>
              <a:buFont typeface="Wingdings" panose="05000000000000000000" pitchFamily="2" charset="2"/>
              <a:buChar char="q"/>
            </a:pPr>
            <a:r>
              <a:rPr lang="en-US" dirty="0" smtClean="0"/>
              <a:t> Search </a:t>
            </a:r>
            <a:r>
              <a:rPr lang="en-US" dirty="0"/>
              <a:t>and filter records easily</a:t>
            </a:r>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354963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118" y="2033520"/>
            <a:ext cx="8420667" cy="3724865"/>
          </a:xfrm>
        </p:spPr>
        <p:txBody>
          <a:bodyPr/>
          <a:lstStyle/>
          <a:p>
            <a:r>
              <a:rPr lang="en-US" b="1" dirty="0" smtClean="0"/>
              <a:t>Frontend</a:t>
            </a:r>
            <a:r>
              <a:rPr lang="en-US" b="1" dirty="0"/>
              <a:t>:</a:t>
            </a:r>
            <a:r>
              <a:rPr lang="en-US" dirty="0"/>
              <a:t> HTML, CSS, </a:t>
            </a:r>
            <a:r>
              <a:rPr lang="en-US" dirty="0" smtClean="0"/>
              <a:t>JavaScript,Bootstrap5</a:t>
            </a:r>
            <a:endParaRPr lang="en-US" dirty="0"/>
          </a:p>
          <a:p>
            <a:r>
              <a:rPr lang="en-US" b="1" dirty="0"/>
              <a:t>Backend:</a:t>
            </a:r>
            <a:r>
              <a:rPr lang="en-US" dirty="0"/>
              <a:t> PHP </a:t>
            </a:r>
          </a:p>
          <a:p>
            <a:r>
              <a:rPr lang="en-US" b="1" dirty="0"/>
              <a:t>Database:</a:t>
            </a:r>
            <a:r>
              <a:rPr lang="en-US" dirty="0"/>
              <a:t> MySQL / </a:t>
            </a:r>
            <a:r>
              <a:rPr lang="en-US" dirty="0" err="1"/>
              <a:t>MariaDB</a:t>
            </a:r>
            <a:endParaRPr lang="en-US" dirty="0"/>
          </a:p>
          <a:p>
            <a:r>
              <a:rPr lang="en-US" b="1" dirty="0"/>
              <a:t>Server:</a:t>
            </a:r>
            <a:r>
              <a:rPr lang="en-US" dirty="0"/>
              <a:t> Apache / </a:t>
            </a:r>
            <a:r>
              <a:rPr lang="en-US" dirty="0" smtClean="0"/>
              <a:t>XAMPP</a:t>
            </a:r>
          </a:p>
          <a:p>
            <a:r>
              <a:rPr lang="en-US" b="1" dirty="0"/>
              <a:t>Payment </a:t>
            </a:r>
            <a:r>
              <a:rPr lang="en-US" b="1" dirty="0" err="1" smtClean="0"/>
              <a:t>Gateways:</a:t>
            </a:r>
            <a:r>
              <a:rPr lang="en-US" dirty="0" err="1" smtClean="0"/>
              <a:t>PayPal</a:t>
            </a:r>
            <a:r>
              <a:rPr lang="en-US" dirty="0" smtClean="0"/>
              <a:t>,</a:t>
            </a:r>
            <a:r>
              <a:rPr lang="en-US" dirty="0"/>
              <a:t> </a:t>
            </a:r>
            <a:r>
              <a:rPr lang="en-US" dirty="0" smtClean="0"/>
              <a:t>Stripe,</a:t>
            </a:r>
            <a:r>
              <a:rPr lang="en-US" dirty="0"/>
              <a:t>  </a:t>
            </a:r>
            <a:r>
              <a:rPr lang="en-US" dirty="0" err="1">
                <a:hlinkClick r:id="rId2"/>
              </a:rPr>
              <a:t>Payoneer</a:t>
            </a:r>
            <a:endParaRPr lang="en-US" dirty="0"/>
          </a:p>
          <a:p>
            <a:endParaRPr lang="en-US" dirty="0"/>
          </a:p>
        </p:txBody>
      </p:sp>
      <p:sp>
        <p:nvSpPr>
          <p:cNvPr id="4" name="TextBox 3"/>
          <p:cNvSpPr txBox="1"/>
          <p:nvPr/>
        </p:nvSpPr>
        <p:spPr>
          <a:xfrm>
            <a:off x="1119119" y="1255597"/>
            <a:ext cx="4653885" cy="584775"/>
          </a:xfrm>
          <a:prstGeom prst="rect">
            <a:avLst/>
          </a:prstGeom>
          <a:noFill/>
        </p:spPr>
        <p:txBody>
          <a:bodyPr wrap="square" rtlCol="0">
            <a:spAutoFit/>
          </a:bodyPr>
          <a:lstStyle/>
          <a:p>
            <a:r>
              <a:rPr lang="en-US" sz="3200" b="1" dirty="0"/>
              <a:t>Technologies </a:t>
            </a:r>
            <a:r>
              <a:rPr lang="en-US" sz="3200" b="1" dirty="0" smtClean="0"/>
              <a:t>Used</a:t>
            </a:r>
            <a:endParaRPr lang="en-US" sz="3200" b="1" dirty="0"/>
          </a:p>
        </p:txBody>
      </p:sp>
    </p:spTree>
    <p:extLst>
      <p:ext uri="{BB962C8B-B14F-4D97-AF65-F5344CB8AC3E}">
        <p14:creationId xmlns:p14="http://schemas.microsoft.com/office/powerpoint/2010/main" val="249853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Chart </a:t>
            </a:r>
            <a:r>
              <a:rPr lang="en-US" b="0" dirty="0"/>
              <a:t>Option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dirty="0"/>
              <a:t>Lorem ipsum dolor sit amet, consectetur adipiscing elit. </a:t>
            </a:r>
          </a:p>
          <a:p>
            <a:pPr>
              <a:buClr>
                <a:schemeClr val="accent2"/>
              </a:buClr>
            </a:pPr>
            <a:r>
              <a:rPr lang="en-US" dirty="0"/>
              <a:t>Ut fermentum a magna ut eleifend. Integer convallis suscipit ante eu varius. </a:t>
            </a:r>
          </a:p>
          <a:p>
            <a:pPr>
              <a:buClr>
                <a:schemeClr val="accent2"/>
              </a:buClr>
            </a:pPr>
            <a:r>
              <a:rPr lang="en-US" dirty="0"/>
              <a:t>Morbi a purus dolor. Suspendisse sit amet ipsum finibus justo viverra blandit. </a:t>
            </a:r>
          </a:p>
          <a:p>
            <a:pPr>
              <a:buClr>
                <a:schemeClr val="accent2"/>
              </a:buClr>
            </a:pPr>
            <a:r>
              <a:rPr lang="en-US" dirty="0"/>
              <a:t>Ut congue quis tortor eget sodales. </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32175115"/>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14</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15</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200922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18</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5887" y="477672"/>
            <a:ext cx="8980227" cy="1889300"/>
          </a:xfrm>
          <a:prstGeom prst="rect">
            <a:avLst/>
          </a:prstGeom>
          <a:noFill/>
        </p:spPr>
        <p:txBody>
          <a:bodyPr wrap="square" rtlCol="0">
            <a:spAutoFit/>
          </a:bodyPr>
          <a:lstStyle/>
          <a:p>
            <a:pPr algn="ctr">
              <a:lnSpc>
                <a:spcPct val="150000"/>
              </a:lnSpc>
            </a:pPr>
            <a:r>
              <a:rPr lang="en-US" sz="2000" b="1" dirty="0">
                <a:solidFill>
                  <a:schemeClr val="accent6">
                    <a:lumMod val="75000"/>
                  </a:schemeClr>
                </a:solidFill>
                <a:latin typeface="Arial" panose="020B0604020202020204" pitchFamily="34" charset="0"/>
              </a:rPr>
              <a:t>CONSULTANT.</a:t>
            </a:r>
            <a:br>
              <a:rPr lang="en-US" sz="2000" b="1" dirty="0">
                <a:solidFill>
                  <a:schemeClr val="accent6">
                    <a:lumMod val="75000"/>
                  </a:schemeClr>
                </a:solidFill>
                <a:latin typeface="Arial" panose="020B0604020202020204" pitchFamily="34" charset="0"/>
              </a:rPr>
            </a:br>
            <a:r>
              <a:rPr lang="en-US" sz="2000" b="1" dirty="0">
                <a:solidFill>
                  <a:schemeClr val="accent6">
                    <a:lumMod val="75000"/>
                  </a:schemeClr>
                </a:solidFill>
                <a:latin typeface="Arial" panose="020B0604020202020204" pitchFamily="34" charset="0"/>
              </a:rPr>
              <a:t>Md. </a:t>
            </a:r>
            <a:r>
              <a:rPr lang="en-US" sz="2000" b="1" dirty="0" err="1">
                <a:solidFill>
                  <a:schemeClr val="accent6">
                    <a:lumMod val="75000"/>
                  </a:schemeClr>
                </a:solidFill>
                <a:latin typeface="Arial" panose="020B0604020202020204" pitchFamily="34" charset="0"/>
              </a:rPr>
              <a:t>Moshaidul</a:t>
            </a:r>
            <a:r>
              <a:rPr lang="en-US" sz="2000" b="1" dirty="0">
                <a:solidFill>
                  <a:schemeClr val="accent6">
                    <a:lumMod val="75000"/>
                  </a:schemeClr>
                </a:solidFill>
                <a:latin typeface="Arial" panose="020B0604020202020204" pitchFamily="34" charset="0"/>
              </a:rPr>
              <a:t> Islam</a:t>
            </a:r>
            <a:br>
              <a:rPr lang="en-US" sz="2000" b="1" dirty="0">
                <a:solidFill>
                  <a:schemeClr val="accent6">
                    <a:lumMod val="75000"/>
                  </a:schemeClr>
                </a:solidFill>
                <a:latin typeface="Arial" panose="020B0604020202020204" pitchFamily="34" charset="0"/>
              </a:rPr>
            </a:br>
            <a:r>
              <a:rPr lang="en-US" sz="2000" dirty="0" err="1">
                <a:solidFill>
                  <a:schemeClr val="accent6">
                    <a:lumMod val="75000"/>
                  </a:schemeClr>
                </a:solidFill>
                <a:latin typeface="Arial" panose="020B0604020202020204" pitchFamily="34" charset="0"/>
              </a:rPr>
              <a:t>wdpf.idb-bisew</a:t>
            </a:r>
            <a:r>
              <a:rPr lang="en-US" sz="2000" dirty="0">
                <a:solidFill>
                  <a:schemeClr val="accent6">
                    <a:lumMod val="75000"/>
                  </a:schemeClr>
                </a:solidFill>
                <a:latin typeface="Arial" panose="020B0604020202020204" pitchFamily="34" charset="0"/>
              </a:rPr>
              <a:t> it scholarship</a:t>
            </a:r>
            <a:br>
              <a:rPr lang="en-US" sz="2000" dirty="0">
                <a:solidFill>
                  <a:schemeClr val="accent6">
                    <a:lumMod val="75000"/>
                  </a:schemeClr>
                </a:solidFill>
                <a:latin typeface="Arial" panose="020B0604020202020204" pitchFamily="34" charset="0"/>
              </a:rPr>
            </a:b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moshaidul@gmail.com</a:t>
            </a:r>
            <a:endParaRPr lang="en-US" sz="2000" dirty="0">
              <a:solidFill>
                <a:schemeClr val="accent6">
                  <a:lumMod val="75000"/>
                </a:schemeClr>
              </a:solidFill>
            </a:endParaRPr>
          </a:p>
        </p:txBody>
      </p:sp>
      <p:sp>
        <p:nvSpPr>
          <p:cNvPr id="15" name="TextBox 14"/>
          <p:cNvSpPr txBox="1"/>
          <p:nvPr/>
        </p:nvSpPr>
        <p:spPr>
          <a:xfrm>
            <a:off x="1091821" y="2962265"/>
            <a:ext cx="4626591" cy="2814617"/>
          </a:xfrm>
          <a:prstGeom prst="rect">
            <a:avLst/>
          </a:prstGeom>
          <a:noFill/>
        </p:spPr>
        <p:txBody>
          <a:bodyPr wrap="square" rtlCol="0" anchor="b">
            <a:spAutoFit/>
          </a:bodyPr>
          <a:lstStyle/>
          <a:p>
            <a:pPr>
              <a:lnSpc>
                <a:spcPct val="150000"/>
              </a:lnSpc>
            </a:pPr>
            <a:r>
              <a:rPr lang="en-US" sz="2000" b="1" dirty="0">
                <a:solidFill>
                  <a:schemeClr val="accent6">
                    <a:lumMod val="75000"/>
                  </a:schemeClr>
                </a:solidFill>
                <a:latin typeface="Arial" panose="020B0604020202020204" pitchFamily="34" charset="0"/>
              </a:rPr>
              <a:t>Instructor.</a:t>
            </a:r>
            <a:endParaRPr lang="en-US" sz="2000" dirty="0">
              <a:solidFill>
                <a:schemeClr val="accent6">
                  <a:lumMod val="75000"/>
                </a:schemeClr>
              </a:solidFill>
            </a:endParaRPr>
          </a:p>
          <a:p>
            <a:pPr>
              <a:lnSpc>
                <a:spcPct val="150000"/>
              </a:lnSpc>
            </a:pPr>
            <a:r>
              <a:rPr lang="en-US" sz="2000" b="1" dirty="0" err="1">
                <a:solidFill>
                  <a:schemeClr val="accent6">
                    <a:lumMod val="75000"/>
                  </a:schemeClr>
                </a:solidFill>
                <a:latin typeface="Arial" panose="020B0604020202020204" pitchFamily="34" charset="0"/>
              </a:rPr>
              <a:t>Farhana</a:t>
            </a:r>
            <a:r>
              <a:rPr lang="en-US" sz="2000" b="1" dirty="0">
                <a:solidFill>
                  <a:schemeClr val="accent6">
                    <a:lumMod val="75000"/>
                  </a:schemeClr>
                </a:solidFill>
                <a:latin typeface="Arial" panose="020B0604020202020204" pitchFamily="34" charset="0"/>
              </a:rPr>
              <a:t> Akter Lucky</a:t>
            </a:r>
            <a:endParaRPr lang="en-US" sz="2000" dirty="0">
              <a:solidFill>
                <a:schemeClr val="accent6">
                  <a:lumMod val="75000"/>
                </a:schemeClr>
              </a:solidFill>
            </a:endParaRPr>
          </a:p>
          <a:p>
            <a:pPr>
              <a:lnSpc>
                <a:spcPct val="150000"/>
              </a:lnSpc>
            </a:pPr>
            <a:r>
              <a:rPr lang="en-US" sz="2000" dirty="0" err="1">
                <a:solidFill>
                  <a:schemeClr val="accent6">
                    <a:lumMod val="75000"/>
                  </a:schemeClr>
                </a:solidFill>
                <a:latin typeface="Arial" panose="020B0604020202020204" pitchFamily="34" charset="0"/>
              </a:rPr>
              <a:t>wdpf</a:t>
            </a:r>
            <a:r>
              <a:rPr lang="en-US" sz="2000" dirty="0">
                <a:solidFill>
                  <a:schemeClr val="accent6">
                    <a:lumMod val="75000"/>
                  </a:schemeClr>
                </a:solidFill>
                <a:latin typeface="Arial" panose="020B0604020202020204" pitchFamily="34" charset="0"/>
              </a:rPr>
              <a:t> </a:t>
            </a:r>
            <a:r>
              <a:rPr lang="en-US" sz="2000" dirty="0" err="1">
                <a:solidFill>
                  <a:schemeClr val="accent6">
                    <a:lumMod val="75000"/>
                  </a:schemeClr>
                </a:solidFill>
                <a:latin typeface="Arial" panose="020B0604020202020204" pitchFamily="34" charset="0"/>
              </a:rPr>
              <a:t>idb-bisew</a:t>
            </a:r>
            <a:r>
              <a:rPr lang="en-US" sz="2000" dirty="0">
                <a:solidFill>
                  <a:schemeClr val="accent6">
                    <a:lumMod val="75000"/>
                  </a:schemeClr>
                </a:solidFill>
                <a:latin typeface="Arial" panose="020B0604020202020204" pitchFamily="34" charset="0"/>
              </a:rPr>
              <a:t> it scholarship</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farhanawdpf@gmail.com</a:t>
            </a:r>
            <a:endParaRPr lang="en-US" sz="2000" dirty="0">
              <a:solidFill>
                <a:schemeClr val="accent6">
                  <a:lumMod val="75000"/>
                </a:schemeClr>
              </a:solidFill>
            </a:endParaRPr>
          </a:p>
          <a:p>
            <a:pPr>
              <a:lnSpc>
                <a:spcPct val="150000"/>
              </a:lnSpc>
            </a:pPr>
            <a:r>
              <a:rPr lang="en-US" sz="2000" dirty="0">
                <a:solidFill>
                  <a:schemeClr val="accent6">
                    <a:lumMod val="75000"/>
                  </a:schemeClr>
                </a:solidFill>
              </a:rPr>
              <a:t/>
            </a:r>
            <a:br>
              <a:rPr lang="en-US" sz="2000" dirty="0">
                <a:solidFill>
                  <a:schemeClr val="accent6">
                    <a:lumMod val="75000"/>
                  </a:schemeClr>
                </a:solidFill>
              </a:rPr>
            </a:br>
            <a:endParaRPr lang="en-US" sz="2000" dirty="0">
              <a:solidFill>
                <a:schemeClr val="accent6">
                  <a:lumMod val="75000"/>
                </a:schemeClr>
              </a:solidFill>
            </a:endParaRPr>
          </a:p>
        </p:txBody>
      </p:sp>
      <p:sp>
        <p:nvSpPr>
          <p:cNvPr id="16" name="TextBox 15"/>
          <p:cNvSpPr txBox="1"/>
          <p:nvPr/>
        </p:nvSpPr>
        <p:spPr>
          <a:xfrm>
            <a:off x="6182436" y="2962265"/>
            <a:ext cx="5186149" cy="2400657"/>
          </a:xfrm>
          <a:prstGeom prst="rect">
            <a:avLst/>
          </a:prstGeom>
          <a:noFill/>
        </p:spPr>
        <p:txBody>
          <a:bodyPr wrap="square" rtlCol="0">
            <a:spAutoFit/>
          </a:bodyPr>
          <a:lstStyle/>
          <a:p>
            <a:pPr>
              <a:lnSpc>
                <a:spcPct val="150000"/>
              </a:lnSpc>
            </a:pPr>
            <a:r>
              <a:rPr lang="en-US" sz="2000" b="1" dirty="0">
                <a:solidFill>
                  <a:schemeClr val="accent6">
                    <a:lumMod val="75000"/>
                  </a:schemeClr>
                </a:solidFill>
                <a:latin typeface="Arial" panose="020B0604020202020204" pitchFamily="34" charset="0"/>
              </a:rPr>
              <a:t>Developed By.</a:t>
            </a:r>
            <a:endParaRPr lang="en-US" sz="2000" dirty="0">
              <a:solidFill>
                <a:schemeClr val="accent6">
                  <a:lumMod val="75000"/>
                </a:schemeClr>
              </a:solidFill>
            </a:endParaRPr>
          </a:p>
          <a:p>
            <a:pPr>
              <a:lnSpc>
                <a:spcPct val="150000"/>
              </a:lnSpc>
            </a:pPr>
            <a:r>
              <a:rPr lang="en-US" sz="2000" b="1" dirty="0">
                <a:solidFill>
                  <a:schemeClr val="accent6">
                    <a:lumMod val="75000"/>
                  </a:schemeClr>
                </a:solidFill>
                <a:latin typeface="Arial" panose="020B0604020202020204" pitchFamily="34" charset="0"/>
              </a:rPr>
              <a:t>Name: </a:t>
            </a:r>
            <a:r>
              <a:rPr lang="en-US" sz="2000" b="1" dirty="0" smtClean="0">
                <a:solidFill>
                  <a:schemeClr val="accent6">
                    <a:lumMod val="75000"/>
                  </a:schemeClr>
                </a:solidFill>
                <a:latin typeface="Arial" panose="020B0604020202020204" pitchFamily="34" charset="0"/>
              </a:rPr>
              <a:t>Sharmin Akter</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Trainee ID:1288188</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Batch</a:t>
            </a:r>
            <a:r>
              <a:rPr lang="en-US" sz="2000" dirty="0">
                <a:solidFill>
                  <a:schemeClr val="accent6">
                    <a:lumMod val="75000"/>
                  </a:schemeClr>
                </a:solidFill>
                <a:latin typeface="Arial" panose="020B0604020202020204" pitchFamily="34" charset="0"/>
              </a:rPr>
              <a:t>: </a:t>
            </a:r>
            <a:r>
              <a:rPr lang="en-US" sz="2000" dirty="0" smtClean="0">
                <a:solidFill>
                  <a:schemeClr val="accent6">
                    <a:lumMod val="75000"/>
                  </a:schemeClr>
                </a:solidFill>
                <a:latin typeface="Arial" panose="020B0604020202020204" pitchFamily="34" charset="0"/>
              </a:rPr>
              <a:t>WDPF/NCLC-M/65/01</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sharminakter13092000@gmail.com</a:t>
            </a:r>
            <a:endParaRPr lang="en-US" sz="2000" dirty="0">
              <a:solidFill>
                <a:schemeClr val="accent6">
                  <a:lumMod val="75000"/>
                </a:schemeClr>
              </a:solidFill>
              <a:latin typeface="Arial" panose="020B0604020202020204" pitchFamily="34" charset="0"/>
            </a:endParaRPr>
          </a:p>
        </p:txBody>
      </p:sp>
    </p:spTree>
    <p:extLst>
      <p:ext uri="{BB962C8B-B14F-4D97-AF65-F5344CB8AC3E}">
        <p14:creationId xmlns:p14="http://schemas.microsoft.com/office/powerpoint/2010/main" val="186704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24" y="394692"/>
            <a:ext cx="10959152" cy="6186309"/>
          </a:xfrm>
          <a:prstGeom prst="rect">
            <a:avLst/>
          </a:prstGeom>
          <a:noFill/>
        </p:spPr>
        <p:txBody>
          <a:bodyPr wrap="square" rtlCol="0">
            <a:spAutoFit/>
          </a:bodyPr>
          <a:lstStyle/>
          <a:p>
            <a:r>
              <a:rPr lang="en-US" dirty="0" smtClean="0"/>
              <a:t>Md</a:t>
            </a:r>
            <a:r>
              <a:rPr lang="en-US" dirty="0"/>
              <a:t>. </a:t>
            </a:r>
            <a:r>
              <a:rPr lang="en-US" dirty="0" err="1"/>
              <a:t>Moshaidul</a:t>
            </a:r>
            <a:r>
              <a:rPr lang="en-US" dirty="0"/>
              <a:t> Islam</a:t>
            </a:r>
            <a:r>
              <a:rPr lang="en-US" dirty="0" smtClean="0"/>
              <a:t>,</a:t>
            </a:r>
          </a:p>
          <a:p>
            <a:r>
              <a:rPr lang="en-US" dirty="0" smtClean="0"/>
              <a:t>Consultant</a:t>
            </a:r>
          </a:p>
          <a:p>
            <a:r>
              <a:rPr lang="en-US" dirty="0" smtClean="0"/>
              <a:t>WDPF-IDB-BISEW</a:t>
            </a:r>
          </a:p>
          <a:p>
            <a:r>
              <a:rPr lang="en-US" dirty="0" smtClean="0"/>
              <a:t>IDB </a:t>
            </a:r>
            <a:r>
              <a:rPr lang="en-US" dirty="0" err="1" smtClean="0"/>
              <a:t>Bhaban</a:t>
            </a:r>
            <a:r>
              <a:rPr lang="en-US" dirty="0" smtClean="0"/>
              <a:t> Sher-e-Bangla </a:t>
            </a:r>
            <a:r>
              <a:rPr lang="en-US" dirty="0"/>
              <a:t>Nagar, </a:t>
            </a:r>
            <a:r>
              <a:rPr lang="en-US" dirty="0" smtClean="0"/>
              <a:t>Dhaka</a:t>
            </a:r>
          </a:p>
          <a:p>
            <a:endParaRPr lang="en-US" dirty="0" smtClean="0"/>
          </a:p>
          <a:p>
            <a:r>
              <a:rPr lang="en-US" dirty="0" smtClean="0"/>
              <a:t>Subject</a:t>
            </a:r>
            <a:r>
              <a:rPr lang="en-US" dirty="0"/>
              <a:t>: Project Proposal for a Donation Management System Web </a:t>
            </a:r>
            <a:r>
              <a:rPr lang="en-US" dirty="0" smtClean="0"/>
              <a:t>Application</a:t>
            </a:r>
          </a:p>
          <a:p>
            <a:endParaRPr lang="en-US" dirty="0"/>
          </a:p>
          <a:p>
            <a:r>
              <a:rPr lang="en-US" dirty="0"/>
              <a:t>Dear </a:t>
            </a:r>
            <a:r>
              <a:rPr lang="en-US" dirty="0" smtClean="0"/>
              <a:t>Sir,</a:t>
            </a:r>
          </a:p>
          <a:p>
            <a:endParaRPr lang="en-US" dirty="0"/>
          </a:p>
          <a:p>
            <a:r>
              <a:rPr lang="en-US" dirty="0"/>
              <a:t>Thank you for providing me with the opportunity to develop a real-world project based on the core curriculum of our course, Web Development with PHP and Framework (PWAD</a:t>
            </a:r>
            <a:r>
              <a:rPr lang="en-US" dirty="0" smtClean="0"/>
              <a:t>).</a:t>
            </a:r>
          </a:p>
          <a:p>
            <a:endParaRPr lang="en-US" dirty="0"/>
          </a:p>
          <a:p>
            <a:r>
              <a:rPr lang="en-US" dirty="0"/>
              <a:t>In this regard, I have chosen to propose a project on a </a:t>
            </a:r>
            <a:r>
              <a:rPr lang="en-US" b="1" dirty="0"/>
              <a:t>Donation Management System</a:t>
            </a:r>
            <a:r>
              <a:rPr lang="en-US" dirty="0"/>
              <a:t>, which is of great value to non-profit organizations and charities. I have conducted a thorough analysis of the requirements for such a system and have prepared a comprehensive proposal, which is enclosed for your review and consideration</a:t>
            </a:r>
            <a:r>
              <a:rPr lang="en-US" dirty="0" smtClean="0"/>
              <a:t>.</a:t>
            </a:r>
          </a:p>
          <a:p>
            <a:endParaRPr lang="en-US" dirty="0"/>
          </a:p>
          <a:p>
            <a:r>
              <a:rPr lang="en-US" dirty="0"/>
              <a:t>I believe this project will be an excellent opportunity to apply the skills I have acquired and will allow me to utilize my full potential. I am confident that with your final approval and guidance, I can successfully complete this project</a:t>
            </a:r>
            <a:r>
              <a:rPr lang="en-US" dirty="0" smtClean="0"/>
              <a:t>.</a:t>
            </a:r>
          </a:p>
          <a:p>
            <a:endParaRPr lang="en-US" dirty="0"/>
          </a:p>
          <a:p>
            <a:r>
              <a:rPr lang="en-US" dirty="0"/>
              <a:t>Sincerely,</a:t>
            </a:r>
          </a:p>
          <a:p>
            <a:r>
              <a:rPr lang="en-US" dirty="0" smtClean="0"/>
              <a:t>Sharmin Akter</a:t>
            </a:r>
          </a:p>
          <a:p>
            <a:r>
              <a:rPr lang="en-US" dirty="0" smtClean="0"/>
              <a:t>ID: 1288188</a:t>
            </a:r>
            <a:endParaRPr lang="en-US" dirty="0"/>
          </a:p>
        </p:txBody>
      </p:sp>
    </p:spTree>
    <p:extLst>
      <p:ext uri="{BB962C8B-B14F-4D97-AF65-F5344CB8AC3E}">
        <p14:creationId xmlns:p14="http://schemas.microsoft.com/office/powerpoint/2010/main" val="25149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09212" y="1720840"/>
            <a:ext cx="111735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ABSTRACT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Charity is a selfless deed in which those in good financial standing assist those in need. It was hard to find a sponsor, and dealing with sponsors was a major difficulty.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This charity management system makes it simple to locate sponsors. However, waste as increased to an all-time high as a result of this nation's growing population and growth. Many people want to donate, but they are unsure of how to go about doing so. By bringing together donors and those in need, our app solves the problem of aiding the less fortunate. Our application seeks to improve the contribution process's speed, charity, and transparency.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15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8128397"/>
              </p:ext>
            </p:extLst>
          </p:nvPr>
        </p:nvGraphicFramePr>
        <p:xfrm>
          <a:off x="607874" y="1825624"/>
          <a:ext cx="10870252" cy="4587207"/>
        </p:xfrm>
        <a:graphic>
          <a:graphicData uri="http://schemas.openxmlformats.org/drawingml/2006/table">
            <a:tbl>
              <a:tblPr>
                <a:tableStyleId>{BC89EF96-8CEA-46FF-86C4-4CE0E7609802}</a:tableStyleId>
              </a:tblPr>
              <a:tblGrid>
                <a:gridCol w="1259569">
                  <a:extLst>
                    <a:ext uri="{9D8B030D-6E8A-4147-A177-3AD203B41FA5}">
                      <a16:colId xmlns:a16="http://schemas.microsoft.com/office/drawing/2014/main" val="4160951094"/>
                    </a:ext>
                  </a:extLst>
                </a:gridCol>
                <a:gridCol w="8246150">
                  <a:extLst>
                    <a:ext uri="{9D8B030D-6E8A-4147-A177-3AD203B41FA5}">
                      <a16:colId xmlns:a16="http://schemas.microsoft.com/office/drawing/2014/main" val="1346641444"/>
                    </a:ext>
                  </a:extLst>
                </a:gridCol>
                <a:gridCol w="1364533">
                  <a:extLst>
                    <a:ext uri="{9D8B030D-6E8A-4147-A177-3AD203B41FA5}">
                      <a16:colId xmlns:a16="http://schemas.microsoft.com/office/drawing/2014/main" val="1425244335"/>
                    </a:ext>
                  </a:extLst>
                </a:gridCol>
              </a:tblGrid>
              <a:tr h="518782">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1609" marR="51609" marT="145150" marB="25805"/>
                </a:tc>
                <a:extLst>
                  <a:ext uri="{0D108BD9-81ED-4DB2-BD59-A6C34878D82A}">
                    <a16:rowId xmlns:a16="http://schemas.microsoft.com/office/drawing/2014/main" val="2896810232"/>
                  </a:ext>
                </a:extLst>
              </a:tr>
              <a:tr h="518782">
                <a:tc>
                  <a:txBody>
                    <a:bodyPr/>
                    <a:lstStyle/>
                    <a:p>
                      <a:pPr marL="635" algn="ctr" rtl="0" fontAlgn="t">
                        <a:spcBef>
                          <a:spcPts val="0"/>
                        </a:spcBef>
                        <a:spcAft>
                          <a:spcPts val="0"/>
                        </a:spcAft>
                      </a:pPr>
                      <a:r>
                        <a:rPr lang="en-US" sz="1600" u="none" strike="noStrike" dirty="0">
                          <a:effectLst/>
                        </a:rPr>
                        <a:t>01</a:t>
                      </a:r>
                      <a:endParaRPr lang="en-US" sz="1600" dirty="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Introduction </a:t>
                      </a:r>
                      <a:endParaRPr lang="en-US" sz="1600" dirty="0">
                        <a:effectLst/>
                      </a:endParaRPr>
                    </a:p>
                  </a:txBody>
                  <a:tcPr marL="51609" marR="51609" marT="145150" marB="25805"/>
                </a:tc>
                <a:tc>
                  <a:txBody>
                    <a:bodyPr/>
                    <a:lstStyle/>
                    <a:p>
                      <a:pPr marL="1270" algn="ctr" rtl="0" fontAlgn="t">
                        <a:spcBef>
                          <a:spcPts val="0"/>
                        </a:spcBef>
                        <a:spcAft>
                          <a:spcPts val="0"/>
                        </a:spcAft>
                      </a:pPr>
                      <a:r>
                        <a:rPr lang="en-US" sz="1600" u="none" strike="noStrike">
                          <a:effectLst/>
                        </a:rPr>
                        <a:t>01</a:t>
                      </a:r>
                      <a:endParaRPr lang="en-US" sz="1600">
                        <a:effectLst/>
                      </a:endParaRPr>
                    </a:p>
                  </a:txBody>
                  <a:tcPr marL="51609" marR="51609" marT="145150" marB="25805"/>
                </a:tc>
                <a:extLst>
                  <a:ext uri="{0D108BD9-81ED-4DB2-BD59-A6C34878D82A}">
                    <a16:rowId xmlns:a16="http://schemas.microsoft.com/office/drawing/2014/main" val="3541259199"/>
                  </a:ext>
                </a:extLst>
              </a:tr>
              <a:tr h="518782">
                <a:tc>
                  <a:txBody>
                    <a:bodyPr/>
                    <a:lstStyle/>
                    <a:p>
                      <a:pPr algn="ctr" rtl="0" fontAlgn="t">
                        <a:spcBef>
                          <a:spcPts val="0"/>
                        </a:spcBef>
                        <a:spcAft>
                          <a:spcPts val="0"/>
                        </a:spcAft>
                      </a:pPr>
                      <a:r>
                        <a:rPr lang="en-US" sz="1600" u="none" strike="noStrike" dirty="0">
                          <a:effectLst/>
                        </a:rPr>
                        <a:t>02</a:t>
                      </a:r>
                      <a:endParaRPr lang="en-US" sz="1600" dirty="0">
                        <a:effectLst/>
                      </a:endParaRPr>
                    </a:p>
                  </a:txBody>
                  <a:tcPr marL="51609" marR="51609" marT="145150" marB="25805"/>
                </a:tc>
                <a:tc>
                  <a:txBody>
                    <a:bodyPr/>
                    <a:lstStyle/>
                    <a:p>
                      <a:pPr marL="190500" marR="0" lvl="0" indent="0" algn="l" defTabSz="914400" rtl="0" eaLnBrk="1" fontAlgn="t" latinLnBrk="0" hangingPunct="1">
                        <a:lnSpc>
                          <a:spcPct val="100000"/>
                        </a:lnSpc>
                        <a:spcBef>
                          <a:spcPts val="0"/>
                        </a:spcBef>
                        <a:spcAft>
                          <a:spcPts val="0"/>
                        </a:spcAft>
                        <a:buClrTx/>
                        <a:buSzTx/>
                        <a:buFontTx/>
                        <a:buNone/>
                        <a:tabLst/>
                        <a:defRPr/>
                      </a:pPr>
                      <a:r>
                        <a:rPr lang="en-US" sz="1600" dirty="0" smtClean="0"/>
                        <a:t>Objective</a:t>
                      </a:r>
                      <a:endParaRPr lang="en-US" sz="1600" dirty="0" smtClean="0">
                        <a:effectLst/>
                      </a:endParaRPr>
                    </a:p>
                  </a:txBody>
                  <a:tcPr marL="51609" marR="51609" marT="145150" marB="25805"/>
                </a:tc>
                <a:tc>
                  <a:txBody>
                    <a:bodyPr/>
                    <a:lstStyle/>
                    <a:p>
                      <a:pPr algn="ctr" rtl="0" fontAlgn="t">
                        <a:spcBef>
                          <a:spcPts val="0"/>
                        </a:spcBef>
                        <a:spcAft>
                          <a:spcPts val="0"/>
                        </a:spcAft>
                      </a:pPr>
                      <a:r>
                        <a:rPr lang="en-US" sz="1600" u="none" strike="noStrike" dirty="0" smtClean="0">
                          <a:effectLst/>
                        </a:rPr>
                        <a:t>01</a:t>
                      </a:r>
                      <a:endParaRPr lang="en-US" sz="1600" dirty="0">
                        <a:effectLst/>
                      </a:endParaRPr>
                    </a:p>
                  </a:txBody>
                  <a:tcPr marL="51609" marR="51609" marT="145150" marB="25805"/>
                </a:tc>
                <a:extLst>
                  <a:ext uri="{0D108BD9-81ED-4DB2-BD59-A6C34878D82A}">
                    <a16:rowId xmlns:a16="http://schemas.microsoft.com/office/drawing/2014/main" val="3673117897"/>
                  </a:ext>
                </a:extLst>
              </a:tr>
              <a:tr h="518782">
                <a:tc>
                  <a:txBody>
                    <a:bodyPr/>
                    <a:lstStyle/>
                    <a:p>
                      <a:pPr marL="635" algn="ctr" rtl="0" fontAlgn="t">
                        <a:spcBef>
                          <a:spcPts val="0"/>
                        </a:spcBef>
                        <a:spcAft>
                          <a:spcPts val="0"/>
                        </a:spcAft>
                      </a:pPr>
                      <a:r>
                        <a:rPr lang="en-US" sz="1600" u="none" strike="noStrike">
                          <a:effectLst/>
                        </a:rPr>
                        <a:t>03</a:t>
                      </a:r>
                      <a:endParaRPr lang="en-US" sz="1600">
                        <a:effectLst/>
                      </a:endParaRPr>
                    </a:p>
                  </a:txBody>
                  <a:tcPr marL="51609" marR="51609" marT="145150" marB="25805"/>
                </a:tc>
                <a:tc>
                  <a:txBody>
                    <a:bodyPr/>
                    <a:lstStyle/>
                    <a:p>
                      <a:pPr marL="190500" rtl="0" fontAlgn="t">
                        <a:spcBef>
                          <a:spcPts val="0"/>
                        </a:spcBef>
                        <a:spcAft>
                          <a:spcPts val="0"/>
                        </a:spcAft>
                      </a:pPr>
                      <a:r>
                        <a:rPr lang="en-US" sz="1600" dirty="0" smtClean="0"/>
                        <a:t>Description</a:t>
                      </a:r>
                      <a:endParaRPr lang="en-US" sz="1600" b="0" dirty="0">
                        <a:effectLst/>
                        <a:latin typeface="+mj-lt"/>
                      </a:endParaRPr>
                    </a:p>
                  </a:txBody>
                  <a:tcPr marL="51609" marR="51609" marT="145150" marB="25805"/>
                </a:tc>
                <a:tc>
                  <a:txBody>
                    <a:bodyPr/>
                    <a:lstStyle/>
                    <a:p>
                      <a:pPr marL="1905"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725486390"/>
                  </a:ext>
                </a:extLst>
              </a:tr>
              <a:tr h="518782">
                <a:tc>
                  <a:txBody>
                    <a:bodyPr/>
                    <a:lstStyle/>
                    <a:p>
                      <a:pPr marL="1270" algn="ctr" rtl="0" fontAlgn="t">
                        <a:spcBef>
                          <a:spcPts val="0"/>
                        </a:spcBef>
                        <a:spcAft>
                          <a:spcPts val="0"/>
                        </a:spcAft>
                      </a:pPr>
                      <a:r>
                        <a:rPr lang="en-US" sz="1600" u="none" strike="noStrike">
                          <a:effectLst/>
                        </a:rPr>
                        <a:t>04</a:t>
                      </a:r>
                      <a:endParaRPr lang="en-US" sz="1600">
                        <a:effectLst/>
                      </a:endParaRPr>
                    </a:p>
                  </a:txBody>
                  <a:tcPr marL="51609" marR="51609" marT="145150" marB="25805"/>
                </a:tc>
                <a:tc>
                  <a:txBody>
                    <a:bodyPr/>
                    <a:lstStyle/>
                    <a:p>
                      <a:pPr marL="190500" rtl="0" fontAlgn="t">
                        <a:spcBef>
                          <a:spcPts val="0"/>
                        </a:spcBef>
                        <a:spcAft>
                          <a:spcPts val="0"/>
                        </a:spcAft>
                      </a:pPr>
                      <a:r>
                        <a:rPr kumimoji="0" lang="en-US" altLang="en-US" sz="1600" b="0" i="0" u="none" strike="noStrike" kern="1200" cap="none" normalizeH="0" baseline="0" dirty="0" smtClean="0">
                          <a:ln>
                            <a:noFill/>
                          </a:ln>
                          <a:solidFill>
                            <a:schemeClr val="tx1"/>
                          </a:solidFill>
                          <a:effectLst/>
                          <a:latin typeface="+mn-lt"/>
                          <a:ea typeface="+mn-ea"/>
                          <a:cs typeface="+mn-cs"/>
                        </a:rPr>
                        <a:t>Analysis of Requirements</a:t>
                      </a:r>
                      <a:endParaRPr lang="en-US" sz="1600" b="0" kern="1200" dirty="0">
                        <a:solidFill>
                          <a:schemeClr val="tx1"/>
                        </a:solidFill>
                        <a:effectLst/>
                        <a:latin typeface="+mn-lt"/>
                        <a:ea typeface="+mn-ea"/>
                        <a:cs typeface="+mn-cs"/>
                      </a:endParaRPr>
                    </a:p>
                  </a:txBody>
                  <a:tcPr marL="51609" marR="51609" marT="145150" marB="25805"/>
                </a:tc>
                <a:tc>
                  <a:txBody>
                    <a:bodyPr/>
                    <a:lstStyle/>
                    <a:p>
                      <a:pPr marL="2540"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2011021214"/>
                  </a:ext>
                </a:extLst>
              </a:tr>
              <a:tr h="518782">
                <a:tc>
                  <a:txBody>
                    <a:bodyPr/>
                    <a:lstStyle/>
                    <a:p>
                      <a:pPr marL="635" algn="ctr" rtl="0" fontAlgn="t">
                        <a:spcBef>
                          <a:spcPts val="0"/>
                        </a:spcBef>
                        <a:spcAft>
                          <a:spcPts val="0"/>
                        </a:spcAft>
                      </a:pPr>
                      <a:r>
                        <a:rPr lang="en-US" sz="1600" u="none" strike="noStrike">
                          <a:effectLst/>
                        </a:rPr>
                        <a:t>05</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Feature</a:t>
                      </a:r>
                      <a:endParaRPr lang="en-US" sz="1600" dirty="0">
                        <a:effectLst/>
                      </a:endParaRPr>
                    </a:p>
                  </a:txBody>
                  <a:tcPr marL="51609" marR="51609" marT="145150" marB="25805"/>
                </a:tc>
                <a:tc>
                  <a:txBody>
                    <a:bodyPr/>
                    <a:lstStyle/>
                    <a:p>
                      <a:pPr marL="635" algn="ctr" rtl="0" fontAlgn="t">
                        <a:spcBef>
                          <a:spcPts val="0"/>
                        </a:spcBef>
                        <a:spcAft>
                          <a:spcPts val="0"/>
                        </a:spcAft>
                      </a:pPr>
                      <a:r>
                        <a:rPr lang="en-US" sz="1600" u="none" strike="noStrike">
                          <a:effectLst/>
                        </a:rPr>
                        <a:t>07</a:t>
                      </a:r>
                      <a:endParaRPr lang="en-US" sz="1600">
                        <a:effectLst/>
                      </a:endParaRPr>
                    </a:p>
                  </a:txBody>
                  <a:tcPr marL="51609" marR="51609" marT="145150" marB="25805"/>
                </a:tc>
                <a:extLst>
                  <a:ext uri="{0D108BD9-81ED-4DB2-BD59-A6C34878D82A}">
                    <a16:rowId xmlns:a16="http://schemas.microsoft.com/office/drawing/2014/main" val="2113402415"/>
                  </a:ext>
                </a:extLst>
              </a:tr>
              <a:tr h="518782">
                <a:tc>
                  <a:txBody>
                    <a:bodyPr/>
                    <a:lstStyle/>
                    <a:p>
                      <a:pPr algn="ctr" rtl="0" fontAlgn="t">
                        <a:spcBef>
                          <a:spcPts val="0"/>
                        </a:spcBef>
                        <a:spcAft>
                          <a:spcPts val="0"/>
                        </a:spcAft>
                      </a:pPr>
                      <a:r>
                        <a:rPr lang="en-US" sz="1600" u="none" strike="noStrike">
                          <a:effectLst/>
                        </a:rPr>
                        <a:t>06</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Donation system work</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1609" marR="51609" marT="145150" marB="25805"/>
                </a:tc>
                <a:extLst>
                  <a:ext uri="{0D108BD9-81ED-4DB2-BD59-A6C34878D82A}">
                    <a16:rowId xmlns:a16="http://schemas.microsoft.com/office/drawing/2014/main" val="2570778659"/>
                  </a:ext>
                </a:extLst>
              </a:tr>
              <a:tr h="518782">
                <a:tc>
                  <a:txBody>
                    <a:bodyPr/>
                    <a:lstStyle/>
                    <a:p>
                      <a:pPr algn="ctr" rtl="0" fontAlgn="t">
                        <a:spcBef>
                          <a:spcPts val="0"/>
                        </a:spcBef>
                        <a:spcAft>
                          <a:spcPts val="0"/>
                        </a:spcAft>
                      </a:pPr>
                      <a:r>
                        <a:rPr lang="en-US" sz="1600" u="none" strike="noStrike">
                          <a:effectLst/>
                        </a:rPr>
                        <a:t>07</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Donner Management</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11</a:t>
                      </a:r>
                      <a:endParaRPr lang="en-US" sz="1600" dirty="0">
                        <a:effectLst/>
                      </a:endParaRPr>
                    </a:p>
                  </a:txBody>
                  <a:tcPr marL="51609" marR="51609" marT="145150" marB="25805"/>
                </a:tc>
                <a:extLst>
                  <a:ext uri="{0D108BD9-81ED-4DB2-BD59-A6C34878D82A}">
                    <a16:rowId xmlns:a16="http://schemas.microsoft.com/office/drawing/2014/main" val="2418254805"/>
                  </a:ext>
                </a:extLst>
              </a:tr>
              <a:tr h="436951">
                <a:tc>
                  <a:txBody>
                    <a:bodyPr/>
                    <a:lstStyle/>
                    <a:p>
                      <a:pPr marL="1270" algn="ctr" rtl="0" fontAlgn="t">
                        <a:spcBef>
                          <a:spcPts val="0"/>
                        </a:spcBef>
                        <a:spcAft>
                          <a:spcPts val="0"/>
                        </a:spcAft>
                      </a:pPr>
                      <a:r>
                        <a:rPr lang="en-US" sz="1600" u="none" strike="noStrike">
                          <a:effectLst/>
                        </a:rPr>
                        <a:t>08</a:t>
                      </a:r>
                      <a:endParaRPr lang="en-US" sz="1600">
                        <a:effectLst/>
                      </a:endParaRPr>
                    </a:p>
                  </a:txBody>
                  <a:tcPr marL="51609" marR="51609" marT="161278" marB="25805"/>
                </a:tc>
                <a:tc>
                  <a:txBody>
                    <a:bodyPr/>
                    <a:lstStyle/>
                    <a:p>
                      <a:pPr marL="190500" rtl="0" fontAlgn="t">
                        <a:spcBef>
                          <a:spcPts val="0"/>
                        </a:spcBef>
                        <a:spcAft>
                          <a:spcPts val="0"/>
                        </a:spcAft>
                      </a:pPr>
                      <a:r>
                        <a:rPr lang="en-US" sz="1600" u="none" strike="noStrike" dirty="0">
                          <a:effectLst/>
                        </a:rPr>
                        <a:t>Proposal</a:t>
                      </a:r>
                      <a:endParaRPr lang="en-US" sz="1600" dirty="0">
                        <a:effectLst/>
                      </a:endParaRPr>
                    </a:p>
                  </a:txBody>
                  <a:tcPr marL="51609" marR="51609" marT="161278" marB="25805"/>
                </a:tc>
                <a:tc>
                  <a:txBody>
                    <a:bodyPr/>
                    <a:lstStyle/>
                    <a:p>
                      <a:pPr marL="635" algn="ctr" rtl="0" fontAlgn="t">
                        <a:spcBef>
                          <a:spcPts val="0"/>
                        </a:spcBef>
                        <a:spcAft>
                          <a:spcPts val="0"/>
                        </a:spcAft>
                      </a:pPr>
                      <a:r>
                        <a:rPr lang="en-US" sz="1600" u="none" strike="noStrike" dirty="0">
                          <a:effectLst/>
                        </a:rPr>
                        <a:t>13</a:t>
                      </a:r>
                      <a:endParaRPr lang="en-US" sz="1600" dirty="0">
                        <a:effectLst/>
                      </a:endParaRPr>
                    </a:p>
                  </a:txBody>
                  <a:tcPr marL="51609" marR="51609" marT="161278" marB="25805"/>
                </a:tc>
                <a:extLst>
                  <a:ext uri="{0D108BD9-81ED-4DB2-BD59-A6C34878D82A}">
                    <a16:rowId xmlns:a16="http://schemas.microsoft.com/office/drawing/2014/main" val="3042139830"/>
                  </a:ext>
                </a:extLst>
              </a:tr>
            </a:tbl>
          </a:graphicData>
        </a:graphic>
      </p:graphicFrame>
      <p:sp>
        <p:nvSpPr>
          <p:cNvPr id="3" name="Rectangle 1"/>
          <p:cNvSpPr>
            <a:spLocks noChangeArrowheads="1"/>
          </p:cNvSpPr>
          <p:nvPr/>
        </p:nvSpPr>
        <p:spPr bwMode="auto">
          <a:xfrm>
            <a:off x="1211263" y="1825625"/>
            <a:ext cx="117347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264193" y="1022684"/>
            <a:ext cx="3663615" cy="584775"/>
          </a:xfrm>
          <a:prstGeom prst="rect">
            <a:avLst/>
          </a:prstGeom>
          <a:noFill/>
        </p:spPr>
        <p:txBody>
          <a:bodyPr wrap="square" rtlCol="0">
            <a:spAutoFit/>
          </a:bodyPr>
          <a:lstStyle/>
          <a:p>
            <a:r>
              <a:rPr lang="en-US" sz="3200" b="1" dirty="0"/>
              <a:t>TABLE OF </a:t>
            </a:r>
            <a:r>
              <a:rPr lang="en-US" sz="3200" b="1" dirty="0" smtClean="0"/>
              <a:t>CONTENTS</a:t>
            </a:r>
            <a:endParaRPr lang="en-US" sz="3200" b="1" dirty="0"/>
          </a:p>
        </p:txBody>
      </p:sp>
    </p:spTree>
    <p:extLst>
      <p:ext uri="{BB962C8B-B14F-4D97-AF65-F5344CB8AC3E}">
        <p14:creationId xmlns:p14="http://schemas.microsoft.com/office/powerpoint/2010/main" val="1655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824334"/>
              </p:ext>
            </p:extLst>
          </p:nvPr>
        </p:nvGraphicFramePr>
        <p:xfrm>
          <a:off x="567642" y="1251283"/>
          <a:ext cx="11056716" cy="4925678"/>
        </p:xfrm>
        <a:graphic>
          <a:graphicData uri="http://schemas.openxmlformats.org/drawingml/2006/table">
            <a:tbl>
              <a:tblPr>
                <a:tableStyleId>{BC89EF96-8CEA-46FF-86C4-4CE0E7609802}</a:tableStyleId>
              </a:tblPr>
              <a:tblGrid>
                <a:gridCol w="1268802">
                  <a:extLst>
                    <a:ext uri="{9D8B030D-6E8A-4147-A177-3AD203B41FA5}">
                      <a16:colId xmlns:a16="http://schemas.microsoft.com/office/drawing/2014/main" val="1416466071"/>
                    </a:ext>
                  </a:extLst>
                </a:gridCol>
                <a:gridCol w="8306601">
                  <a:extLst>
                    <a:ext uri="{9D8B030D-6E8A-4147-A177-3AD203B41FA5}">
                      <a16:colId xmlns:a16="http://schemas.microsoft.com/office/drawing/2014/main" val="2015781993"/>
                    </a:ext>
                  </a:extLst>
                </a:gridCol>
                <a:gridCol w="1481313">
                  <a:extLst>
                    <a:ext uri="{9D8B030D-6E8A-4147-A177-3AD203B41FA5}">
                      <a16:colId xmlns:a16="http://schemas.microsoft.com/office/drawing/2014/main" val="2019918712"/>
                    </a:ext>
                  </a:extLst>
                </a:gridCol>
              </a:tblGrid>
              <a:tr h="543825">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3011" marR="53011" marT="149094" marB="26506"/>
                </a:tc>
                <a:extLst>
                  <a:ext uri="{0D108BD9-81ED-4DB2-BD59-A6C34878D82A}">
                    <a16:rowId xmlns:a16="http://schemas.microsoft.com/office/drawing/2014/main" val="2775820990"/>
                  </a:ext>
                </a:extLst>
              </a:tr>
              <a:tr h="543825">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3011" marR="53011" marT="149094" marB="26506"/>
                </a:tc>
                <a:tc>
                  <a:txBody>
                    <a:bodyPr/>
                    <a:lstStyle/>
                    <a:p>
                      <a:pPr marL="190500" rtl="0" fontAlgn="t">
                        <a:spcBef>
                          <a:spcPts val="0"/>
                        </a:spcBef>
                        <a:spcAft>
                          <a:spcPts val="0"/>
                        </a:spcAft>
                      </a:pPr>
                      <a:r>
                        <a:rPr lang="en-US" sz="1600" u="none" strike="noStrike" dirty="0">
                          <a:effectLst/>
                        </a:rPr>
                        <a:t>Communication Tools</a:t>
                      </a:r>
                      <a:endParaRPr lang="en-US" sz="1600" dirty="0">
                        <a:effectLst/>
                      </a:endParaRPr>
                    </a:p>
                  </a:txBody>
                  <a:tcPr marL="53011" marR="53011" marT="149094" marB="26506"/>
                </a:tc>
                <a:tc>
                  <a:txBody>
                    <a:bodyPr/>
                    <a:lstStyle/>
                    <a:p>
                      <a:pPr marL="1270" algn="ctr" rtl="0" fontAlgn="t">
                        <a:spcBef>
                          <a:spcPts val="0"/>
                        </a:spcBef>
                        <a:spcAft>
                          <a:spcPts val="0"/>
                        </a:spcAft>
                      </a:pPr>
                      <a:r>
                        <a:rPr lang="en-US" sz="1600" u="none" strike="noStrike" dirty="0">
                          <a:effectLst/>
                        </a:rPr>
                        <a:t>14</a:t>
                      </a:r>
                      <a:endParaRPr lang="en-US" sz="1600" dirty="0">
                        <a:effectLst/>
                      </a:endParaRPr>
                    </a:p>
                  </a:txBody>
                  <a:tcPr marL="53011" marR="53011" marT="149094" marB="26506"/>
                </a:tc>
                <a:extLst>
                  <a:ext uri="{0D108BD9-81ED-4DB2-BD59-A6C34878D82A}">
                    <a16:rowId xmlns:a16="http://schemas.microsoft.com/office/drawing/2014/main" val="47179207"/>
                  </a:ext>
                </a:extLst>
              </a:tr>
              <a:tr h="543825">
                <a:tc>
                  <a:txBody>
                    <a:bodyPr/>
                    <a:lstStyle/>
                    <a:p>
                      <a:pPr marL="635" algn="ctr" rtl="0" fontAlgn="t">
                        <a:spcBef>
                          <a:spcPts val="0"/>
                        </a:spcBef>
                        <a:spcAft>
                          <a:spcPts val="0"/>
                        </a:spcAft>
                      </a:pPr>
                      <a:r>
                        <a:rPr lang="en-US" sz="1600" u="none" strike="noStrike">
                          <a:effectLst/>
                        </a:rPr>
                        <a:t>10</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Donner profile</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15</a:t>
                      </a:r>
                      <a:endParaRPr lang="en-US" sz="1600" dirty="0">
                        <a:effectLst/>
                      </a:endParaRPr>
                    </a:p>
                  </a:txBody>
                  <a:tcPr marL="53011" marR="53011" marT="149094" marB="26506"/>
                </a:tc>
                <a:extLst>
                  <a:ext uri="{0D108BD9-81ED-4DB2-BD59-A6C34878D82A}">
                    <a16:rowId xmlns:a16="http://schemas.microsoft.com/office/drawing/2014/main" val="2521285978"/>
                  </a:ext>
                </a:extLst>
              </a:tr>
              <a:tr h="543825">
                <a:tc>
                  <a:txBody>
                    <a:bodyPr/>
                    <a:lstStyle/>
                    <a:p>
                      <a:pPr algn="ctr" rtl="0" fontAlgn="t">
                        <a:spcBef>
                          <a:spcPts val="0"/>
                        </a:spcBef>
                        <a:spcAft>
                          <a:spcPts val="0"/>
                        </a:spcAft>
                      </a:pPr>
                      <a:r>
                        <a:rPr lang="en-US" sz="1600" u="none" strike="noStrike">
                          <a:effectLst/>
                        </a:rPr>
                        <a:t>11</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Pricing</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16</a:t>
                      </a:r>
                      <a:endParaRPr lang="en-US" sz="1600" dirty="0">
                        <a:effectLst/>
                      </a:endParaRPr>
                    </a:p>
                  </a:txBody>
                  <a:tcPr marL="53011" marR="53011" marT="149094" marB="26506"/>
                </a:tc>
                <a:extLst>
                  <a:ext uri="{0D108BD9-81ED-4DB2-BD59-A6C34878D82A}">
                    <a16:rowId xmlns:a16="http://schemas.microsoft.com/office/drawing/2014/main" val="3260807396"/>
                  </a:ext>
                </a:extLst>
              </a:tr>
              <a:tr h="543825">
                <a:tc>
                  <a:txBody>
                    <a:bodyPr/>
                    <a:lstStyle/>
                    <a:p>
                      <a:pPr marL="635" algn="ctr" rtl="0" fontAlgn="t">
                        <a:spcBef>
                          <a:spcPts val="0"/>
                        </a:spcBef>
                        <a:spcAft>
                          <a:spcPts val="0"/>
                        </a:spcAft>
                      </a:pPr>
                      <a:r>
                        <a:rPr lang="en-US" sz="1600" u="none" strike="noStrike">
                          <a:effectLst/>
                        </a:rPr>
                        <a:t>12</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Project Timeline</a:t>
                      </a:r>
                      <a:endParaRPr lang="en-US" sz="1600">
                        <a:effectLst/>
                      </a:endParaRPr>
                    </a:p>
                  </a:txBody>
                  <a:tcPr marL="53011" marR="53011" marT="149094" marB="26506"/>
                </a:tc>
                <a:tc>
                  <a:txBody>
                    <a:bodyPr/>
                    <a:lstStyle/>
                    <a:p>
                      <a:pPr marL="2540" algn="ctr" rtl="0" fontAlgn="t">
                        <a:spcBef>
                          <a:spcPts val="0"/>
                        </a:spcBef>
                        <a:spcAft>
                          <a:spcPts val="0"/>
                        </a:spcAft>
                      </a:pPr>
                      <a:r>
                        <a:rPr lang="en-US" sz="1600" u="none" strike="noStrike" dirty="0">
                          <a:effectLst/>
                        </a:rPr>
                        <a:t>17</a:t>
                      </a:r>
                      <a:endParaRPr lang="en-US" sz="1600" dirty="0">
                        <a:effectLst/>
                      </a:endParaRPr>
                    </a:p>
                  </a:txBody>
                  <a:tcPr marL="53011" marR="53011" marT="149094" marB="26506"/>
                </a:tc>
                <a:extLst>
                  <a:ext uri="{0D108BD9-81ED-4DB2-BD59-A6C34878D82A}">
                    <a16:rowId xmlns:a16="http://schemas.microsoft.com/office/drawing/2014/main" val="3736459856"/>
                  </a:ext>
                </a:extLst>
              </a:tr>
              <a:tr h="543825">
                <a:tc>
                  <a:txBody>
                    <a:bodyPr/>
                    <a:lstStyle/>
                    <a:p>
                      <a:pPr algn="ctr" rtl="0" fontAlgn="t">
                        <a:spcBef>
                          <a:spcPts val="0"/>
                        </a:spcBef>
                        <a:spcAft>
                          <a:spcPts val="0"/>
                        </a:spcAft>
                      </a:pPr>
                      <a:r>
                        <a:rPr lang="en-US" sz="1600" u="none" strike="noStrike">
                          <a:effectLst/>
                        </a:rPr>
                        <a:t>13</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UsedTechonology</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18</a:t>
                      </a:r>
                      <a:endParaRPr lang="en-US" sz="1600" dirty="0">
                        <a:effectLst/>
                      </a:endParaRPr>
                    </a:p>
                  </a:txBody>
                  <a:tcPr marL="53011" marR="53011" marT="149094" marB="26506"/>
                </a:tc>
                <a:extLst>
                  <a:ext uri="{0D108BD9-81ED-4DB2-BD59-A6C34878D82A}">
                    <a16:rowId xmlns:a16="http://schemas.microsoft.com/office/drawing/2014/main" val="3307942786"/>
                  </a:ext>
                </a:extLst>
              </a:tr>
              <a:tr h="543825">
                <a:tc>
                  <a:txBody>
                    <a:bodyPr/>
                    <a:lstStyle/>
                    <a:p>
                      <a:pPr algn="ctr" rtl="0" fontAlgn="t">
                        <a:spcBef>
                          <a:spcPts val="0"/>
                        </a:spcBef>
                        <a:spcAft>
                          <a:spcPts val="0"/>
                        </a:spcAft>
                      </a:pPr>
                      <a:r>
                        <a:rPr lang="en-US" sz="1600" u="none" strike="noStrike">
                          <a:effectLst/>
                        </a:rPr>
                        <a:t>14</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Mobile Accessibility</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19</a:t>
                      </a:r>
                      <a:endParaRPr lang="en-US" sz="1600" dirty="0">
                        <a:effectLst/>
                      </a:endParaRPr>
                    </a:p>
                  </a:txBody>
                  <a:tcPr marL="53011" marR="53011" marT="149094" marB="26506"/>
                </a:tc>
                <a:extLst>
                  <a:ext uri="{0D108BD9-81ED-4DB2-BD59-A6C34878D82A}">
                    <a16:rowId xmlns:a16="http://schemas.microsoft.com/office/drawing/2014/main" val="502517010"/>
                  </a:ext>
                </a:extLst>
              </a:tr>
              <a:tr h="543825">
                <a:tc>
                  <a:txBody>
                    <a:bodyPr/>
                    <a:lstStyle/>
                    <a:p>
                      <a:pPr algn="ctr" rtl="0" fontAlgn="t">
                        <a:spcBef>
                          <a:spcPts val="0"/>
                        </a:spcBef>
                        <a:spcAft>
                          <a:spcPts val="0"/>
                        </a:spcAft>
                      </a:pPr>
                      <a:r>
                        <a:rPr lang="en-US" sz="1600" u="none" strike="noStrike">
                          <a:effectLst/>
                        </a:rPr>
                        <a:t>15</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Software Features</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21</a:t>
                      </a:r>
                      <a:endParaRPr lang="en-US" sz="1600" dirty="0">
                        <a:effectLst/>
                      </a:endParaRPr>
                    </a:p>
                  </a:txBody>
                  <a:tcPr marL="53011" marR="53011" marT="149094" marB="26506"/>
                </a:tc>
                <a:extLst>
                  <a:ext uri="{0D108BD9-81ED-4DB2-BD59-A6C34878D82A}">
                    <a16:rowId xmlns:a16="http://schemas.microsoft.com/office/drawing/2014/main" val="2007662312"/>
                  </a:ext>
                </a:extLst>
              </a:tr>
              <a:tr h="575078">
                <a:tc>
                  <a:txBody>
                    <a:bodyPr/>
                    <a:lstStyle/>
                    <a:p>
                      <a:pPr marL="635" algn="ctr" rtl="0" fontAlgn="t">
                        <a:spcBef>
                          <a:spcPts val="0"/>
                        </a:spcBef>
                        <a:spcAft>
                          <a:spcPts val="0"/>
                        </a:spcAft>
                      </a:pPr>
                      <a:r>
                        <a:rPr lang="en-US" sz="1600" u="none" strike="noStrike">
                          <a:effectLst/>
                        </a:rPr>
                        <a:t>16</a:t>
                      </a:r>
                      <a:endParaRPr lang="en-US" sz="1600">
                        <a:effectLst/>
                      </a:endParaRPr>
                    </a:p>
                  </a:txBody>
                  <a:tcPr marL="53011" marR="53011" marT="165660" marB="26506"/>
                </a:tc>
                <a:tc>
                  <a:txBody>
                    <a:bodyPr/>
                    <a:lstStyle/>
                    <a:p>
                      <a:pPr marL="190500" rtl="0" fontAlgn="t">
                        <a:spcBef>
                          <a:spcPts val="0"/>
                        </a:spcBef>
                        <a:spcAft>
                          <a:spcPts val="0"/>
                        </a:spcAft>
                      </a:pPr>
                      <a:r>
                        <a:rPr lang="en-US" sz="1600" u="none" strike="noStrike">
                          <a:effectLst/>
                        </a:rPr>
                        <a:t>Demo Table And Dashboard</a:t>
                      </a:r>
                      <a:endParaRPr lang="en-US" sz="1600">
                        <a:effectLst/>
                      </a:endParaRPr>
                    </a:p>
                  </a:txBody>
                  <a:tcPr marL="53011" marR="53011" marT="165660" marB="26506"/>
                </a:tc>
                <a:tc>
                  <a:txBody>
                    <a:bodyPr/>
                    <a:lstStyle/>
                    <a:p>
                      <a:pPr marL="1905" algn="ctr" rtl="0" fontAlgn="t">
                        <a:spcBef>
                          <a:spcPts val="0"/>
                        </a:spcBef>
                        <a:spcAft>
                          <a:spcPts val="0"/>
                        </a:spcAft>
                      </a:pPr>
                      <a:r>
                        <a:rPr lang="en-US" sz="1600" u="none" strike="noStrike" dirty="0">
                          <a:effectLst/>
                        </a:rPr>
                        <a:t>23</a:t>
                      </a:r>
                      <a:endParaRPr lang="en-US" sz="1600" dirty="0">
                        <a:effectLst/>
                      </a:endParaRPr>
                    </a:p>
                  </a:txBody>
                  <a:tcPr marL="53011" marR="53011" marT="165660" marB="26506"/>
                </a:tc>
                <a:extLst>
                  <a:ext uri="{0D108BD9-81ED-4DB2-BD59-A6C34878D82A}">
                    <a16:rowId xmlns:a16="http://schemas.microsoft.com/office/drawing/2014/main" val="1166075508"/>
                  </a:ext>
                </a:extLst>
              </a:tr>
            </a:tbl>
          </a:graphicData>
        </a:graphic>
      </p:graphicFrame>
      <p:sp>
        <p:nvSpPr>
          <p:cNvPr id="5" name="Rectangle 1"/>
          <p:cNvSpPr>
            <a:spLocks noChangeArrowheads="1"/>
          </p:cNvSpPr>
          <p:nvPr/>
        </p:nvSpPr>
        <p:spPr bwMode="auto">
          <a:xfrm>
            <a:off x="121126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368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75774" y="1118937"/>
            <a:ext cx="10840453" cy="5847755"/>
          </a:xfrm>
          <a:prstGeom prst="rect">
            <a:avLst/>
          </a:prstGeom>
          <a:noFill/>
        </p:spPr>
        <p:txBody>
          <a:bodyPr wrap="square" rtlCol="0">
            <a:spAutoFit/>
          </a:bodyPr>
          <a:lstStyle/>
          <a:p>
            <a:r>
              <a:rPr lang="en-US" sz="2200" b="1" dirty="0"/>
              <a:t>Introduction :</a:t>
            </a:r>
            <a:endParaRPr lang="en-US" sz="2200" b="1" dirty="0" smtClean="0"/>
          </a:p>
          <a:p>
            <a:endParaRPr lang="en-US" sz="2200" b="1" dirty="0"/>
          </a:p>
          <a:p>
            <a:r>
              <a:rPr lang="en-US" sz="2200" dirty="0"/>
              <a:t>A Donation Management System is designed to streamline the process of collecting, tracking, and managing donations from individuals or organizations. It serves as the backbone for non-profits, charities, or fundraising platforms by maintaining accurate records of donors, donations, and related activities</a:t>
            </a:r>
            <a:r>
              <a:rPr lang="en-US" sz="2200" dirty="0" smtClean="0"/>
              <a:t>.</a:t>
            </a:r>
          </a:p>
          <a:p>
            <a:endParaRPr lang="en-US" sz="2200" dirty="0" smtClean="0"/>
          </a:p>
          <a:p>
            <a:endParaRPr lang="en-US" sz="2200" dirty="0"/>
          </a:p>
          <a:p>
            <a:r>
              <a:rPr lang="en-US" sz="2200" b="1" dirty="0"/>
              <a:t>Objective</a:t>
            </a:r>
            <a:r>
              <a:rPr lang="en-US" sz="2200" b="1" dirty="0" smtClean="0"/>
              <a:t>:</a:t>
            </a:r>
          </a:p>
          <a:p>
            <a:endParaRPr lang="en-US" sz="2200" b="1" dirty="0"/>
          </a:p>
          <a:p>
            <a:r>
              <a:rPr lang="en-US" sz="2200" dirty="0"/>
              <a:t>The Donation Management System aims to provide a centralized platform for managing donors, campaigns, and donation transactions efficiently. It is designed to support non-profit organizations, charities, and fundraising teams in tracking contributions, engaging donors, and ensuring transparency and accountability.</a:t>
            </a:r>
          </a:p>
          <a:p>
            <a:endParaRPr lang="en-US" sz="2200" dirty="0"/>
          </a:p>
          <a:p>
            <a:endParaRPr lang="en-US" sz="2200" dirty="0"/>
          </a:p>
          <a:p>
            <a:endParaRPr lang="en-US" sz="2200" dirty="0"/>
          </a:p>
        </p:txBody>
      </p:sp>
    </p:spTree>
    <p:extLst>
      <p:ext uri="{BB962C8B-B14F-4D97-AF65-F5344CB8AC3E}">
        <p14:creationId xmlns:p14="http://schemas.microsoft.com/office/powerpoint/2010/main" val="429266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0100" y="657464"/>
            <a:ext cx="10591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r>
              <a:rPr lang="en-US" sz="2200" b="1" dirty="0"/>
              <a:t>Description</a:t>
            </a:r>
            <a:r>
              <a:rPr lang="en-US" sz="2200" b="1" dirty="0" smtClean="0"/>
              <a:t>:</a:t>
            </a:r>
          </a:p>
          <a:p>
            <a:endParaRPr lang="en-US" sz="2200" b="1" dirty="0"/>
          </a:p>
          <a:p>
            <a:r>
              <a:rPr lang="en-US" sz="2200" dirty="0"/>
              <a:t>This system is a web-based application that automates the entire lifecycle of donation handling — from donor registration to donation processing, campaign management, and reporting. It offers role-based access for administrators, volunteers, campaign managers, and donors, ensuring each user accesses only the relevant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rPr>
              <a:t>Analysis of Requirements</a:t>
            </a:r>
            <a:r>
              <a:rPr lang="en-US" altLang="en-US" sz="2200" dirty="0"/>
              <a:t> </a:t>
            </a:r>
            <a:r>
              <a:rPr lang="en-US" altLang="en-US" sz="2200" dirty="0" smtClean="0"/>
              <a:t>:</a:t>
            </a:r>
            <a:endParaRPr kumimoji="0" lang="en-US" altLang="en-US" sz="22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rPr>
              <a:t/>
            </a:r>
            <a:br>
              <a:rPr kumimoji="0" lang="en-US" altLang="en-US" sz="2200" b="0" i="0" u="none" strike="noStrike" cap="none" normalizeH="0" baseline="0" dirty="0" smtClean="0">
                <a:ln>
                  <a:noFill/>
                </a:ln>
                <a:solidFill>
                  <a:schemeClr val="tx1"/>
                </a:solidFill>
                <a:effectLst/>
              </a:rPr>
            </a:br>
            <a:r>
              <a:rPr kumimoji="0" lang="en-US" altLang="en-US" sz="2200" b="0" i="0" u="none" strike="noStrike" cap="none" normalizeH="0" baseline="0" dirty="0" smtClean="0">
                <a:ln>
                  <a:noFill/>
                </a:ln>
                <a:solidFill>
                  <a:schemeClr val="tx1"/>
                </a:solidFill>
                <a:effectLst/>
              </a:rPr>
              <a:t>Compiling the web application's requirements is the initial stage in the implementation process. To determine the essential features and functionalities needed in the web application, a requirements assessment including possible funders, school administrators, and other stakeholders will be carried out.</a:t>
            </a:r>
            <a:br>
              <a:rPr kumimoji="0" lang="en-US" altLang="en-US" sz="2200" b="0" i="0" u="none" strike="noStrike" cap="none" normalizeH="0" baseline="0" dirty="0" smtClean="0">
                <a:ln>
                  <a:noFill/>
                </a:ln>
                <a:solidFill>
                  <a:schemeClr val="tx1"/>
                </a:solidFill>
                <a:effectLst/>
              </a:rPr>
            </a:br>
            <a:endParaRPr kumimoji="0" lang="en-US" altLang="en-US"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6411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Software Advantages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lnSpcReduction="10000"/>
          </a:bodyPr>
          <a:lstStyle/>
          <a:p>
            <a:pPr lvl="0"/>
            <a:r>
              <a:rPr lang="en-US" dirty="0"/>
              <a:t>Centralized donation data for easier access and </a:t>
            </a:r>
            <a:r>
              <a:rPr lang="en-US" dirty="0" smtClean="0"/>
              <a:t>updates</a:t>
            </a:r>
          </a:p>
          <a:p>
            <a:pPr lvl="0"/>
            <a:r>
              <a:rPr lang="en-US" dirty="0" smtClean="0"/>
              <a:t>Improved </a:t>
            </a:r>
            <a:r>
              <a:rPr lang="en-US" dirty="0"/>
              <a:t>donor engagement and </a:t>
            </a:r>
            <a:r>
              <a:rPr lang="en-US" dirty="0" smtClean="0"/>
              <a:t>retention</a:t>
            </a:r>
          </a:p>
          <a:p>
            <a:pPr lvl="0"/>
            <a:r>
              <a:rPr lang="en-US" dirty="0" smtClean="0"/>
              <a:t>Enhanced </a:t>
            </a:r>
            <a:r>
              <a:rPr lang="en-US" dirty="0"/>
              <a:t>transparency and audit </a:t>
            </a:r>
            <a:r>
              <a:rPr lang="en-US" dirty="0" smtClean="0"/>
              <a:t>readiness</a:t>
            </a:r>
          </a:p>
          <a:p>
            <a:pPr lvl="0"/>
            <a:r>
              <a:rPr lang="en-US" dirty="0" smtClean="0"/>
              <a:t>Efficient </a:t>
            </a:r>
            <a:r>
              <a:rPr lang="en-US" dirty="0"/>
              <a:t>campaign and event </a:t>
            </a:r>
            <a:r>
              <a:rPr lang="en-US" dirty="0" smtClean="0"/>
              <a:t>tracking</a:t>
            </a:r>
          </a:p>
          <a:p>
            <a:pPr lvl="0"/>
            <a:r>
              <a:rPr lang="en-US" dirty="0" smtClean="0"/>
              <a:t>Automated </a:t>
            </a:r>
            <a:r>
              <a:rPr lang="en-US" dirty="0"/>
              <a:t>receipt and report generation</a:t>
            </a:r>
            <a:endParaRPr lang="en-US" dirty="0"/>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97200554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http://www.w3.org/XML/1998/namespace"/>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765</Words>
  <Application>Microsoft Office PowerPoint</Application>
  <PresentationFormat>Widescreen</PresentationFormat>
  <Paragraphs>207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Calibri</vt:lpstr>
      <vt:lpstr>Calibri Light</vt:lpstr>
      <vt:lpstr>CiscoSans ExtraLight</vt:lpstr>
      <vt:lpstr>Gill Sans SemiBold</vt:lpstr>
      <vt:lpstr>Times New Roman</vt:lpstr>
      <vt:lpstr>Wingdings</vt:lpstr>
      <vt:lpstr>Office Theme</vt:lpstr>
      <vt:lpstr>Donation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Advantages</vt:lpstr>
      <vt:lpstr>Software Features</vt:lpstr>
      <vt:lpstr>Software Features</vt:lpstr>
      <vt:lpstr> Key Functionalities:</vt:lpstr>
      <vt:lpstr>PowerPoint Presentation</vt:lpstr>
      <vt:lpstr>Chart Option</vt:lpstr>
      <vt:lpstr>Table Option</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2025-08-05T06:41:09Z</dcterms:created>
  <dcterms:modified xsi:type="dcterms:W3CDTF">2025-08-05T11:05:46Z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