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377" r:id="rId3"/>
    <p:sldId id="378" r:id="rId4"/>
    <p:sldId id="432" r:id="rId5"/>
    <p:sldId id="464" r:id="rId6"/>
    <p:sldId id="459" r:id="rId7"/>
    <p:sldId id="456" r:id="rId8"/>
    <p:sldId id="435" r:id="rId9"/>
    <p:sldId id="403" r:id="rId10"/>
    <p:sldId id="382" r:id="rId11"/>
    <p:sldId id="461" r:id="rId12"/>
    <p:sldId id="438" r:id="rId13"/>
    <p:sldId id="454" r:id="rId14"/>
    <p:sldId id="445" r:id="rId15"/>
    <p:sldId id="448" r:id="rId16"/>
    <p:sldId id="458" r:id="rId17"/>
    <p:sldId id="449" r:id="rId18"/>
    <p:sldId id="455" r:id="rId19"/>
    <p:sldId id="452" r:id="rId20"/>
    <p:sldId id="450" r:id="rId21"/>
    <p:sldId id="460" r:id="rId22"/>
    <p:sldId id="457" r:id="rId23"/>
    <p:sldId id="451" r:id="rId24"/>
    <p:sldId id="389" r:id="rId25"/>
    <p:sldId id="463" r:id="rId26"/>
    <p:sldId id="444" r:id="rId27"/>
  </p:sldIdLst>
  <p:sldSz cx="9144000" cy="6858000" type="screen4x3"/>
  <p:notesSz cx="6781800" cy="9926638"/>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Gulim"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94"/>
    <p:restoredTop sz="94660"/>
  </p:normalViewPr>
  <p:slideViewPr>
    <p:cSldViewPr showGuides="1">
      <p:cViewPr varScale="1">
        <p:scale>
          <a:sx n="74" d="100"/>
          <a:sy n="74" d="100"/>
        </p:scale>
        <p:origin x="132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41750" y="0"/>
            <a:ext cx="2938463"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24D038B-8407-4B20-8201-8EBA4ACB29A6}" type="datetimeFigureOut">
              <a:rPr kumimoji="0" lang="en-US" sz="1200" b="0" i="0" u="none" strike="noStrike" kern="1200" cap="none" spc="0" normalizeH="0" baseline="0" noProof="0">
                <a:ln>
                  <a:noFill/>
                </a:ln>
                <a:solidFill>
                  <a:schemeClr val="tx1"/>
                </a:solidFill>
                <a:effectLst/>
                <a:uLnTx/>
                <a:uFillTx/>
                <a:latin typeface="+mn-lt"/>
                <a:ea typeface="+mn-ea"/>
                <a:cs typeface="+mn-cs"/>
              </a:rPr>
              <a:t>8/1/2022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909638" y="744538"/>
            <a:ext cx="4962525"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77863" y="4714875"/>
            <a:ext cx="5426075" cy="4467225"/>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9428163"/>
            <a:ext cx="2938463"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41750" y="9428163"/>
            <a:ext cx="2938463" cy="4968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B941A2-AF49-468F-B09B-9C9AB9C27076}" type="slidenum">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Gulim" pitchFamily="34" charset="-127"/>
              <a:cs typeface="Arial" panose="020B0604020202020204" pitchFamily="34" charset="0"/>
            </a:endParaRPr>
          </a:p>
        </p:txBody>
      </p:sp>
    </p:spTree>
    <p:extLst>
      <p:ext uri="{BB962C8B-B14F-4D97-AF65-F5344CB8AC3E}">
        <p14:creationId xmlns:p14="http://schemas.microsoft.com/office/powerpoint/2010/main" val="214671431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909638" y="744538"/>
            <a:ext cx="4962525" cy="3722687"/>
          </a:xfrm>
          <a:ln>
            <a:solidFill>
              <a:srgbClr val="000000">
                <a:alpha val="100000"/>
              </a:srgbClr>
            </a:solidFill>
            <a:miter lim="800000"/>
          </a:ln>
        </p:spPr>
      </p:sp>
      <p:sp>
        <p:nvSpPr>
          <p:cNvPr id="6147"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CA" altLang="en-US" dirty="0"/>
          </a:p>
        </p:txBody>
      </p:sp>
      <p:sp>
        <p:nvSpPr>
          <p:cNvPr id="6148" name="Slide Number Placeholder 3"/>
          <p:cNvSpPr txBox="1">
            <a:spLocks noGrp="1"/>
          </p:cNvSpPr>
          <p:nvPr>
            <p:ph type="sldNum" sz="quarter"/>
          </p:nvPr>
        </p:nvSpPr>
        <p:spPr>
          <a:xfrm>
            <a:off x="3841750" y="9428163"/>
            <a:ext cx="2938463" cy="496887"/>
          </a:xfrm>
          <a:prstGeom prst="rect">
            <a:avLst/>
          </a:prstGeom>
          <a:noFill/>
          <a:ln w="9525">
            <a:noFill/>
          </a:ln>
        </p:spPr>
        <p:txBody>
          <a:bodyPr anchor="b"/>
          <a:lstStyle/>
          <a:p>
            <a:pPr lvl="0" algn="r" eaLnBrk="1" hangingPunct="1"/>
            <a:fld id="{9A0DB2DC-4C9A-4742-B13C-FB6460FD3503}" type="slidenum">
              <a:rPr lang="en-US" altLang="en-US" sz="1200" dirty="0">
                <a:latin typeface="Calibri" panose="020F0502020204030204" pitchFamily="34" charset="0"/>
                <a:cs typeface="Arial" panose="020B0604020202020204" pitchFamily="34" charset="0"/>
              </a:rPr>
              <a:t>1</a:t>
            </a:fld>
            <a:endParaRPr lang="en-US" altLang="en-US" sz="1200" dirty="0">
              <a:latin typeface="Calibri" panose="020F0502020204030204" pitchFamily="34" charset="0"/>
              <a:ea typeface="Arial" panose="020B0604020202020204" pitchFamily="34" charset="0"/>
              <a:cs typeface="Arial" panose="020B0604020202020204" pitchFamily="34" charset="0"/>
            </a:endParaRPr>
          </a:p>
        </p:txBody>
      </p:sp>
      <p:sp>
        <p:nvSpPr>
          <p:cNvPr id="6149" name="Date Placeholder 4"/>
          <p:cNvSpPr txBox="1">
            <a:spLocks noGrp="1"/>
          </p:cNvSpPr>
          <p:nvPr>
            <p:ph type="dt" sz="half"/>
          </p:nvPr>
        </p:nvSpPr>
        <p:spPr bwMode="auto">
          <a:noFill/>
          <a:ln>
            <a:noFill/>
            <a:miter lim="800000"/>
          </a:ln>
        </p:spPr>
        <p:txBody>
          <a:bodyPr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B576C01-FA71-458F-9745-04361D427462}" type="datetime1">
              <a:rPr kumimoji="0" lang="en-US" altLang="en-US" sz="1200" b="0" i="0" u="none" strike="noStrike" kern="1200" cap="none" spc="0" normalizeH="0" baseline="0" noProof="0" smtClean="0">
                <a:ln>
                  <a:noFill/>
                </a:ln>
                <a:solidFill>
                  <a:schemeClr val="tx1"/>
                </a:solidFill>
                <a:effectLst/>
                <a:uLnTx/>
                <a:uFillTx/>
                <a:latin typeface="+mn-lt"/>
                <a:ea typeface="Gulim" pitchFamily="34" charset="-127"/>
                <a:cs typeface="+mn-cs"/>
              </a:rPr>
              <a:t>8/1/2022</a:t>
            </a:fld>
            <a:endParaRPr kumimoji="0" lang="en-US" altLang="en-US" sz="1200" b="0" i="0" u="none" strike="noStrike" kern="1200" cap="none" spc="0" normalizeH="0" baseline="0" noProof="0">
              <a:ln>
                <a:noFill/>
              </a:ln>
              <a:solidFill>
                <a:schemeClr val="tx1"/>
              </a:solidFill>
              <a:effectLst/>
              <a:uLnTx/>
              <a:uFillTx/>
              <a:latin typeface="+mn-lt"/>
              <a:ea typeface="Gulim" pitchFamily="34" charset="-127"/>
              <a:cs typeface="+mn-cs"/>
            </a:endParaRPr>
          </a:p>
        </p:txBody>
      </p:sp>
    </p:spTree>
    <p:extLst>
      <p:ext uri="{BB962C8B-B14F-4D97-AF65-F5344CB8AC3E}">
        <p14:creationId xmlns:p14="http://schemas.microsoft.com/office/powerpoint/2010/main" val="50160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909638" y="744538"/>
            <a:ext cx="4962525" cy="3722687"/>
          </a:xfrm>
          <a:ln>
            <a:solidFill>
              <a:srgbClr val="000000">
                <a:alpha val="100000"/>
              </a:srgbClr>
            </a:solidFill>
            <a:miter lim="800000"/>
          </a:ln>
        </p:spPr>
      </p:sp>
      <p:sp>
        <p:nvSpPr>
          <p:cNvPr id="13315" name="Notes Placeholder 2"/>
          <p:cNvSpPr>
            <a:spLocks noGrp="1"/>
          </p:cNvSpPr>
          <p:nvPr>
            <p:ph type="body" idx="1"/>
          </p:nvPr>
        </p:nvSpPr>
        <p:spPr>
          <a:noFill/>
          <a:ln>
            <a:noFill/>
          </a:ln>
        </p:spPr>
        <p:txBody>
          <a:bodyPr wrap="square" lIns="91440" tIns="45720" rIns="91440" bIns="45720" anchor="t"/>
          <a:lstStyle/>
          <a:p>
            <a:pPr lvl="0"/>
            <a:endParaRPr lang="en-US" altLang="en-US" dirty="0"/>
          </a:p>
        </p:txBody>
      </p:sp>
      <p:sp>
        <p:nvSpPr>
          <p:cNvPr id="13316" name="Slide Number Placeholder 3"/>
          <p:cNvSpPr txBox="1">
            <a:spLocks noGrp="1"/>
          </p:cNvSpPr>
          <p:nvPr>
            <p:ph type="sldNum" sz="quarter"/>
          </p:nvPr>
        </p:nvSpPr>
        <p:spPr>
          <a:xfrm>
            <a:off x="3841750" y="9428163"/>
            <a:ext cx="2938463" cy="496887"/>
          </a:xfrm>
          <a:prstGeom prst="rect">
            <a:avLst/>
          </a:prstGeom>
          <a:noFill/>
          <a:ln w="9525">
            <a:noFill/>
          </a:ln>
        </p:spPr>
        <p:txBody>
          <a:bodyPr anchor="b"/>
          <a:lstStyle/>
          <a:p>
            <a:pPr lvl="0" algn="r" eaLnBrk="1" hangingPunct="1"/>
            <a:fld id="{9A0DB2DC-4C9A-4742-B13C-FB6460FD3503}" type="slidenum">
              <a:rPr lang="en-US" altLang="en-US" sz="1200" dirty="0">
                <a:latin typeface="Calibri" panose="020F0502020204030204" pitchFamily="34" charset="0"/>
                <a:cs typeface="Arial" panose="020B0604020202020204" pitchFamily="34" charset="0"/>
              </a:rPr>
              <a:t>9</a:t>
            </a:fld>
            <a:endParaRPr lang="en-US" altLang="en-US" sz="1200" dirty="0">
              <a:latin typeface="Calibri" panose="020F050202020403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991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Rectangle 6"/>
          <p:cNvSpPr>
            <a:spLocks noChangeArrowheads="1"/>
          </p:cNvSpPr>
          <p:nvPr/>
        </p:nvSpPr>
        <p:spPr bwMode="auto">
          <a:xfrm>
            <a:off x="495300" y="3933825"/>
            <a:ext cx="8153400" cy="935038"/>
          </a:xfrm>
          <a:prstGeom prst="rect">
            <a:avLst/>
          </a:prstGeom>
          <a:noFill/>
          <a:ln>
            <a:noFill/>
          </a:ln>
        </p:spPr>
        <p:txBody>
          <a:bodyPr/>
          <a:lstStyle/>
          <a:p>
            <a:pPr lvl="0" eaLnBrk="1" hangingPunct="1"/>
            <a:endParaRPr lang="ko-KR" altLang="en-US" sz="2400" dirty="0">
              <a:latin typeface="Arial Narrow" pitchFamily="34" charset="0"/>
              <a:ea typeface="Arial" panose="020B0604020202020204" pitchFamily="34" charset="0"/>
            </a:endParaRPr>
          </a:p>
        </p:txBody>
      </p:sp>
      <p:sp>
        <p:nvSpPr>
          <p:cNvPr id="10" name="Rectangle 7"/>
          <p:cNvSpPr>
            <a:spLocks noChangeArrowheads="1"/>
          </p:cNvSpPr>
          <p:nvPr/>
        </p:nvSpPr>
        <p:spPr bwMode="gray">
          <a:xfrm>
            <a:off x="0" y="2636838"/>
            <a:ext cx="9144000" cy="71438"/>
          </a:xfrm>
          <a:prstGeom prst="rect">
            <a:avLst/>
          </a:prstGeom>
          <a:gradFill rotWithShape="1">
            <a:gsLst>
              <a:gs pos="0">
                <a:srgbClr val="766000"/>
              </a:gs>
              <a:gs pos="100000">
                <a:srgbClr val="FFDE53"/>
              </a:gs>
            </a:gsLst>
            <a:lin ang="0" scaled="1"/>
          </a:gradFill>
          <a:ln w="3175">
            <a:solidFill>
              <a:srgbClr val="FFDE53"/>
            </a:solidFill>
            <a:miter lim="800000"/>
          </a:ln>
        </p:spPr>
        <p:txBody>
          <a:bodyPr wrap="none" anchor="ctr"/>
          <a:lstStyle/>
          <a:p>
            <a:pPr lvl="0" eaLnBrk="1" hangingPunct="1"/>
            <a:endParaRPr lang="ko-KR" altLang="en-US" sz="2400" dirty="0">
              <a:latin typeface="Tahoma" panose="020B0604030504040204" pitchFamily="34" charset="0"/>
              <a:ea typeface="Arial" panose="020B0604020202020204" pitchFamily="34" charset="0"/>
            </a:endParaRPr>
          </a:p>
        </p:txBody>
      </p:sp>
      <p:pic>
        <p:nvPicPr>
          <p:cNvPr id="3076" name="Picture 8" descr="neomail.gif"/>
          <p:cNvPicPr>
            <a:picLocks noChangeAspect="1"/>
          </p:cNvPicPr>
          <p:nvPr userDrawn="1"/>
        </p:nvPicPr>
        <p:blipFill>
          <a:blip r:embed="rId2"/>
          <a:stretch>
            <a:fillRect/>
          </a:stretch>
        </p:blipFill>
        <p:spPr>
          <a:xfrm>
            <a:off x="3648075" y="3429000"/>
            <a:ext cx="1685925" cy="1981200"/>
          </a:xfrm>
          <a:prstGeom prst="rect">
            <a:avLst/>
          </a:prstGeom>
          <a:noFill/>
          <a:ln w="9525">
            <a:noFill/>
          </a:ln>
        </p:spPr>
      </p:pic>
      <p:sp>
        <p:nvSpPr>
          <p:cNvPr id="155650" name="Rectangle 2"/>
          <p:cNvSpPr>
            <a:spLocks noGrp="1" noChangeArrowheads="1"/>
          </p:cNvSpPr>
          <p:nvPr>
            <p:ph type="ctrTitle"/>
          </p:nvPr>
        </p:nvSpPr>
        <p:spPr>
          <a:xfrm>
            <a:off x="174625" y="981075"/>
            <a:ext cx="8718550" cy="1466850"/>
          </a:xfrm>
          <a:noFill/>
        </p:spPr>
        <p:txBody>
          <a:bodyPr lIns="91440" tIns="45720" rIns="91440" bIns="45720" anchor="b" anchorCtr="0"/>
          <a:lstStyle>
            <a:lvl1pPr>
              <a:defRPr sz="3600" b="1">
                <a:latin typeface="Times New Roman" panose="02020603050405020304" pitchFamily="18" charset="0"/>
                <a:ea typeface="휴먼명조" pitchFamily="2" charset="-127"/>
                <a:cs typeface="Times New Roman" panose="02020603050405020304" pitchFamily="18" charset="0"/>
              </a:defRPr>
            </a:lvl1pPr>
          </a:lstStyle>
          <a:p>
            <a:r>
              <a:rPr lang="en-US" altLang="ko-KR"/>
              <a:t>Click to edit Master title style</a:t>
            </a:r>
            <a:endParaRPr lang="ko-KR"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08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308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a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547688"/>
            <a:ext cx="4244975" cy="5761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547688"/>
            <a:ext cx="4244975" cy="5761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sz="3200" b="0" i="0" u="none" strike="noStrike" kern="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836613"/>
          </a:xfrm>
          <a:prstGeom prst="rect">
            <a:avLst/>
          </a:prstGeom>
          <a:gradFill rotWithShape="0">
            <a:gsLst>
              <a:gs pos="0">
                <a:srgbClr val="D0D0D0"/>
              </a:gs>
              <a:gs pos="100000">
                <a:schemeClr val="bg1">
                  <a:alpha val="0"/>
                </a:schemeClr>
              </a:gs>
            </a:gsLst>
            <a:lin ang="0" scaled="1"/>
            <a:tileRect/>
          </a:gradFill>
          <a:ln w="9525">
            <a:noFill/>
          </a:ln>
        </p:spPr>
        <p:txBody>
          <a:bodyPr lIns="18000" tIns="10800" rIns="18000" bIns="10800" anchor="ctr" anchorCtr="1"/>
          <a:lstStyle/>
          <a:p>
            <a:pPr lvl="0"/>
            <a:r>
              <a:rPr lang="en-US" altLang="ko-KR" dirty="0"/>
              <a:t>Title</a:t>
            </a:r>
          </a:p>
        </p:txBody>
      </p:sp>
      <p:sp>
        <p:nvSpPr>
          <p:cNvPr id="1027" name="Rectangle 3"/>
          <p:cNvSpPr>
            <a:spLocks noGrp="1"/>
          </p:cNvSpPr>
          <p:nvPr>
            <p:ph type="body" idx="1"/>
          </p:nvPr>
        </p:nvSpPr>
        <p:spPr>
          <a:xfrm>
            <a:off x="144463" y="928688"/>
            <a:ext cx="8642350" cy="5472112"/>
          </a:xfrm>
          <a:prstGeom prst="rect">
            <a:avLst/>
          </a:prstGeom>
          <a:noFill/>
          <a:ln w="9525">
            <a:noFill/>
          </a:ln>
        </p:spPr>
        <p:txBody>
          <a:bodyPr/>
          <a:lstStyle/>
          <a:p>
            <a:pPr lvl="0"/>
            <a:r>
              <a:rPr lang="en-US" altLang="ko-KR" dirty="0"/>
              <a:t>Master </a:t>
            </a:r>
            <a:endParaRPr lang="ko-KR" altLang="en-US" dirty="0"/>
          </a:p>
          <a:p>
            <a:pPr lvl="1"/>
            <a:r>
              <a:rPr lang="en-US" altLang="ko-KR" dirty="0"/>
              <a:t>Master </a:t>
            </a:r>
          </a:p>
          <a:p>
            <a:pPr lvl="2"/>
            <a:r>
              <a:rPr lang="en-US" altLang="ko-KR" dirty="0"/>
              <a:t>Master</a:t>
            </a:r>
            <a:endParaRPr lang="ko-KR" altLang="en-US" dirty="0"/>
          </a:p>
          <a:p>
            <a:pPr lvl="3"/>
            <a:r>
              <a:rPr lang="en-US" altLang="ko-KR" dirty="0"/>
              <a:t>Master</a:t>
            </a:r>
            <a:endParaRPr lang="ko-KR" altLang="en-US" dirty="0"/>
          </a:p>
          <a:p>
            <a:pPr lvl="4"/>
            <a:r>
              <a:rPr lang="en-US" altLang="ko-KR" dirty="0"/>
              <a:t>Master</a:t>
            </a:r>
            <a:endParaRPr lang="ko-KR" altLang="en-US" dirty="0"/>
          </a:p>
        </p:txBody>
      </p:sp>
      <p:sp>
        <p:nvSpPr>
          <p:cNvPr id="1028" name="Rectangle 6"/>
          <p:cNvSpPr>
            <a:spLocks noChangeArrowheads="1"/>
          </p:cNvSpPr>
          <p:nvPr/>
        </p:nvSpPr>
        <p:spPr bwMode="auto">
          <a:xfrm>
            <a:off x="2857500" y="6400800"/>
            <a:ext cx="1905000" cy="457200"/>
          </a:xfrm>
          <a:prstGeom prst="rect">
            <a:avLst/>
          </a:prstGeom>
          <a:noFill/>
          <a:ln>
            <a:noFill/>
          </a:ln>
        </p:spPr>
        <p:txBody>
          <a:bodyPr anchor="b"/>
          <a:lstStyle/>
          <a:p>
            <a:pPr lvl="0" algn="r" eaLnBrk="1" hangingPunct="1"/>
            <a:fld id="{9A0DB2DC-4C9A-4742-B13C-FB6460FD3503}" type="slidenum">
              <a:rPr lang="ko-KR" altLang="en-US" sz="1400" dirty="0">
                <a:latin typeface="Tahoma" panose="020B0604030504040204" pitchFamily="34" charset="0"/>
                <a:cs typeface="Arial" panose="020B0604020202020204" pitchFamily="34" charset="0"/>
              </a:rPr>
              <a:t>‹#›</a:t>
            </a:fld>
            <a:endParaRPr lang="ko-KR" altLang="en-US" sz="1400" dirty="0">
              <a:latin typeface="Tahoma" panose="020B0604030504040204" pitchFamily="34" charset="0"/>
              <a:ea typeface="Arial" panose="020B0604020202020204" pitchFamily="34" charset="0"/>
              <a:cs typeface="Arial" panose="020B0604020202020204" pitchFamily="34" charset="0"/>
            </a:endParaRPr>
          </a:p>
        </p:txBody>
      </p:sp>
      <p:sp>
        <p:nvSpPr>
          <p:cNvPr id="1029" name="Rectangle 7"/>
          <p:cNvSpPr>
            <a:spLocks noChangeArrowheads="1"/>
          </p:cNvSpPr>
          <p:nvPr/>
        </p:nvSpPr>
        <p:spPr bwMode="auto">
          <a:xfrm>
            <a:off x="6072188" y="6215063"/>
            <a:ext cx="3143250" cy="571500"/>
          </a:xfrm>
          <a:prstGeom prst="rect">
            <a:avLst/>
          </a:prstGeom>
          <a:noFill/>
          <a:ln>
            <a:noFill/>
          </a:ln>
        </p:spPr>
        <p:txBody>
          <a:bodyPr anchor="b"/>
          <a:lstStyle>
            <a:lvl1pPr eaLnBrk="0" hangingPunct="0">
              <a:defRPr>
                <a:solidFill>
                  <a:schemeClr val="tx1"/>
                </a:solidFill>
                <a:latin typeface="Arial" panose="020B0604020202020204" pitchFamily="34" charset="0"/>
                <a:ea typeface="Gulim" pitchFamily="34" charset="-127"/>
              </a:defRPr>
            </a:lvl1pPr>
            <a:lvl2pPr marL="742950" indent="-285750" eaLnBrk="0" hangingPunct="0">
              <a:defRPr>
                <a:solidFill>
                  <a:schemeClr val="tx1"/>
                </a:solidFill>
                <a:latin typeface="Arial" panose="020B0604020202020204" pitchFamily="34" charset="0"/>
                <a:ea typeface="Gulim" pitchFamily="34" charset="-127"/>
              </a:defRPr>
            </a:lvl2pPr>
            <a:lvl3pPr marL="1143000" indent="-228600" eaLnBrk="0" hangingPunct="0">
              <a:defRPr>
                <a:solidFill>
                  <a:schemeClr val="tx1"/>
                </a:solidFill>
                <a:latin typeface="Arial" panose="020B0604020202020204" pitchFamily="34" charset="0"/>
                <a:ea typeface="Gulim" pitchFamily="34" charset="-127"/>
              </a:defRPr>
            </a:lvl3pPr>
            <a:lvl4pPr marL="1600200" indent="-228600" eaLnBrk="0" hangingPunct="0">
              <a:defRPr>
                <a:solidFill>
                  <a:schemeClr val="tx1"/>
                </a:solidFill>
                <a:latin typeface="Arial" panose="020B0604020202020204" pitchFamily="34" charset="0"/>
                <a:ea typeface="Gulim" pitchFamily="34" charset="-127"/>
              </a:defRPr>
            </a:lvl4pPr>
            <a:lvl5pPr marL="2057400" indent="-228600" eaLnBrk="0" hangingPunc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ko-KR" sz="1600" b="0" i="0" u="none" strike="noStrike" kern="1200" cap="none" spc="0" normalizeH="0" baseline="0" noProof="0">
                <a:ln>
                  <a:noFill/>
                </a:ln>
                <a:solidFill>
                  <a:srgbClr val="444444"/>
                </a:solidFill>
                <a:effectLst/>
                <a:uLnTx/>
                <a:uFillTx/>
                <a:latin typeface="Constantia" panose="02030602050306030303" pitchFamily="18" charset="0"/>
                <a:ea typeface="Gulim" pitchFamily="34" charset="-127"/>
                <a:cs typeface="Times New Roman" panose="02020603050405020304" pitchFamily="18" charset="0"/>
              </a:rPr>
              <a:t>Department of CSE, CUET</a:t>
            </a:r>
          </a:p>
        </p:txBody>
      </p:sp>
      <p:sp>
        <p:nvSpPr>
          <p:cNvPr id="1030" name="Rectangle 4"/>
          <p:cNvSpPr>
            <a:spLocks noChangeArrowheads="1"/>
          </p:cNvSpPr>
          <p:nvPr/>
        </p:nvSpPr>
        <p:spPr bwMode="gray">
          <a:xfrm>
            <a:off x="0" y="6351588"/>
            <a:ext cx="9144000" cy="69850"/>
          </a:xfrm>
          <a:prstGeom prst="rect">
            <a:avLst/>
          </a:prstGeom>
          <a:gradFill rotWithShape="0">
            <a:gsLst>
              <a:gs pos="0">
                <a:srgbClr val="333333"/>
              </a:gs>
              <a:gs pos="100000">
                <a:srgbClr val="D0D0D0"/>
              </a:gs>
            </a:gsLst>
            <a:lin ang="0" scaled="1"/>
          </a:gradFill>
          <a:ln w="3175">
            <a:solidFill>
              <a:srgbClr val="ABABAB"/>
            </a:solidFill>
            <a:miter lim="800000"/>
          </a:ln>
        </p:spPr>
        <p:txBody>
          <a:bodyPr wrap="none" anchor="ctr"/>
          <a:lstStyle/>
          <a:p>
            <a:pPr lvl="0" eaLnBrk="1" hangingPunct="1"/>
            <a:endParaRPr lang="ko-KR" altLang="en-US" sz="2400" dirty="0">
              <a:latin typeface="Tahoma" panose="020B0604030504040204" pitchFamily="34" charset="0"/>
              <a:ea typeface="Arial" panose="020B0604020202020204" pitchFamily="34" charset="0"/>
            </a:endParaRPr>
          </a:p>
        </p:txBody>
      </p:sp>
      <p:sp>
        <p:nvSpPr>
          <p:cNvPr id="1031" name="Rectangle 8"/>
          <p:cNvSpPr>
            <a:spLocks noChangeArrowheads="1"/>
          </p:cNvSpPr>
          <p:nvPr/>
        </p:nvSpPr>
        <p:spPr bwMode="gray">
          <a:xfrm>
            <a:off x="0" y="857250"/>
            <a:ext cx="9144000" cy="71438"/>
          </a:xfrm>
          <a:prstGeom prst="rect">
            <a:avLst/>
          </a:prstGeom>
          <a:gradFill rotWithShape="1">
            <a:gsLst>
              <a:gs pos="0">
                <a:srgbClr val="766000"/>
              </a:gs>
              <a:gs pos="100000">
                <a:srgbClr val="FFDE53"/>
              </a:gs>
            </a:gsLst>
            <a:lin ang="0" scaled="1"/>
          </a:gradFill>
          <a:ln w="3175">
            <a:solidFill>
              <a:srgbClr val="E8BC00"/>
            </a:solidFill>
            <a:miter lim="800000"/>
          </a:ln>
        </p:spPr>
        <p:txBody>
          <a:bodyPr wrap="none" anchor="ctr"/>
          <a:lstStyle/>
          <a:p>
            <a:pPr lvl="0" eaLnBrk="1" hangingPunct="1"/>
            <a:endParaRPr lang="ko-KR" altLang="en-US" sz="2400" dirty="0">
              <a:latin typeface="Tahoma" panose="020B0604030504040204" pitchFamily="34" charset="0"/>
              <a:ea typeface="Arial" panose="020B0604020202020204" pitchFamily="34" charset="0"/>
            </a:endParaRPr>
          </a:p>
        </p:txBody>
      </p:sp>
      <p:pic>
        <p:nvPicPr>
          <p:cNvPr id="1032" name="Picture 8" descr="Picture1.jpg"/>
          <p:cNvPicPr>
            <a:picLocks noChangeAspect="1"/>
          </p:cNvPicPr>
          <p:nvPr/>
        </p:nvPicPr>
        <p:blipFill>
          <a:blip r:embed="rId14"/>
          <a:stretch>
            <a:fillRect/>
          </a:stretch>
        </p:blipFill>
        <p:spPr>
          <a:xfrm>
            <a:off x="71438" y="6215063"/>
            <a:ext cx="500062" cy="6143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ctr" latinLnBrk="1" hangingPunct="0">
        <a:spcBef>
          <a:spcPct val="0"/>
        </a:spcBef>
        <a:spcAft>
          <a:spcPct val="0"/>
        </a:spcAft>
        <a:defRPr kumimoji="1" sz="3200">
          <a:solidFill>
            <a:schemeClr val="bg2"/>
          </a:solidFill>
          <a:latin typeface="Times New Roman" panose="02020603050405020304" pitchFamily="18" charset="0"/>
          <a:ea typeface="+mj-ea"/>
          <a:cs typeface="Times New Roman" panose="02020603050405020304" pitchFamily="18" charset="0"/>
        </a:defRPr>
      </a:lvl1pPr>
      <a:lvl2pPr algn="ctr" rtl="0" eaLnBrk="0" fontAlgn="ctr" latinLnBrk="1" hangingPunct="0">
        <a:spcBef>
          <a:spcPct val="0"/>
        </a:spcBef>
        <a:spcAft>
          <a:spcPct val="0"/>
        </a:spcAft>
        <a:defRPr kumimoji="1" sz="3200">
          <a:solidFill>
            <a:schemeClr val="bg2"/>
          </a:solidFill>
          <a:latin typeface="Times New Roman" panose="02020603050405020304" pitchFamily="18" charset="0"/>
          <a:ea typeface="Gulim" pitchFamily="34" charset="-127"/>
          <a:cs typeface="Times New Roman" panose="02020603050405020304" pitchFamily="18" charset="0"/>
        </a:defRPr>
      </a:lvl2pPr>
      <a:lvl3pPr algn="ctr" rtl="0" eaLnBrk="0" fontAlgn="ctr" latinLnBrk="1" hangingPunct="0">
        <a:spcBef>
          <a:spcPct val="0"/>
        </a:spcBef>
        <a:spcAft>
          <a:spcPct val="0"/>
        </a:spcAft>
        <a:defRPr kumimoji="1" sz="3200">
          <a:solidFill>
            <a:schemeClr val="bg2"/>
          </a:solidFill>
          <a:latin typeface="Times New Roman" panose="02020603050405020304" pitchFamily="18" charset="0"/>
          <a:ea typeface="Gulim" pitchFamily="34" charset="-127"/>
          <a:cs typeface="Times New Roman" panose="02020603050405020304" pitchFamily="18" charset="0"/>
        </a:defRPr>
      </a:lvl3pPr>
      <a:lvl4pPr algn="ctr" rtl="0" eaLnBrk="0" fontAlgn="ctr" latinLnBrk="1" hangingPunct="0">
        <a:spcBef>
          <a:spcPct val="0"/>
        </a:spcBef>
        <a:spcAft>
          <a:spcPct val="0"/>
        </a:spcAft>
        <a:defRPr kumimoji="1" sz="3200">
          <a:solidFill>
            <a:schemeClr val="bg2"/>
          </a:solidFill>
          <a:latin typeface="Times New Roman" panose="02020603050405020304" pitchFamily="18" charset="0"/>
          <a:ea typeface="Gulim" pitchFamily="34" charset="-127"/>
          <a:cs typeface="Times New Roman" panose="02020603050405020304" pitchFamily="18" charset="0"/>
        </a:defRPr>
      </a:lvl4pPr>
      <a:lvl5pPr algn="ctr" rtl="0" eaLnBrk="0" fontAlgn="ctr" latinLnBrk="1" hangingPunct="0">
        <a:spcBef>
          <a:spcPct val="0"/>
        </a:spcBef>
        <a:spcAft>
          <a:spcPct val="0"/>
        </a:spcAft>
        <a:defRPr kumimoji="1" sz="3200">
          <a:solidFill>
            <a:schemeClr val="bg2"/>
          </a:solidFill>
          <a:latin typeface="Times New Roman" panose="02020603050405020304" pitchFamily="18" charset="0"/>
          <a:ea typeface="Gulim" pitchFamily="34" charset="-127"/>
          <a:cs typeface="Times New Roman" panose="02020603050405020304" pitchFamily="18" charset="0"/>
        </a:defRPr>
      </a:lvl5pPr>
      <a:lvl6pPr marL="457200" algn="ctr" rtl="0" eaLnBrk="1" fontAlgn="ctr" latinLnBrk="1" hangingPunct="1">
        <a:spcBef>
          <a:spcPct val="0"/>
        </a:spcBef>
        <a:spcAft>
          <a:spcPct val="0"/>
        </a:spcAft>
        <a:defRPr kumimoji="1" sz="3200">
          <a:solidFill>
            <a:schemeClr val="bg2"/>
          </a:solidFill>
          <a:latin typeface="Arial Narrow" pitchFamily="34" charset="0"/>
          <a:ea typeface="Gulim" pitchFamily="34" charset="-127"/>
        </a:defRPr>
      </a:lvl6pPr>
      <a:lvl7pPr marL="914400" algn="ctr" rtl="0" eaLnBrk="1" fontAlgn="ctr" latinLnBrk="1" hangingPunct="1">
        <a:spcBef>
          <a:spcPct val="0"/>
        </a:spcBef>
        <a:spcAft>
          <a:spcPct val="0"/>
        </a:spcAft>
        <a:defRPr kumimoji="1" sz="3200">
          <a:solidFill>
            <a:schemeClr val="bg2"/>
          </a:solidFill>
          <a:latin typeface="Arial Narrow" pitchFamily="34" charset="0"/>
          <a:ea typeface="Gulim" pitchFamily="34" charset="-127"/>
        </a:defRPr>
      </a:lvl7pPr>
      <a:lvl8pPr marL="1371600" algn="ctr" rtl="0" eaLnBrk="1" fontAlgn="ctr" latinLnBrk="1" hangingPunct="1">
        <a:spcBef>
          <a:spcPct val="0"/>
        </a:spcBef>
        <a:spcAft>
          <a:spcPct val="0"/>
        </a:spcAft>
        <a:defRPr kumimoji="1" sz="3200">
          <a:solidFill>
            <a:schemeClr val="bg2"/>
          </a:solidFill>
          <a:latin typeface="Arial Narrow" pitchFamily="34" charset="0"/>
          <a:ea typeface="Gulim" pitchFamily="34" charset="-127"/>
        </a:defRPr>
      </a:lvl8pPr>
      <a:lvl9pPr marL="1828800" algn="ctr" rtl="0" eaLnBrk="1" fontAlgn="ctr" latinLnBrk="1" hangingPunct="1">
        <a:spcBef>
          <a:spcPct val="0"/>
        </a:spcBef>
        <a:spcAft>
          <a:spcPct val="0"/>
        </a:spcAft>
        <a:defRPr kumimoji="1" sz="3200">
          <a:solidFill>
            <a:schemeClr val="bg2"/>
          </a:solidFill>
          <a:latin typeface="Arial Narrow"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folHlink"/>
        </a:buClr>
        <a:buSzPct val="60000"/>
        <a:buFont typeface="Wingdings" panose="05000000000000000000" pitchFamily="2" charset="2"/>
        <a:buBlip>
          <a:blip r:embed="rId15"/>
        </a:buBlip>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latinLnBrk="1" hangingPunct="0">
        <a:spcBef>
          <a:spcPct val="20000"/>
        </a:spcBef>
        <a:spcAft>
          <a:spcPct val="0"/>
        </a:spcAft>
        <a:buClr>
          <a:schemeClr val="hlink"/>
        </a:buClr>
        <a:buSzPct val="55000"/>
        <a:buFont typeface="Wingdings" panose="05000000000000000000" pitchFamily="2" charset="2"/>
        <a:buBlip>
          <a:blip r:embed="rId15"/>
        </a:buBlip>
        <a:defRPr kumimoji="1" sz="24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latinLnBrk="1" hangingPunct="0">
        <a:spcBef>
          <a:spcPct val="20000"/>
        </a:spcBef>
        <a:spcAft>
          <a:spcPct val="0"/>
        </a:spcAft>
        <a:buClr>
          <a:schemeClr val="folHlink"/>
        </a:buClr>
        <a:buSzPct val="50000"/>
        <a:buFont typeface="Wingdings" panose="05000000000000000000" pitchFamily="2" charset="2"/>
        <a:buBlip>
          <a:blip r:embed="rId15"/>
        </a:buBlip>
        <a:defRPr kumimoji="1" sz="20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latinLnBrk="1" hangingPunct="0">
        <a:spcBef>
          <a:spcPct val="20000"/>
        </a:spcBef>
        <a:spcAft>
          <a:spcPct val="0"/>
        </a:spcAft>
        <a:buClr>
          <a:schemeClr val="accent2"/>
        </a:buClr>
        <a:buSzPct val="55000"/>
        <a:buFont typeface="Wingdings" panose="05000000000000000000" pitchFamily="2" charset="2"/>
        <a:buBlip>
          <a:blip r:embed="rId15"/>
        </a:buBlip>
        <a:defRPr kumimoji="1" sz="20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latinLnBrk="1" hangingPunct="0">
        <a:spcBef>
          <a:spcPct val="20000"/>
        </a:spcBef>
        <a:spcAft>
          <a:spcPct val="0"/>
        </a:spcAft>
        <a:buClr>
          <a:schemeClr val="accent1"/>
        </a:buClr>
        <a:buSzPct val="50000"/>
        <a:buFont typeface="Wingdings" panose="05000000000000000000" pitchFamily="2" charset="2"/>
        <a:buBlip>
          <a:blip r:embed="rId15"/>
        </a:buBlip>
        <a:defRPr kumimoji="1" sz="16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600">
          <a:solidFill>
            <a:schemeClr val="tx1"/>
          </a:solidFill>
          <a:latin typeface="+mn-lt"/>
          <a:ea typeface="+mn-ea"/>
        </a:defRPr>
      </a:lvl6pPr>
      <a:lvl7pPr marL="2971800" indent="-22860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600">
          <a:solidFill>
            <a:schemeClr val="tx1"/>
          </a:solidFill>
          <a:latin typeface="+mn-lt"/>
          <a:ea typeface="+mn-ea"/>
        </a:defRPr>
      </a:lvl7pPr>
      <a:lvl8pPr marL="3429000" indent="-22860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600">
          <a:solidFill>
            <a:schemeClr val="tx1"/>
          </a:solidFill>
          <a:latin typeface="+mn-lt"/>
          <a:ea typeface="+mn-ea"/>
        </a:defRPr>
      </a:lvl8pPr>
      <a:lvl9pPr marL="3886200" indent="-22860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en-US" dirty="0"/>
              <a:t>Click to edit Master title style</a:t>
            </a:r>
          </a:p>
        </p:txBody>
      </p:sp>
      <p:sp>
        <p:nvSpPr>
          <p:cNvPr id="2051"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31CEE3-E79B-4673-9218-9A5DB9728B69}"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Gulim" pitchFamily="34" charset="-127"/>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686800" cy="2209800"/>
          </a:xfrm>
        </p:spPr>
        <p:txBody>
          <a:bodyPr vert="horz" wrap="square" lIns="91440" tIns="45720" rIns="91440" bIns="45720" numCol="1" anchor="b" anchorCtr="0" compatLnSpc="1">
            <a:noAutofit/>
          </a:bodyPr>
          <a:lstStyle/>
          <a:p>
            <a:pPr lvl="0"/>
            <a: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kumimoji="1" lang="en-US" sz="32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32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kumimoji="1" lang="en-US" sz="32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32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lang="en-US" sz="3200" dirty="0"/>
              <a:t>Electricity Demand Forecasting Using Machine Learning Models</a:t>
            </a:r>
            <a:r>
              <a:rPr lang="en-US" sz="2400" dirty="0"/>
              <a:t/>
            </a:r>
            <a:br>
              <a:rPr lang="en-US" sz="2400" dirty="0"/>
            </a:br>
            <a: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t/>
            </a:r>
            <a:br>
              <a:rPr kumimoji="1" lang="en-US" sz="2400" b="1" i="0" u="none" strike="noStrike" kern="0" cap="none" spc="0" normalizeH="0" baseline="0" noProof="0" dirty="0">
                <a:ln>
                  <a:noFill/>
                </a:ln>
                <a:solidFill>
                  <a:schemeClr val="bg2"/>
                </a:solidFill>
                <a:effectLst/>
                <a:uLnTx/>
                <a:uFillTx/>
                <a:latin typeface="Times New Roman" panose="02020603050405020304" pitchFamily="18" charset="0"/>
                <a:ea typeface="휴먼명조" pitchFamily="2" charset="-127"/>
                <a:cs typeface="Times New Roman" panose="02020603050405020304" pitchFamily="18" charset="0"/>
              </a:rPr>
            </a:br>
            <a:endParaRPr kumimoji="1" lang="en-US" sz="2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휴먼명조" pitchFamily="2" charset="-127"/>
              <a:cs typeface="Times New Roman" panose="02020603050405020304" pitchFamily="18" charset="0"/>
            </a:endParaRPr>
          </a:p>
        </p:txBody>
      </p:sp>
      <p:sp>
        <p:nvSpPr>
          <p:cNvPr id="5123" name="TextBox 2"/>
          <p:cNvSpPr txBox="1"/>
          <p:nvPr/>
        </p:nvSpPr>
        <p:spPr>
          <a:xfrm>
            <a:off x="381000" y="3770313"/>
            <a:ext cx="1625958" cy="1538883"/>
          </a:xfrm>
          <a:prstGeom prst="rect">
            <a:avLst/>
          </a:prstGeom>
          <a:noFill/>
          <a:ln w="9525">
            <a:noFill/>
          </a:ln>
        </p:spPr>
        <p:txBody>
          <a:bodyPr wrap="none">
            <a:spAutoFit/>
          </a:bodyPr>
          <a:lstStyle>
            <a:lvl1pPr marL="342900" indent="-342900" algn="l" rtl="0" eaLnBrk="0" fontAlgn="base" latinLnBrk="1" hangingPunct="0">
              <a:spcBef>
                <a:spcPct val="20000"/>
              </a:spcBef>
              <a:spcAft>
                <a:spcPct val="0"/>
              </a:spcAft>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latinLnBrk="1" hangingPunct="0">
              <a:spcBef>
                <a:spcPct val="20000"/>
              </a:spcBef>
              <a:spcAft>
                <a:spcPct val="0"/>
              </a:spcAft>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latinLnBrk="1" hangingPunct="0">
              <a:spcBef>
                <a:spcPct val="20000"/>
              </a:spcBef>
              <a:spcAft>
                <a:spcPct val="0"/>
              </a:spcAft>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latinLnBrk="1" hangingPunct="0">
              <a:spcBef>
                <a:spcPct val="20000"/>
              </a:spcBef>
              <a:spcAft>
                <a:spcPct val="0"/>
              </a:spcAft>
              <a:buClr>
                <a:schemeClr val="accent2"/>
              </a:buClr>
              <a:buSzPct val="55000"/>
              <a:buFont typeface="Wingdings" panose="05000000000000000000" pitchFamily="2" charset="2"/>
              <a:buBlip>
                <a:blip r:embed="rId3"/>
              </a:buBlip>
              <a:defRPr kumimoji="1" sz="20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mn-ea"/>
                <a:cs typeface="Times New Roman" panose="02020603050405020304" pitchFamily="18" charset="0"/>
              </a:defRPr>
            </a:lvl5pPr>
          </a:lstStyle>
          <a:p>
            <a:pPr marL="0" lvl="0" indent="0">
              <a:spcBef>
                <a:spcPct val="50000"/>
              </a:spcBef>
              <a:buNone/>
            </a:pPr>
            <a:endParaRPr lang="en-US" altLang="en-US" sz="2000" b="1" dirty="0">
              <a:ea typeface="MS PGothic" panose="020B0600070205080204" pitchFamily="34" charset="-128"/>
            </a:endParaRPr>
          </a:p>
          <a:p>
            <a:pPr marL="0" lvl="0" indent="0" latinLnBrk="0">
              <a:spcBef>
                <a:spcPct val="0"/>
              </a:spcBef>
              <a:buClrTx/>
              <a:buSzTx/>
              <a:buFontTx/>
              <a:buNone/>
            </a:pPr>
            <a:r>
              <a:rPr lang="en-US" altLang="en-US" sz="2000" b="1" dirty="0"/>
              <a:t>Presented By</a:t>
            </a:r>
          </a:p>
          <a:p>
            <a:pPr marL="0" lvl="0" indent="0" latinLnBrk="0">
              <a:spcBef>
                <a:spcPct val="0"/>
              </a:spcBef>
              <a:buClrTx/>
              <a:buSzTx/>
              <a:buFontTx/>
              <a:buNone/>
            </a:pPr>
            <a:r>
              <a:rPr lang="en-US" altLang="en-US" sz="1800" dirty="0"/>
              <a:t>Sharmin Ara</a:t>
            </a:r>
          </a:p>
          <a:p>
            <a:pPr marL="0" lvl="0" indent="0" latinLnBrk="0">
              <a:spcBef>
                <a:spcPct val="0"/>
              </a:spcBef>
              <a:buClrTx/>
              <a:buSzTx/>
              <a:buFontTx/>
              <a:buNone/>
            </a:pPr>
            <a:r>
              <a:rPr lang="en-US" altLang="en-US" sz="1800" dirty="0"/>
              <a:t>ID: 1604044</a:t>
            </a:r>
          </a:p>
          <a:p>
            <a:pPr marL="0" lvl="0" indent="0" latinLnBrk="0">
              <a:spcBef>
                <a:spcPct val="0"/>
              </a:spcBef>
              <a:buClrTx/>
              <a:buSzTx/>
              <a:buFontTx/>
              <a:buNone/>
            </a:pPr>
            <a:endParaRPr lang="en-US" altLang="en-US" sz="1800" dirty="0"/>
          </a:p>
        </p:txBody>
      </p:sp>
      <p:sp>
        <p:nvSpPr>
          <p:cNvPr id="5124" name="TextBox 4"/>
          <p:cNvSpPr txBox="1"/>
          <p:nvPr/>
        </p:nvSpPr>
        <p:spPr>
          <a:xfrm>
            <a:off x="5715000" y="3770313"/>
            <a:ext cx="2971800" cy="1323439"/>
          </a:xfrm>
          <a:prstGeom prst="rect">
            <a:avLst/>
          </a:prstGeom>
          <a:noFill/>
          <a:ln w="9525">
            <a:noFill/>
          </a:ln>
        </p:spPr>
        <p:txBody>
          <a:bodyPr wrap="square">
            <a:spAutoFit/>
          </a:bodyPr>
          <a:lstStyle>
            <a:lvl1pPr marL="342900" indent="-342900" algn="l" rtl="0" eaLnBrk="0" fontAlgn="base" latinLnBrk="1" hangingPunct="0">
              <a:spcBef>
                <a:spcPct val="20000"/>
              </a:spcBef>
              <a:spcAft>
                <a:spcPct val="0"/>
              </a:spcAft>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latinLnBrk="1" hangingPunct="0">
              <a:spcBef>
                <a:spcPct val="20000"/>
              </a:spcBef>
              <a:spcAft>
                <a:spcPct val="0"/>
              </a:spcAft>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latinLnBrk="1" hangingPunct="0">
              <a:spcBef>
                <a:spcPct val="20000"/>
              </a:spcBef>
              <a:spcAft>
                <a:spcPct val="0"/>
              </a:spcAft>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latinLnBrk="1" hangingPunct="0">
              <a:spcBef>
                <a:spcPct val="20000"/>
              </a:spcBef>
              <a:spcAft>
                <a:spcPct val="0"/>
              </a:spcAft>
              <a:buClr>
                <a:schemeClr val="accent2"/>
              </a:buClr>
              <a:buSzPct val="55000"/>
              <a:buFont typeface="Wingdings" panose="05000000000000000000" pitchFamily="2" charset="2"/>
              <a:buBlip>
                <a:blip r:embed="rId3"/>
              </a:buBlip>
              <a:defRPr kumimoji="1" sz="20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latinLnBrk="1" hangingPunct="0">
              <a:spcBef>
                <a:spcPct val="20000"/>
              </a:spcBef>
              <a:spcAft>
                <a:spcPct val="0"/>
              </a:spcAft>
              <a:buClr>
                <a:schemeClr val="accent1"/>
              </a:buClr>
              <a:buSzPct val="50000"/>
              <a:buFont typeface="Wingdings" panose="05000000000000000000" pitchFamily="2" charset="2"/>
              <a:buBlip>
                <a:blip r:embed="rId3"/>
              </a:buBlip>
              <a:defRPr kumimoji="1" sz="1600">
                <a:solidFill>
                  <a:schemeClr val="tx1"/>
                </a:solidFill>
                <a:latin typeface="Times New Roman" panose="02020603050405020304" pitchFamily="18" charset="0"/>
                <a:ea typeface="+mn-ea"/>
                <a:cs typeface="Times New Roman" panose="02020603050405020304" pitchFamily="18" charset="0"/>
              </a:defRPr>
            </a:lvl5pPr>
          </a:lstStyle>
          <a:p>
            <a:pPr eaLnBrk="1" latinLnBrk="0" hangingPunct="1">
              <a:spcBef>
                <a:spcPct val="0"/>
              </a:spcBef>
              <a:buClrTx/>
              <a:buSzTx/>
              <a:buFontTx/>
              <a:buNone/>
            </a:pPr>
            <a:r>
              <a:rPr kumimoji="0" lang="en-US" altLang="en-US" sz="2000" dirty="0"/>
              <a:t>Supervised by:</a:t>
            </a:r>
          </a:p>
          <a:p>
            <a:pPr eaLnBrk="1" latinLnBrk="0" hangingPunct="1">
              <a:spcBef>
                <a:spcPct val="0"/>
              </a:spcBef>
              <a:buClrTx/>
              <a:buSzTx/>
              <a:buFontTx/>
              <a:buNone/>
            </a:pPr>
            <a:r>
              <a:rPr kumimoji="0" lang="en-US" altLang="en-US" sz="2000" dirty="0"/>
              <a:t>Dr. Md. </a:t>
            </a:r>
            <a:r>
              <a:rPr kumimoji="0" lang="en-US" altLang="en-US" sz="2000" dirty="0" err="1"/>
              <a:t>Mokammel</a:t>
            </a:r>
            <a:r>
              <a:rPr kumimoji="0" lang="en-US" altLang="en-US" sz="2000" dirty="0"/>
              <a:t> </a:t>
            </a:r>
            <a:r>
              <a:rPr kumimoji="0" lang="en-US" altLang="en-US" sz="2000" dirty="0" err="1"/>
              <a:t>Haque</a:t>
            </a:r>
            <a:endParaRPr kumimoji="0" lang="en-US" altLang="en-US" sz="2000" dirty="0"/>
          </a:p>
          <a:p>
            <a:pPr eaLnBrk="1" latinLnBrk="0" hangingPunct="1">
              <a:spcBef>
                <a:spcPct val="0"/>
              </a:spcBef>
              <a:buClrTx/>
              <a:buSzTx/>
              <a:buFontTx/>
              <a:buNone/>
            </a:pPr>
            <a:r>
              <a:rPr kumimoji="0" lang="en-US" altLang="en-US" sz="2000" dirty="0"/>
              <a:t>Professor</a:t>
            </a:r>
          </a:p>
          <a:p>
            <a:pPr eaLnBrk="1" latinLnBrk="0" hangingPunct="1">
              <a:spcBef>
                <a:spcPct val="0"/>
              </a:spcBef>
              <a:buClrTx/>
              <a:buSzTx/>
              <a:buFontTx/>
              <a:buNone/>
            </a:pPr>
            <a:r>
              <a:rPr kumimoji="0" lang="en-US" altLang="en-US" sz="2000" dirty="0"/>
              <a:t>Dept. of CSE, CUET</a:t>
            </a:r>
          </a:p>
        </p:txBody>
      </p:sp>
      <p:sp>
        <p:nvSpPr>
          <p:cNvPr id="5" name="TextBox 4"/>
          <p:cNvSpPr txBox="1"/>
          <p:nvPr/>
        </p:nvSpPr>
        <p:spPr>
          <a:xfrm>
            <a:off x="2743200" y="2931933"/>
            <a:ext cx="3886200" cy="368300"/>
          </a:xfrm>
          <a:prstGeom prst="rect">
            <a:avLst/>
          </a:prstGeom>
          <a:noFill/>
        </p:spPr>
        <p:txBody>
          <a:bodyPr>
            <a:spAutoFit/>
          </a:bodyPr>
          <a:lstStyle/>
          <a:p>
            <a:pPr eaLnBrk="0" fontAlgn="base" hangingPunct="0">
              <a:spcBef>
                <a:spcPct val="0"/>
              </a:spcBef>
              <a:spcAft>
                <a:spcPct val="0"/>
              </a:spcAft>
              <a:defRPr/>
            </a:pPr>
            <a:r>
              <a:rPr lang="en-US" b="1" dirty="0" smtClean="0">
                <a:solidFill>
                  <a:srgbClr val="BB9801"/>
                </a:solidFill>
                <a:effectLst>
                  <a:outerShdw blurRad="38100" dist="38100" dir="2700000" algn="tl">
                    <a:srgbClr val="000000">
                      <a:alpha val="43137"/>
                    </a:srgbClr>
                  </a:outerShdw>
                </a:effectLst>
                <a:latin typeface="Arial" panose="020B0604020202020204" pitchFamily="34" charset="0"/>
              </a:rPr>
              <a:t>CSE-400(Thesis </a:t>
            </a:r>
            <a:r>
              <a:rPr lang="en-US" b="1" dirty="0">
                <a:solidFill>
                  <a:srgbClr val="BB9801"/>
                </a:solidFill>
                <a:effectLst>
                  <a:outerShdw blurRad="38100" dist="38100" dir="2700000" algn="tl">
                    <a:srgbClr val="000000">
                      <a:alpha val="43137"/>
                    </a:srgbClr>
                  </a:outerShdw>
                </a:effectLst>
              </a:rPr>
              <a:t>&amp;</a:t>
            </a:r>
            <a:r>
              <a:rPr lang="en-US" b="1" dirty="0" smtClean="0">
                <a:solidFill>
                  <a:srgbClr val="BB9801"/>
                </a:solidFill>
                <a:effectLst>
                  <a:outerShdw blurRad="38100" dist="38100" dir="2700000" algn="tl">
                    <a:srgbClr val="000000">
                      <a:alpha val="43137"/>
                    </a:srgbClr>
                  </a:outerShdw>
                </a:effectLst>
                <a:latin typeface="Arial" panose="020B0604020202020204" pitchFamily="34" charset="0"/>
              </a:rPr>
              <a:t> Project)</a:t>
            </a:r>
            <a:endParaRPr lang="en-US" b="1" dirty="0">
              <a:solidFill>
                <a:srgbClr val="000000"/>
              </a:solidFill>
              <a:latin typeface="Arial" panose="020B0604020202020204" pitchFamily="34" charset="0"/>
            </a:endParaRPr>
          </a:p>
        </p:txBody>
      </p:sp>
    </p:spTree>
  </p:cSld>
  <p:clrMapOvr>
    <a:masterClrMapping/>
  </p:clrMapOvr>
  <p:transition advTm="9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down)">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wipe(down)">
                                      <p:cBhvr>
                                        <p:cTn id="1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Objectives</a:t>
            </a:r>
            <a:endParaRPr lang="en-US" dirty="0"/>
          </a:p>
        </p:txBody>
      </p:sp>
      <p:sp>
        <p:nvSpPr>
          <p:cNvPr id="3" name="Content Placeholder 2"/>
          <p:cNvSpPr>
            <a:spLocks noGrp="1"/>
          </p:cNvSpPr>
          <p:nvPr>
            <p:ph idx="1"/>
          </p:nvPr>
        </p:nvSpPr>
        <p:spPr>
          <a:xfrm>
            <a:off x="0" y="928688"/>
            <a:ext cx="9144000" cy="5472112"/>
          </a:xfrm>
        </p:spPr>
        <p:txBody>
          <a:bodyPr/>
          <a:lstStyle/>
          <a:p>
            <a:pPr>
              <a:buFont typeface="Wingdings" panose="05000000000000000000" pitchFamily="2" charset="2"/>
              <a:buChar char="Ø"/>
            </a:pPr>
            <a:r>
              <a:rPr lang="en-US" sz="2400" dirty="0"/>
              <a:t>To build our own dataset combining energy data, weather data and </a:t>
            </a:r>
            <a:endParaRPr lang="en-US" sz="2400" dirty="0" smtClean="0"/>
          </a:p>
          <a:p>
            <a:pPr marL="0" indent="0">
              <a:buNone/>
            </a:pPr>
            <a:r>
              <a:rPr lang="en-US" sz="2400" dirty="0"/>
              <a:t> </a:t>
            </a:r>
            <a:r>
              <a:rPr lang="en-US" sz="2400" dirty="0" smtClean="0"/>
              <a:t>    population </a:t>
            </a:r>
            <a:r>
              <a:rPr lang="en-US" sz="2400" dirty="0"/>
              <a:t>density data</a:t>
            </a:r>
            <a:r>
              <a:rPr lang="en-US" sz="2400" dirty="0" smtClean="0"/>
              <a: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To predict the electricity demand accurately using well defined </a:t>
            </a:r>
            <a:endParaRPr lang="en-US" sz="2400" dirty="0" smtClean="0"/>
          </a:p>
          <a:p>
            <a:pPr marL="0" indent="0">
              <a:buNone/>
            </a:pPr>
            <a:r>
              <a:rPr lang="en-US" sz="2400" dirty="0"/>
              <a:t> </a:t>
            </a:r>
            <a:r>
              <a:rPr lang="en-US" sz="2400" dirty="0" smtClean="0"/>
              <a:t>    machine </a:t>
            </a:r>
            <a:r>
              <a:rPr lang="en-US" sz="2400" dirty="0"/>
              <a:t>learning methods</a:t>
            </a:r>
            <a:r>
              <a:rPr lang="en-US" sz="2400" dirty="0" smtClean="0"/>
              <a: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To find the most satisfactory approach supporting the dataset with </a:t>
            </a:r>
          </a:p>
          <a:p>
            <a:pPr marL="0" indent="0">
              <a:buNone/>
            </a:pPr>
            <a:r>
              <a:rPr lang="en-US" sz="2400" dirty="0"/>
              <a:t> </a:t>
            </a:r>
            <a:r>
              <a:rPr lang="en-US" sz="2400" dirty="0" smtClean="0"/>
              <a:t>    good </a:t>
            </a:r>
            <a:r>
              <a:rPr lang="en-US" sz="2400" dirty="0"/>
              <a:t>prediction accuracy.</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253720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5AD45-0486-4AA4-8AA0-811D55665C97}"/>
              </a:ext>
            </a:extLst>
          </p:cNvPr>
          <p:cNvSpPr>
            <a:spLocks noGrp="1"/>
          </p:cNvSpPr>
          <p:nvPr>
            <p:ph type="title"/>
          </p:nvPr>
        </p:nvSpPr>
        <p:spPr>
          <a:xfrm>
            <a:off x="0" y="0"/>
            <a:ext cx="9144000" cy="836613"/>
          </a:xfrm>
        </p:spPr>
        <p:txBody>
          <a:bodyPr/>
          <a:lstStyle/>
          <a:p>
            <a:r>
              <a:rPr lang="en-US" b="1" dirty="0" smtClean="0"/>
              <a:t>Outline Of Methodology</a:t>
            </a:r>
            <a:endParaRPr lang="en-US" dirty="0"/>
          </a:p>
        </p:txBody>
      </p:sp>
      <p:pic>
        <p:nvPicPr>
          <p:cNvPr id="1026" name="Picture 2" descr="https://documents.lucid.app/documents/c4712fa8-8ac7-435b-bf43-28bd41f7b521/pages/0_0?a=3700&amp;x=17&amp;y=-67&amp;w=1826&amp;h=1013&amp;store=1&amp;accept=image%2F*&amp;auth=LCA%205601f27bc438f8dc69224a3d9f6db166dd47a1bf-ts%3D16588554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799"/>
            <a:ext cx="8229600" cy="47699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56461" y="5836721"/>
            <a:ext cx="2707793" cy="338554"/>
          </a:xfrm>
          <a:prstGeom prst="rect">
            <a:avLst/>
          </a:prstGeom>
        </p:spPr>
        <p:txBody>
          <a:bodyPr wrap="none">
            <a:spAutoFit/>
          </a:bodyPr>
          <a:lstStyle/>
          <a:p>
            <a:r>
              <a:rPr lang="en-US" altLang="en-US" sz="1600" dirty="0" smtClean="0">
                <a:latin typeface="Times New Roman" panose="02020603050405020304" pitchFamily="18" charset="0"/>
                <a:cs typeface="Times New Roman" panose="02020603050405020304" pitchFamily="18" charset="0"/>
              </a:rPr>
              <a:t>       Figure: System Overview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0139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a:xfrm>
            <a:off x="144462" y="928688"/>
            <a:ext cx="8999538" cy="5472112"/>
          </a:xfrm>
        </p:spPr>
        <p:txBody>
          <a:bodyPr/>
          <a:lstStyle/>
          <a:p>
            <a:pPr>
              <a:buFont typeface="Wingdings" panose="05000000000000000000" pitchFamily="2" charset="2"/>
              <a:buChar char="Ø"/>
            </a:pPr>
            <a:r>
              <a:rPr lang="en-US" sz="2400" dirty="0" smtClean="0"/>
              <a:t>Dataset creation: This </a:t>
            </a:r>
            <a:r>
              <a:rPr lang="en-US" sz="2400" dirty="0"/>
              <a:t>figure shows the procedure of web scrapping </a:t>
            </a:r>
            <a:endParaRPr lang="en-US" sz="2400" dirty="0" smtClean="0"/>
          </a:p>
          <a:p>
            <a:pPr marL="0" indent="0">
              <a:buNone/>
            </a:pPr>
            <a:r>
              <a:rPr lang="en-US" sz="2400" dirty="0"/>
              <a:t> </a:t>
            </a:r>
            <a:r>
              <a:rPr lang="en-US" sz="2400" dirty="0" smtClean="0"/>
              <a:t>   through </a:t>
            </a:r>
            <a:r>
              <a:rPr lang="en-US" sz="2400" dirty="0"/>
              <a:t>which we have collected our </a:t>
            </a:r>
            <a:r>
              <a:rPr lang="en-US" sz="2400" dirty="0" smtClean="0"/>
              <a:t>demand data </a:t>
            </a:r>
            <a:r>
              <a:rPr lang="en-US" sz="2400" dirty="0"/>
              <a:t>from the </a:t>
            </a:r>
            <a:r>
              <a:rPr lang="en-US" sz="2400" dirty="0" smtClean="0"/>
              <a:t>websites.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410" y="1897576"/>
            <a:ext cx="2591087" cy="37704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897576"/>
            <a:ext cx="2577210" cy="3770406"/>
          </a:xfrm>
          <a:prstGeom prst="rect">
            <a:avLst/>
          </a:prstGeom>
        </p:spPr>
      </p:pic>
      <p:sp>
        <p:nvSpPr>
          <p:cNvPr id="6" name="Rectangle 5"/>
          <p:cNvSpPr/>
          <p:nvPr/>
        </p:nvSpPr>
        <p:spPr>
          <a:xfrm>
            <a:off x="2468136" y="5762094"/>
            <a:ext cx="3995004" cy="338554"/>
          </a:xfrm>
          <a:prstGeom prst="rect">
            <a:avLst/>
          </a:prstGeom>
        </p:spPr>
        <p:txBody>
          <a:bodyPr wrap="none">
            <a:spAutoFit/>
          </a:bodyPr>
          <a:lstStyle/>
          <a:p>
            <a:r>
              <a:rPr lang="en-US" altLang="en-US" sz="1600" dirty="0" smtClean="0">
                <a:latin typeface="Times New Roman" panose="02020603050405020304" pitchFamily="18" charset="0"/>
                <a:cs typeface="Times New Roman" panose="02020603050405020304" pitchFamily="18" charset="0"/>
              </a:rPr>
              <a:t>Figure: Feature extracted using web scrapping</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3614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r>
              <a:rPr lang="en-GB" b="1" dirty="0"/>
              <a:t>(Cont.)</a:t>
            </a:r>
            <a:endParaRPr lang="en-US"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960825"/>
            <a:ext cx="7163800" cy="3892295"/>
          </a:xfrm>
        </p:spPr>
      </p:pic>
      <p:sp>
        <p:nvSpPr>
          <p:cNvPr id="3" name="Rectangle 2"/>
          <p:cNvSpPr/>
          <p:nvPr/>
        </p:nvSpPr>
        <p:spPr>
          <a:xfrm>
            <a:off x="76200" y="868810"/>
            <a:ext cx="8991600" cy="1200329"/>
          </a:xfrm>
          <a:prstGeom prst="rect">
            <a:avLst/>
          </a:prstGeom>
        </p:spPr>
        <p:txBody>
          <a:bodyPr wrap="square">
            <a:spAutoFit/>
          </a:bodyPr>
          <a:lstStyle/>
          <a:p>
            <a:pPr marL="285750" indent="-285750">
              <a:buClr>
                <a:schemeClr val="tx2"/>
              </a:buClr>
              <a:buSzPct val="71000"/>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 Dataset Description :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sample of our dataset is given here. The features of our dataset are d</a:t>
            </a:r>
            <a:r>
              <a:rPr lang="en-US" sz="2400" dirty="0" smtClean="0">
                <a:latin typeface="Times New Roman" panose="02020603050405020304" pitchFamily="18" charset="0"/>
                <a:cs typeface="Times New Roman" panose="02020603050405020304" pitchFamily="18" charset="0"/>
              </a:rPr>
              <a:t>emand (MW), temp, humidity, pressure, wind speed, population density.</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657600" y="5744805"/>
            <a:ext cx="2167581" cy="338554"/>
          </a:xfrm>
          <a:prstGeom prst="rect">
            <a:avLst/>
          </a:prstGeom>
        </p:spPr>
        <p:txBody>
          <a:bodyPr wrap="none">
            <a:spAutoFit/>
          </a:bodyPr>
          <a:lstStyle/>
          <a:p>
            <a:r>
              <a:rPr lang="en-US" altLang="en-US" sz="1600" dirty="0" smtClean="0">
                <a:latin typeface="Times New Roman" panose="02020603050405020304" pitchFamily="18" charset="0"/>
                <a:cs typeface="Times New Roman" panose="02020603050405020304" pitchFamily="18" charset="0"/>
              </a:rPr>
              <a:t>Figure: Dataset Sample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45815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r>
              <a:rPr lang="en-GB" b="1" dirty="0"/>
              <a:t>(Cont.)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27906"/>
            <a:ext cx="8389937" cy="4572000"/>
          </a:xfrm>
        </p:spPr>
      </p:pic>
      <p:sp>
        <p:nvSpPr>
          <p:cNvPr id="5" name="Rectangle 4"/>
          <p:cNvSpPr/>
          <p:nvPr/>
        </p:nvSpPr>
        <p:spPr>
          <a:xfrm>
            <a:off x="2819400" y="5791200"/>
            <a:ext cx="3284874" cy="338554"/>
          </a:xfrm>
          <a:prstGeom prst="rect">
            <a:avLst/>
          </a:prstGeom>
        </p:spPr>
        <p:txBody>
          <a:bodyPr wrap="none">
            <a:spAutoFit/>
          </a:bodyPr>
          <a:lstStyle/>
          <a:p>
            <a:r>
              <a:rPr lang="en-US" sz="1600" dirty="0" smtClean="0">
                <a:latin typeface="Times New Roman" panose="02020603050405020304" pitchFamily="18" charset="0"/>
                <a:cs typeface="Times New Roman" panose="02020603050405020304" pitchFamily="18" charset="0"/>
              </a:rPr>
              <a:t>Figure: Correlation matrix of features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2344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r>
              <a:rPr lang="en-GB" b="1" dirty="0"/>
              <a:t>(Cont.)</a:t>
            </a:r>
            <a:endParaRPr lang="en-US" b="1" dirty="0"/>
          </a:p>
        </p:txBody>
      </p:sp>
      <p:sp>
        <p:nvSpPr>
          <p:cNvPr id="3" name="Content Placeholder 2"/>
          <p:cNvSpPr>
            <a:spLocks noGrp="1"/>
          </p:cNvSpPr>
          <p:nvPr>
            <p:ph idx="1"/>
          </p:nvPr>
        </p:nvSpPr>
        <p:spPr/>
        <p:txBody>
          <a:bodyPr/>
          <a:lstStyle/>
          <a:p>
            <a:pPr eaLnBrk="1" hangingPunct="1">
              <a:buFont typeface="Wingdings" panose="05000000000000000000" pitchFamily="2" charset="2"/>
              <a:buChar char="Ø"/>
            </a:pPr>
            <a:r>
              <a:rPr lang="en-US" altLang="en-US" sz="2400" dirty="0"/>
              <a:t>Used </a:t>
            </a:r>
            <a:r>
              <a:rPr lang="en-US" altLang="en-US" sz="2400" dirty="0" smtClean="0"/>
              <a:t>Methods for prediction:</a:t>
            </a:r>
            <a:endParaRPr lang="en-US" altLang="en-US" sz="2400" dirty="0"/>
          </a:p>
          <a:p>
            <a:pPr eaLnBrk="1" hangingPunct="1">
              <a:buFont typeface="Wingdings" panose="05000000000000000000" pitchFamily="2" charset="2"/>
              <a:buChar char="Ø"/>
            </a:pPr>
            <a:r>
              <a:rPr lang="en-US" altLang="en-US" sz="2400" dirty="0"/>
              <a:t>Machine Learning</a:t>
            </a:r>
          </a:p>
          <a:p>
            <a:pPr lvl="1" eaLnBrk="1" hangingPunct="1"/>
            <a:r>
              <a:rPr lang="en-US" altLang="en-US" dirty="0" smtClean="0"/>
              <a:t>Linear </a:t>
            </a:r>
            <a:r>
              <a:rPr lang="en-US" altLang="en-US" dirty="0"/>
              <a:t>Regression</a:t>
            </a:r>
          </a:p>
          <a:p>
            <a:pPr lvl="1" eaLnBrk="1" hangingPunct="1"/>
            <a:r>
              <a:rPr lang="en-US" altLang="en-US" dirty="0"/>
              <a:t>Decision </a:t>
            </a:r>
            <a:r>
              <a:rPr lang="en-US" altLang="en-US" dirty="0" smtClean="0"/>
              <a:t>Tree Regression</a:t>
            </a:r>
          </a:p>
          <a:p>
            <a:pPr lvl="1" eaLnBrk="1" hangingPunct="1"/>
            <a:r>
              <a:rPr lang="en-US" altLang="en-US" dirty="0"/>
              <a:t>Random </a:t>
            </a:r>
            <a:r>
              <a:rPr lang="en-US" altLang="en-US" dirty="0" smtClean="0"/>
              <a:t>Forest Regression</a:t>
            </a:r>
            <a:endParaRPr lang="en-US" altLang="en-US" dirty="0"/>
          </a:p>
          <a:p>
            <a:pPr lvl="1" eaLnBrk="1" hangingPunct="1"/>
            <a:r>
              <a:rPr lang="en-US" altLang="en-US" dirty="0" smtClean="0"/>
              <a:t>Support Vector Regression</a:t>
            </a:r>
            <a:endParaRPr lang="en-US" altLang="en-US" dirty="0"/>
          </a:p>
          <a:p>
            <a:pPr lvl="1" eaLnBrk="1" hangingPunct="1"/>
            <a:r>
              <a:rPr lang="en-US" altLang="en-US" dirty="0" smtClean="0"/>
              <a:t>K Nearest </a:t>
            </a:r>
            <a:r>
              <a:rPr lang="en-US" altLang="en-US" dirty="0" err="1" smtClean="0"/>
              <a:t>Neighbours</a:t>
            </a:r>
            <a:r>
              <a:rPr lang="en-US" altLang="en-US" dirty="0" smtClean="0"/>
              <a:t> Regression</a:t>
            </a:r>
            <a:endParaRPr lang="en-US" altLang="en-US" dirty="0"/>
          </a:p>
        </p:txBody>
      </p:sp>
    </p:spTree>
    <p:extLst>
      <p:ext uri="{BB962C8B-B14F-4D97-AF65-F5344CB8AC3E}">
        <p14:creationId xmlns:p14="http://schemas.microsoft.com/office/powerpoint/2010/main" val="14631521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Experimental </a:t>
            </a:r>
            <a:r>
              <a:rPr lang="en-GB" b="1" dirty="0" smtClean="0"/>
              <a:t>Evaluation</a:t>
            </a:r>
            <a:endParaRPr lang="en-US" b="1" dirty="0"/>
          </a:p>
        </p:txBody>
      </p:sp>
      <p:sp>
        <p:nvSpPr>
          <p:cNvPr id="3" name="Content Placeholder 2"/>
          <p:cNvSpPr>
            <a:spLocks noGrp="1"/>
          </p:cNvSpPr>
          <p:nvPr>
            <p:ph idx="1"/>
          </p:nvPr>
        </p:nvSpPr>
        <p:spPr>
          <a:xfrm>
            <a:off x="0" y="990600"/>
            <a:ext cx="9144000" cy="5638799"/>
          </a:xfrm>
        </p:spPr>
        <p:txBody>
          <a:bodyPr/>
          <a:lstStyle/>
          <a:p>
            <a:pPr>
              <a:buFont typeface="Wingdings" panose="05000000000000000000" pitchFamily="2" charset="2"/>
              <a:buChar char="Ø"/>
            </a:pPr>
            <a:r>
              <a:rPr lang="en-US" sz="2400" dirty="0"/>
              <a:t>Evaluation of </a:t>
            </a:r>
            <a:r>
              <a:rPr lang="en-US" sz="2400" dirty="0" smtClean="0"/>
              <a:t>different models </a:t>
            </a:r>
            <a:r>
              <a:rPr lang="en-US" sz="2400" dirty="0"/>
              <a:t>and </a:t>
            </a:r>
            <a:r>
              <a:rPr lang="en-US" sz="2400" dirty="0" smtClean="0"/>
              <a:t>results</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r>
              <a:rPr lang="en-US" dirty="0"/>
              <a:t> </a:t>
            </a:r>
            <a:r>
              <a:rPr lang="en-US" dirty="0" smtClean="0"/>
              <a:t>                               </a:t>
            </a:r>
          </a:p>
          <a:p>
            <a:pPr marL="0" indent="0">
              <a:buNone/>
            </a:pPr>
            <a:r>
              <a:rPr lang="en-US" sz="1800" dirty="0"/>
              <a:t> </a:t>
            </a:r>
            <a:r>
              <a:rPr lang="en-US" sz="1800" dirty="0" smtClean="0"/>
              <a:t>                                                </a:t>
            </a:r>
            <a:r>
              <a:rPr lang="en-US" sz="1600" dirty="0" smtClean="0"/>
              <a:t>Figure: Actual </a:t>
            </a:r>
            <a:r>
              <a:rPr lang="en-US" sz="1600" dirty="0" err="1" smtClean="0"/>
              <a:t>Vs</a:t>
            </a:r>
            <a:r>
              <a:rPr lang="en-US" sz="1600" dirty="0" smtClean="0"/>
              <a:t> Predicted Results</a:t>
            </a:r>
            <a:endParaRPr lang="en-US" sz="1600" dirty="0"/>
          </a:p>
        </p:txBody>
      </p:sp>
      <p:graphicFrame>
        <p:nvGraphicFramePr>
          <p:cNvPr id="13" name="Content Placeholder 3"/>
          <p:cNvGraphicFramePr>
            <a:graphicFrameLocks/>
          </p:cNvGraphicFramePr>
          <p:nvPr>
            <p:extLst>
              <p:ext uri="{D42A27DB-BD31-4B8C-83A1-F6EECF244321}">
                <p14:modId xmlns:p14="http://schemas.microsoft.com/office/powerpoint/2010/main" val="4196743278"/>
              </p:ext>
            </p:extLst>
          </p:nvPr>
        </p:nvGraphicFramePr>
        <p:xfrm>
          <a:off x="152400" y="2286000"/>
          <a:ext cx="2667000" cy="1518920"/>
        </p:xfrm>
        <a:graphic>
          <a:graphicData uri="http://schemas.openxmlformats.org/drawingml/2006/table">
            <a:tbl>
              <a:tblPr firstRow="1" bandRow="1">
                <a:tableStyleId>{E8B1032C-EA38-4F05-BA0D-38AFFFC7BED3}</a:tableStyleId>
              </a:tblPr>
              <a:tblGrid>
                <a:gridCol w="1333500"/>
                <a:gridCol w="1333500"/>
              </a:tblGrid>
              <a:tr h="370840">
                <a:tc>
                  <a:txBody>
                    <a:bodyPr/>
                    <a:lstStyle/>
                    <a:p>
                      <a:r>
                        <a:rPr lang="en-US" b="0" dirty="0" smtClean="0"/>
                        <a:t>MAE</a:t>
                      </a:r>
                      <a:endParaRPr lang="en-US" b="0" dirty="0"/>
                    </a:p>
                  </a:txBody>
                  <a:tcPr/>
                </a:tc>
                <a:tc>
                  <a:txBody>
                    <a:bodyPr/>
                    <a:lstStyle/>
                    <a:p>
                      <a:r>
                        <a:rPr lang="en-US" b="0" dirty="0" smtClean="0"/>
                        <a:t>0.0582</a:t>
                      </a:r>
                      <a:endParaRPr lang="en-US" b="0" dirty="0"/>
                    </a:p>
                  </a:txBody>
                  <a:tcPr/>
                </a:tc>
              </a:tr>
              <a:tr h="238760">
                <a:tc>
                  <a:txBody>
                    <a:bodyPr/>
                    <a:lstStyle/>
                    <a:p>
                      <a:r>
                        <a:rPr lang="en-US" dirty="0" smtClean="0"/>
                        <a:t>MSE</a:t>
                      </a:r>
                      <a:endParaRPr lang="en-US" dirty="0"/>
                    </a:p>
                  </a:txBody>
                  <a:tcPr/>
                </a:tc>
                <a:tc>
                  <a:txBody>
                    <a:bodyPr/>
                    <a:lstStyle/>
                    <a:p>
                      <a:r>
                        <a:rPr lang="en-US" dirty="0" smtClean="0"/>
                        <a:t>0.0057 </a:t>
                      </a:r>
                      <a:endParaRPr lang="en-US" dirty="0"/>
                    </a:p>
                  </a:txBody>
                  <a:tcPr/>
                </a:tc>
              </a:tr>
              <a:tr h="370840">
                <a:tc>
                  <a:txBody>
                    <a:bodyPr/>
                    <a:lstStyle/>
                    <a:p>
                      <a:r>
                        <a:rPr lang="en-US" dirty="0" smtClean="0"/>
                        <a:t>RMSE</a:t>
                      </a:r>
                      <a:endParaRPr lang="en-US" dirty="0"/>
                    </a:p>
                  </a:txBody>
                  <a:tcPr/>
                </a:tc>
                <a:tc>
                  <a:txBody>
                    <a:bodyPr/>
                    <a:lstStyle/>
                    <a:p>
                      <a:r>
                        <a:rPr lang="en-US" dirty="0" smtClean="0"/>
                        <a:t>0.0761</a:t>
                      </a:r>
                      <a:endParaRPr lang="en-US" dirty="0"/>
                    </a:p>
                  </a:txBody>
                  <a:tcPr/>
                </a:tc>
              </a:tr>
              <a:tr h="411480">
                <a:tc>
                  <a:txBody>
                    <a:bodyPr/>
                    <a:lstStyle/>
                    <a:p>
                      <a:r>
                        <a:rPr lang="en-US" dirty="0" smtClean="0"/>
                        <a:t>Accuracy</a:t>
                      </a:r>
                      <a:endParaRPr lang="en-US" dirty="0"/>
                    </a:p>
                  </a:txBody>
                  <a:tcPr/>
                </a:tc>
                <a:tc>
                  <a:txBody>
                    <a:bodyPr/>
                    <a:lstStyle/>
                    <a:p>
                      <a:r>
                        <a:rPr lang="en-US" dirty="0" smtClean="0"/>
                        <a:t>82.53% </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34121623"/>
              </p:ext>
            </p:extLst>
          </p:nvPr>
        </p:nvGraphicFramePr>
        <p:xfrm>
          <a:off x="152400" y="1676400"/>
          <a:ext cx="2667000" cy="640080"/>
        </p:xfrm>
        <a:graphic>
          <a:graphicData uri="http://schemas.openxmlformats.org/drawingml/2006/table">
            <a:tbl>
              <a:tblPr firstRow="1" bandRow="1">
                <a:tableStyleId>{93296810-A885-4BE3-A3E7-6D5BEEA58F35}</a:tableStyleId>
              </a:tblPr>
              <a:tblGrid>
                <a:gridCol w="2667000"/>
              </a:tblGrid>
              <a:tr h="584200">
                <a:tc>
                  <a:txBody>
                    <a:bodyPr/>
                    <a:lstStyle/>
                    <a:p>
                      <a:r>
                        <a:rPr lang="en-US" b="0" dirty="0" smtClean="0">
                          <a:solidFill>
                            <a:schemeClr val="tx1"/>
                          </a:solidFill>
                        </a:rPr>
                        <a:t>Prediction Errors and accuracy score of LR</a:t>
                      </a:r>
                      <a:endParaRPr lang="en-US" b="0" dirty="0">
                        <a:solidFill>
                          <a:schemeClr val="tx1"/>
                        </a:solidFill>
                      </a:endParaRPr>
                    </a:p>
                  </a:txBody>
                  <a:tcPr/>
                </a:tc>
              </a:tr>
            </a:tbl>
          </a:graphicData>
        </a:graphic>
      </p:graphicFrame>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48" y="3962400"/>
            <a:ext cx="2667000" cy="2095908"/>
          </a:xfrm>
          <a:prstGeom prst="rect">
            <a:avLst/>
          </a:prstGeom>
        </p:spPr>
      </p:pic>
      <p:graphicFrame>
        <p:nvGraphicFramePr>
          <p:cNvPr id="16" name="Content Placeholder 3"/>
          <p:cNvGraphicFramePr>
            <a:graphicFrameLocks/>
          </p:cNvGraphicFramePr>
          <p:nvPr>
            <p:extLst>
              <p:ext uri="{D42A27DB-BD31-4B8C-83A1-F6EECF244321}">
                <p14:modId xmlns:p14="http://schemas.microsoft.com/office/powerpoint/2010/main" val="850067817"/>
              </p:ext>
            </p:extLst>
          </p:nvPr>
        </p:nvGraphicFramePr>
        <p:xfrm>
          <a:off x="3200400" y="2286000"/>
          <a:ext cx="2743200" cy="1518920"/>
        </p:xfrm>
        <a:graphic>
          <a:graphicData uri="http://schemas.openxmlformats.org/drawingml/2006/table">
            <a:tbl>
              <a:tblPr firstRow="1" bandRow="1">
                <a:tableStyleId>{E8B1032C-EA38-4F05-BA0D-38AFFFC7BED3}</a:tableStyleId>
              </a:tblPr>
              <a:tblGrid>
                <a:gridCol w="1371600"/>
                <a:gridCol w="1371600"/>
              </a:tblGrid>
              <a:tr h="370840">
                <a:tc>
                  <a:txBody>
                    <a:bodyPr/>
                    <a:lstStyle/>
                    <a:p>
                      <a:r>
                        <a:rPr lang="en-US" b="0" dirty="0" smtClean="0"/>
                        <a:t>MAE</a:t>
                      </a:r>
                      <a:endParaRPr lang="en-US" b="0" dirty="0"/>
                    </a:p>
                  </a:txBody>
                  <a:tcPr/>
                </a:tc>
                <a:tc>
                  <a:txBody>
                    <a:bodyPr/>
                    <a:lstStyle/>
                    <a:p>
                      <a:r>
                        <a:rPr lang="en-US" b="0" dirty="0" smtClean="0"/>
                        <a:t>0.0615</a:t>
                      </a:r>
                      <a:endParaRPr lang="en-US" b="0" dirty="0"/>
                    </a:p>
                  </a:txBody>
                  <a:tcPr/>
                </a:tc>
              </a:tr>
              <a:tr h="238760">
                <a:tc>
                  <a:txBody>
                    <a:bodyPr/>
                    <a:lstStyle/>
                    <a:p>
                      <a:r>
                        <a:rPr lang="en-US" dirty="0" smtClean="0"/>
                        <a:t>MSE</a:t>
                      </a:r>
                      <a:endParaRPr lang="en-US" dirty="0"/>
                    </a:p>
                  </a:txBody>
                  <a:tcPr/>
                </a:tc>
                <a:tc>
                  <a:txBody>
                    <a:bodyPr/>
                    <a:lstStyle/>
                    <a:p>
                      <a:r>
                        <a:rPr lang="en-US" dirty="0" smtClean="0"/>
                        <a:t>0.0081 </a:t>
                      </a:r>
                      <a:endParaRPr lang="en-US" dirty="0"/>
                    </a:p>
                  </a:txBody>
                  <a:tcPr/>
                </a:tc>
              </a:tr>
              <a:tr h="370840">
                <a:tc>
                  <a:txBody>
                    <a:bodyPr/>
                    <a:lstStyle/>
                    <a:p>
                      <a:r>
                        <a:rPr lang="en-US" dirty="0" smtClean="0"/>
                        <a:t>RMSE</a:t>
                      </a:r>
                      <a:endParaRPr lang="en-US" dirty="0"/>
                    </a:p>
                  </a:txBody>
                  <a:tcPr/>
                </a:tc>
                <a:tc>
                  <a:txBody>
                    <a:bodyPr/>
                    <a:lstStyle/>
                    <a:p>
                      <a:r>
                        <a:rPr lang="en-US" dirty="0" smtClean="0"/>
                        <a:t>0.0903 </a:t>
                      </a:r>
                      <a:endParaRPr lang="en-US" dirty="0"/>
                    </a:p>
                  </a:txBody>
                  <a:tcPr/>
                </a:tc>
              </a:tr>
              <a:tr h="411480">
                <a:tc>
                  <a:txBody>
                    <a:bodyPr/>
                    <a:lstStyle/>
                    <a:p>
                      <a:r>
                        <a:rPr lang="en-US" dirty="0" smtClean="0"/>
                        <a:t>Accuracy</a:t>
                      </a:r>
                      <a:endParaRPr lang="en-US" dirty="0"/>
                    </a:p>
                  </a:txBody>
                  <a:tcPr/>
                </a:tc>
                <a:tc>
                  <a:txBody>
                    <a:bodyPr/>
                    <a:lstStyle/>
                    <a:p>
                      <a:r>
                        <a:rPr lang="en-US" dirty="0" smtClean="0"/>
                        <a:t>74.16%</a:t>
                      </a:r>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04490594"/>
              </p:ext>
            </p:extLst>
          </p:nvPr>
        </p:nvGraphicFramePr>
        <p:xfrm>
          <a:off x="3200400" y="1676400"/>
          <a:ext cx="2743200" cy="640080"/>
        </p:xfrm>
        <a:graphic>
          <a:graphicData uri="http://schemas.openxmlformats.org/drawingml/2006/table">
            <a:tbl>
              <a:tblPr firstRow="1" bandRow="1">
                <a:tableStyleId>{93296810-A885-4BE3-A3E7-6D5BEEA58F35}</a:tableStyleId>
              </a:tblPr>
              <a:tblGrid>
                <a:gridCol w="2743200"/>
              </a:tblGrid>
              <a:tr h="584200">
                <a:tc>
                  <a:txBody>
                    <a:bodyPr/>
                    <a:lstStyle/>
                    <a:p>
                      <a:r>
                        <a:rPr lang="en-US" b="0" dirty="0" smtClean="0">
                          <a:solidFill>
                            <a:schemeClr val="tx1"/>
                          </a:solidFill>
                        </a:rPr>
                        <a:t>Prediction Errors and accuracy score of DT</a:t>
                      </a:r>
                      <a:endParaRPr lang="en-US" b="0" dirty="0">
                        <a:solidFill>
                          <a:schemeClr val="tx1"/>
                        </a:solidFill>
                      </a:endParaRPr>
                    </a:p>
                  </a:txBody>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1223759898"/>
              </p:ext>
            </p:extLst>
          </p:nvPr>
        </p:nvGraphicFramePr>
        <p:xfrm>
          <a:off x="6324600" y="2286000"/>
          <a:ext cx="2667000" cy="1518920"/>
        </p:xfrm>
        <a:graphic>
          <a:graphicData uri="http://schemas.openxmlformats.org/drawingml/2006/table">
            <a:tbl>
              <a:tblPr firstRow="1" bandRow="1">
                <a:tableStyleId>{E8B1032C-EA38-4F05-BA0D-38AFFFC7BED3}</a:tableStyleId>
              </a:tblPr>
              <a:tblGrid>
                <a:gridCol w="1333500"/>
                <a:gridCol w="1333500"/>
              </a:tblGrid>
              <a:tr h="370840">
                <a:tc>
                  <a:txBody>
                    <a:bodyPr/>
                    <a:lstStyle/>
                    <a:p>
                      <a:r>
                        <a:rPr lang="en-US" b="0" dirty="0" smtClean="0"/>
                        <a:t>MAE</a:t>
                      </a:r>
                      <a:endParaRPr lang="en-US" b="0" dirty="0"/>
                    </a:p>
                  </a:txBody>
                  <a:tcPr/>
                </a:tc>
                <a:tc>
                  <a:txBody>
                    <a:bodyPr/>
                    <a:lstStyle/>
                    <a:p>
                      <a:r>
                        <a:rPr lang="en-US" b="0" dirty="0" smtClean="0"/>
                        <a:t>0.0450</a:t>
                      </a:r>
                      <a:endParaRPr lang="en-US" b="0" dirty="0"/>
                    </a:p>
                  </a:txBody>
                  <a:tcPr/>
                </a:tc>
              </a:tr>
              <a:tr h="238760">
                <a:tc>
                  <a:txBody>
                    <a:bodyPr/>
                    <a:lstStyle/>
                    <a:p>
                      <a:r>
                        <a:rPr lang="en-US" dirty="0" smtClean="0"/>
                        <a:t>MSE</a:t>
                      </a:r>
                      <a:endParaRPr lang="en-US" dirty="0"/>
                    </a:p>
                  </a:txBody>
                  <a:tcPr/>
                </a:tc>
                <a:tc>
                  <a:txBody>
                    <a:bodyPr/>
                    <a:lstStyle/>
                    <a:p>
                      <a:r>
                        <a:rPr lang="en-US" dirty="0" smtClean="0"/>
                        <a:t>0.0042</a:t>
                      </a:r>
                      <a:endParaRPr lang="en-US" dirty="0"/>
                    </a:p>
                  </a:txBody>
                  <a:tcPr/>
                </a:tc>
              </a:tr>
              <a:tr h="370840">
                <a:tc>
                  <a:txBody>
                    <a:bodyPr/>
                    <a:lstStyle/>
                    <a:p>
                      <a:r>
                        <a:rPr lang="en-US" dirty="0" smtClean="0"/>
                        <a:t>RMSE</a:t>
                      </a:r>
                      <a:endParaRPr lang="en-US" dirty="0"/>
                    </a:p>
                  </a:txBody>
                  <a:tcPr/>
                </a:tc>
                <a:tc>
                  <a:txBody>
                    <a:bodyPr/>
                    <a:lstStyle/>
                    <a:p>
                      <a:r>
                        <a:rPr lang="en-US" dirty="0" smtClean="0"/>
                        <a:t>0.0652</a:t>
                      </a:r>
                      <a:endParaRPr lang="en-US" dirty="0"/>
                    </a:p>
                  </a:txBody>
                  <a:tcPr/>
                </a:tc>
              </a:tr>
              <a:tr h="411480">
                <a:tc>
                  <a:txBody>
                    <a:bodyPr/>
                    <a:lstStyle/>
                    <a:p>
                      <a:r>
                        <a:rPr lang="en-US" dirty="0" smtClean="0"/>
                        <a:t>Accuracy</a:t>
                      </a:r>
                      <a:endParaRPr lang="en-US" dirty="0"/>
                    </a:p>
                  </a:txBody>
                  <a:tcPr/>
                </a:tc>
                <a:tc>
                  <a:txBody>
                    <a:bodyPr/>
                    <a:lstStyle/>
                    <a:p>
                      <a:r>
                        <a:rPr lang="en-US" dirty="0" smtClean="0"/>
                        <a:t>86.24%</a:t>
                      </a:r>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10635573"/>
              </p:ext>
            </p:extLst>
          </p:nvPr>
        </p:nvGraphicFramePr>
        <p:xfrm>
          <a:off x="6324600" y="1676400"/>
          <a:ext cx="2667000" cy="640080"/>
        </p:xfrm>
        <a:graphic>
          <a:graphicData uri="http://schemas.openxmlformats.org/drawingml/2006/table">
            <a:tbl>
              <a:tblPr firstRow="1" bandRow="1">
                <a:tableStyleId>{93296810-A885-4BE3-A3E7-6D5BEEA58F35}</a:tableStyleId>
              </a:tblPr>
              <a:tblGrid>
                <a:gridCol w="2667000"/>
              </a:tblGrid>
              <a:tr h="584200">
                <a:tc>
                  <a:txBody>
                    <a:bodyPr/>
                    <a:lstStyle/>
                    <a:p>
                      <a:r>
                        <a:rPr lang="en-US" b="0" dirty="0" smtClean="0">
                          <a:solidFill>
                            <a:schemeClr val="tx1"/>
                          </a:solidFill>
                        </a:rPr>
                        <a:t>Prediction Errors and accuracy score of RF</a:t>
                      </a:r>
                      <a:endParaRPr lang="en-US" b="0" dirty="0">
                        <a:solidFill>
                          <a:schemeClr val="tx1"/>
                        </a:solidFill>
                      </a:endParaRPr>
                    </a:p>
                  </a:txBody>
                  <a:tcPr/>
                </a:tc>
              </a:tr>
            </a:tbl>
          </a:graphicData>
        </a:graphic>
      </p:graphicFrame>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962400"/>
            <a:ext cx="2786051" cy="20197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842" y="3962400"/>
            <a:ext cx="2775513" cy="2012068"/>
          </a:xfrm>
          <a:prstGeom prst="rect">
            <a:avLst/>
          </a:prstGeom>
        </p:spPr>
      </p:pic>
    </p:spTree>
    <p:extLst>
      <p:ext uri="{BB962C8B-B14F-4D97-AF65-F5344CB8AC3E}">
        <p14:creationId xmlns:p14="http://schemas.microsoft.com/office/powerpoint/2010/main" val="14418894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Experimental Evaluation(Cont.)</a:t>
            </a:r>
            <a:endParaRPr lang="en-US" b="1" dirty="0"/>
          </a:p>
        </p:txBody>
      </p:sp>
      <p:sp>
        <p:nvSpPr>
          <p:cNvPr id="3" name="Content Placeholder 2"/>
          <p:cNvSpPr>
            <a:spLocks noGrp="1"/>
          </p:cNvSpPr>
          <p:nvPr>
            <p:ph idx="1"/>
          </p:nvPr>
        </p:nvSpPr>
        <p:spPr>
          <a:xfrm>
            <a:off x="144463" y="990600"/>
            <a:ext cx="8642350" cy="5715000"/>
          </a:xfrm>
        </p:spPr>
        <p:txBody>
          <a:bodyPr/>
          <a:lstStyle/>
          <a:p>
            <a:pPr>
              <a:buFont typeface="Wingdings" panose="05000000000000000000" pitchFamily="2" charset="2"/>
              <a:buChar char="Ø"/>
            </a:pPr>
            <a:r>
              <a:rPr lang="en-US" sz="2400" dirty="0"/>
              <a:t>Evaluation of </a:t>
            </a:r>
            <a:r>
              <a:rPr lang="en-US" sz="2400" dirty="0" smtClean="0"/>
              <a:t>different models </a:t>
            </a:r>
            <a:r>
              <a:rPr lang="en-US" sz="2400" dirty="0"/>
              <a:t>and results</a:t>
            </a:r>
          </a:p>
        </p:txBody>
      </p:sp>
      <p:graphicFrame>
        <p:nvGraphicFramePr>
          <p:cNvPr id="4" name="Content Placeholder 3"/>
          <p:cNvGraphicFramePr>
            <a:graphicFrameLocks/>
          </p:cNvGraphicFramePr>
          <p:nvPr>
            <p:extLst>
              <p:ext uri="{D42A27DB-BD31-4B8C-83A1-F6EECF244321}">
                <p14:modId xmlns:p14="http://schemas.microsoft.com/office/powerpoint/2010/main" val="968654093"/>
              </p:ext>
            </p:extLst>
          </p:nvPr>
        </p:nvGraphicFramePr>
        <p:xfrm>
          <a:off x="1219200" y="2229118"/>
          <a:ext cx="2667000" cy="1518920"/>
        </p:xfrm>
        <a:graphic>
          <a:graphicData uri="http://schemas.openxmlformats.org/drawingml/2006/table">
            <a:tbl>
              <a:tblPr firstRow="1" bandRow="1">
                <a:tableStyleId>{E8B1032C-EA38-4F05-BA0D-38AFFFC7BED3}</a:tableStyleId>
              </a:tblPr>
              <a:tblGrid>
                <a:gridCol w="1333500"/>
                <a:gridCol w="1333500"/>
              </a:tblGrid>
              <a:tr h="370840">
                <a:tc>
                  <a:txBody>
                    <a:bodyPr/>
                    <a:lstStyle/>
                    <a:p>
                      <a:r>
                        <a:rPr lang="en-US" b="0" dirty="0" smtClean="0"/>
                        <a:t>MAE</a:t>
                      </a:r>
                      <a:endParaRPr lang="en-US" b="0" dirty="0"/>
                    </a:p>
                  </a:txBody>
                  <a:tcPr/>
                </a:tc>
                <a:tc>
                  <a:txBody>
                    <a:bodyPr/>
                    <a:lstStyle/>
                    <a:p>
                      <a:r>
                        <a:rPr lang="en-US" b="0" dirty="0" smtClean="0"/>
                        <a:t>0.0540</a:t>
                      </a:r>
                      <a:endParaRPr lang="en-US" b="0" dirty="0"/>
                    </a:p>
                  </a:txBody>
                  <a:tcPr/>
                </a:tc>
              </a:tr>
              <a:tr h="238760">
                <a:tc>
                  <a:txBody>
                    <a:bodyPr/>
                    <a:lstStyle/>
                    <a:p>
                      <a:r>
                        <a:rPr lang="en-US" dirty="0" smtClean="0"/>
                        <a:t>MSE</a:t>
                      </a:r>
                      <a:endParaRPr lang="en-US" dirty="0"/>
                    </a:p>
                  </a:txBody>
                  <a:tcPr/>
                </a:tc>
                <a:tc>
                  <a:txBody>
                    <a:bodyPr/>
                    <a:lstStyle/>
                    <a:p>
                      <a:r>
                        <a:rPr lang="en-US" dirty="0" smtClean="0"/>
                        <a:t>0.0052 </a:t>
                      </a:r>
                      <a:endParaRPr lang="en-US" dirty="0"/>
                    </a:p>
                  </a:txBody>
                  <a:tcPr/>
                </a:tc>
              </a:tr>
              <a:tr h="370840">
                <a:tc>
                  <a:txBody>
                    <a:bodyPr/>
                    <a:lstStyle/>
                    <a:p>
                      <a:r>
                        <a:rPr lang="en-US" dirty="0" smtClean="0"/>
                        <a:t>RMSE</a:t>
                      </a:r>
                      <a:endParaRPr lang="en-US" dirty="0"/>
                    </a:p>
                  </a:txBody>
                  <a:tcPr/>
                </a:tc>
                <a:tc>
                  <a:txBody>
                    <a:bodyPr/>
                    <a:lstStyle/>
                    <a:p>
                      <a:r>
                        <a:rPr lang="en-US" dirty="0" smtClean="0"/>
                        <a:t>0.0724 </a:t>
                      </a:r>
                      <a:endParaRPr lang="en-US" dirty="0"/>
                    </a:p>
                  </a:txBody>
                  <a:tcPr/>
                </a:tc>
              </a:tr>
              <a:tr h="411480">
                <a:tc>
                  <a:txBody>
                    <a:bodyPr/>
                    <a:lstStyle/>
                    <a:p>
                      <a:r>
                        <a:rPr lang="en-US" dirty="0" smtClean="0"/>
                        <a:t>Accuracy</a:t>
                      </a:r>
                      <a:endParaRPr lang="en-US" dirty="0"/>
                    </a:p>
                  </a:txBody>
                  <a:tcPr/>
                </a:tc>
                <a:tc>
                  <a:txBody>
                    <a:bodyPr/>
                    <a:lstStyle/>
                    <a:p>
                      <a:r>
                        <a:rPr lang="en-US" dirty="0" smtClean="0"/>
                        <a:t>84.52%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6290397"/>
              </p:ext>
            </p:extLst>
          </p:nvPr>
        </p:nvGraphicFramePr>
        <p:xfrm>
          <a:off x="1219200" y="1619518"/>
          <a:ext cx="2667000" cy="640080"/>
        </p:xfrm>
        <a:graphic>
          <a:graphicData uri="http://schemas.openxmlformats.org/drawingml/2006/table">
            <a:tbl>
              <a:tblPr firstRow="1" bandRow="1">
                <a:tableStyleId>{93296810-A885-4BE3-A3E7-6D5BEEA58F35}</a:tableStyleId>
              </a:tblPr>
              <a:tblGrid>
                <a:gridCol w="2667000"/>
              </a:tblGrid>
              <a:tr h="584200">
                <a:tc>
                  <a:txBody>
                    <a:bodyPr/>
                    <a:lstStyle/>
                    <a:p>
                      <a:r>
                        <a:rPr lang="en-US" b="0" dirty="0" smtClean="0">
                          <a:solidFill>
                            <a:schemeClr val="tx1"/>
                          </a:solidFill>
                        </a:rPr>
                        <a:t>Prediction Errors and accuracy score of SVR</a:t>
                      </a:r>
                      <a:endParaRPr lang="en-US" b="0" dirty="0">
                        <a:solidFill>
                          <a:schemeClr val="tx1"/>
                        </a:solidFill>
                      </a:endParaRPr>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630104212"/>
              </p:ext>
            </p:extLst>
          </p:nvPr>
        </p:nvGraphicFramePr>
        <p:xfrm>
          <a:off x="4953000" y="2286000"/>
          <a:ext cx="2743200" cy="1518920"/>
        </p:xfrm>
        <a:graphic>
          <a:graphicData uri="http://schemas.openxmlformats.org/drawingml/2006/table">
            <a:tbl>
              <a:tblPr firstRow="1" bandRow="1">
                <a:tableStyleId>{E8B1032C-EA38-4F05-BA0D-38AFFFC7BED3}</a:tableStyleId>
              </a:tblPr>
              <a:tblGrid>
                <a:gridCol w="1371600"/>
                <a:gridCol w="1371600"/>
              </a:tblGrid>
              <a:tr h="370840">
                <a:tc>
                  <a:txBody>
                    <a:bodyPr/>
                    <a:lstStyle/>
                    <a:p>
                      <a:r>
                        <a:rPr lang="en-US" b="0" dirty="0" smtClean="0"/>
                        <a:t>MAE</a:t>
                      </a:r>
                      <a:endParaRPr lang="en-US" b="0" dirty="0"/>
                    </a:p>
                  </a:txBody>
                  <a:tcPr/>
                </a:tc>
                <a:tc>
                  <a:txBody>
                    <a:bodyPr/>
                    <a:lstStyle/>
                    <a:p>
                      <a:r>
                        <a:rPr lang="en-US" b="0" dirty="0" smtClean="0"/>
                        <a:t>0.0534</a:t>
                      </a:r>
                      <a:endParaRPr lang="en-US" b="0" dirty="0"/>
                    </a:p>
                  </a:txBody>
                  <a:tcPr/>
                </a:tc>
              </a:tr>
              <a:tr h="238760">
                <a:tc>
                  <a:txBody>
                    <a:bodyPr/>
                    <a:lstStyle/>
                    <a:p>
                      <a:r>
                        <a:rPr lang="en-US" dirty="0" smtClean="0"/>
                        <a:t>MSE</a:t>
                      </a:r>
                      <a:endParaRPr lang="en-US" dirty="0"/>
                    </a:p>
                  </a:txBody>
                  <a:tcPr/>
                </a:tc>
                <a:tc>
                  <a:txBody>
                    <a:bodyPr/>
                    <a:lstStyle/>
                    <a:p>
                      <a:r>
                        <a:rPr lang="en-US" dirty="0" smtClean="0"/>
                        <a:t>0.0061</a:t>
                      </a:r>
                      <a:endParaRPr lang="en-US" dirty="0"/>
                    </a:p>
                  </a:txBody>
                  <a:tcPr/>
                </a:tc>
              </a:tr>
              <a:tr h="370840">
                <a:tc>
                  <a:txBody>
                    <a:bodyPr/>
                    <a:lstStyle/>
                    <a:p>
                      <a:r>
                        <a:rPr lang="en-US" dirty="0" smtClean="0"/>
                        <a:t>RMSE</a:t>
                      </a:r>
                      <a:endParaRPr lang="en-US" dirty="0"/>
                    </a:p>
                  </a:txBody>
                  <a:tcPr/>
                </a:tc>
                <a:tc>
                  <a:txBody>
                    <a:bodyPr/>
                    <a:lstStyle/>
                    <a:p>
                      <a:r>
                        <a:rPr lang="en-US" dirty="0" smtClean="0"/>
                        <a:t>0.0782</a:t>
                      </a:r>
                      <a:endParaRPr lang="en-US" dirty="0"/>
                    </a:p>
                  </a:txBody>
                  <a:tcPr/>
                </a:tc>
              </a:tr>
              <a:tr h="411480">
                <a:tc>
                  <a:txBody>
                    <a:bodyPr/>
                    <a:lstStyle/>
                    <a:p>
                      <a:r>
                        <a:rPr lang="en-US" dirty="0" smtClean="0"/>
                        <a:t>Accuracy</a:t>
                      </a:r>
                      <a:endParaRPr lang="en-US" dirty="0"/>
                    </a:p>
                  </a:txBody>
                  <a:tcPr/>
                </a:tc>
                <a:tc>
                  <a:txBody>
                    <a:bodyPr/>
                    <a:lstStyle/>
                    <a:p>
                      <a:r>
                        <a:rPr lang="en-US" dirty="0" smtClean="0"/>
                        <a:t>81.15%</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18037674"/>
              </p:ext>
            </p:extLst>
          </p:nvPr>
        </p:nvGraphicFramePr>
        <p:xfrm>
          <a:off x="4953000" y="1676400"/>
          <a:ext cx="2743200" cy="640080"/>
        </p:xfrm>
        <a:graphic>
          <a:graphicData uri="http://schemas.openxmlformats.org/drawingml/2006/table">
            <a:tbl>
              <a:tblPr firstRow="1" bandRow="1">
                <a:tableStyleId>{93296810-A885-4BE3-A3E7-6D5BEEA58F35}</a:tableStyleId>
              </a:tblPr>
              <a:tblGrid>
                <a:gridCol w="2743200"/>
              </a:tblGrid>
              <a:tr h="584200">
                <a:tc>
                  <a:txBody>
                    <a:bodyPr/>
                    <a:lstStyle/>
                    <a:p>
                      <a:r>
                        <a:rPr lang="en-US" b="0" dirty="0" smtClean="0">
                          <a:solidFill>
                            <a:schemeClr val="tx1"/>
                          </a:solidFill>
                        </a:rPr>
                        <a:t>Prediction Errors and accuracy score of KNN</a:t>
                      </a:r>
                      <a:endParaRPr lang="en-US" b="0" dirty="0">
                        <a:solidFill>
                          <a:schemeClr val="tx1"/>
                        </a:solidFill>
                      </a:endParaRPr>
                    </a:p>
                  </a:txBody>
                  <a:tcPr/>
                </a:tc>
              </a:tr>
            </a:tbl>
          </a:graphicData>
        </a:graphic>
      </p:graphicFrame>
      <p:sp>
        <p:nvSpPr>
          <p:cNvPr id="10" name="Rectangle 9"/>
          <p:cNvSpPr/>
          <p:nvPr/>
        </p:nvSpPr>
        <p:spPr>
          <a:xfrm>
            <a:off x="2697128" y="5930492"/>
            <a:ext cx="3128742"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Figure</a:t>
            </a:r>
            <a:r>
              <a:rPr lang="en-US" sz="1600" dirty="0" smtClean="0">
                <a:latin typeface="Times New Roman" panose="02020603050405020304" pitchFamily="18" charset="0"/>
                <a:cs typeface="Times New Roman" panose="02020603050405020304" pitchFamily="18" charset="0"/>
              </a:rPr>
              <a:t>: Actual </a:t>
            </a:r>
            <a:r>
              <a:rPr lang="en-US" sz="1600" dirty="0" err="1">
                <a:latin typeface="Times New Roman" panose="02020603050405020304" pitchFamily="18" charset="0"/>
                <a:cs typeface="Times New Roman" panose="02020603050405020304" pitchFamily="18" charset="0"/>
              </a:rPr>
              <a:t>V</a:t>
            </a:r>
            <a:r>
              <a:rPr lang="en-US" sz="1600" dirty="0" err="1" smtClean="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Predicted Results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3794856"/>
            <a:ext cx="2870509" cy="199083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92" y="3813101"/>
            <a:ext cx="2775513" cy="2012068"/>
          </a:xfrm>
          <a:prstGeom prst="rect">
            <a:avLst/>
          </a:prstGeom>
        </p:spPr>
      </p:pic>
    </p:spTree>
    <p:extLst>
      <p:ext uri="{BB962C8B-B14F-4D97-AF65-F5344CB8AC3E}">
        <p14:creationId xmlns:p14="http://schemas.microsoft.com/office/powerpoint/2010/main" val="55553941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txBody>
          <a:bodyPr/>
          <a:lstStyle/>
          <a:p>
            <a:r>
              <a:rPr lang="en-GB" b="1" dirty="0"/>
              <a:t>Experimental Evaluation(Cont.)</a:t>
            </a:r>
            <a:endParaRPr lang="en-US" b="1" dirty="0"/>
          </a:p>
        </p:txBody>
      </p:sp>
      <p:sp>
        <p:nvSpPr>
          <p:cNvPr id="3" name="Content Placeholder 2"/>
          <p:cNvSpPr>
            <a:spLocks noGrp="1"/>
          </p:cNvSpPr>
          <p:nvPr>
            <p:ph idx="1"/>
          </p:nvPr>
        </p:nvSpPr>
        <p:spPr>
          <a:xfrm>
            <a:off x="18245" y="1004889"/>
            <a:ext cx="8897155" cy="5472112"/>
          </a:xfrm>
        </p:spPr>
        <p:txBody>
          <a:bodyPr/>
          <a:lstStyle/>
          <a:p>
            <a:pPr algn="just">
              <a:buFont typeface="Wingdings" panose="05000000000000000000" pitchFamily="2" charset="2"/>
              <a:buChar char="Ø"/>
            </a:pPr>
            <a:r>
              <a:rPr lang="en-GB" sz="2400" dirty="0"/>
              <a:t>Evaluating the prediction models in terms of </a:t>
            </a:r>
            <a:r>
              <a:rPr lang="en-GB" sz="2400" dirty="0" smtClean="0"/>
              <a:t>MAE,MSE,</a:t>
            </a:r>
          </a:p>
          <a:p>
            <a:pPr marL="0" indent="0" algn="just">
              <a:buNone/>
            </a:pPr>
            <a:r>
              <a:rPr lang="en-GB" sz="2400" dirty="0"/>
              <a:t> </a:t>
            </a:r>
            <a:r>
              <a:rPr lang="en-GB" sz="2400" dirty="0" smtClean="0"/>
              <a:t>   RMSE </a:t>
            </a:r>
            <a:r>
              <a:rPr lang="en-GB" sz="2400" dirty="0"/>
              <a:t>and Accuracy</a:t>
            </a:r>
            <a:r>
              <a:rPr lang="en-GB" dirty="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600" dirty="0" smtClean="0"/>
          </a:p>
          <a:p>
            <a:pPr marL="0" indent="0">
              <a:buNone/>
            </a:pPr>
            <a:r>
              <a:rPr lang="en-US" sz="1600" dirty="0" smtClean="0"/>
              <a:t>                                                                Table: Comparing </a:t>
            </a:r>
            <a:r>
              <a:rPr lang="en-US" sz="1600" dirty="0"/>
              <a:t>the results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562782524"/>
              </p:ext>
            </p:extLst>
          </p:nvPr>
        </p:nvGraphicFramePr>
        <p:xfrm>
          <a:off x="381000" y="2030993"/>
          <a:ext cx="8534400" cy="3836406"/>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670487">
                <a:tc>
                  <a:txBody>
                    <a:bodyPr/>
                    <a:lstStyle/>
                    <a:p>
                      <a:r>
                        <a:rPr lang="en-US" dirty="0" smtClean="0"/>
                        <a:t>Algorithms</a:t>
                      </a:r>
                      <a:endParaRPr lang="en-US" dirty="0">
                        <a:solidFill>
                          <a:schemeClr val="tx1"/>
                        </a:solidFill>
                      </a:endParaRPr>
                    </a:p>
                  </a:txBody>
                  <a:tcPr/>
                </a:tc>
                <a:tc>
                  <a:txBody>
                    <a:bodyPr/>
                    <a:lstStyle/>
                    <a:p>
                      <a:r>
                        <a:rPr lang="en-US" dirty="0" smtClean="0"/>
                        <a:t>Accuracy</a:t>
                      </a:r>
                      <a:endParaRPr lang="en-US" dirty="0">
                        <a:solidFill>
                          <a:schemeClr val="tx1"/>
                        </a:solidFill>
                      </a:endParaRPr>
                    </a:p>
                  </a:txBody>
                  <a:tcPr/>
                </a:tc>
                <a:tc>
                  <a:txBody>
                    <a:bodyPr/>
                    <a:lstStyle/>
                    <a:p>
                      <a:r>
                        <a:rPr lang="en-US" dirty="0" smtClean="0"/>
                        <a:t>MAE</a:t>
                      </a:r>
                      <a:endParaRPr lang="en-US" dirty="0">
                        <a:solidFill>
                          <a:schemeClr val="tx1"/>
                        </a:solidFill>
                      </a:endParaRPr>
                    </a:p>
                  </a:txBody>
                  <a:tcPr/>
                </a:tc>
                <a:tc>
                  <a:txBody>
                    <a:bodyPr/>
                    <a:lstStyle/>
                    <a:p>
                      <a:r>
                        <a:rPr lang="en-US" dirty="0" smtClean="0"/>
                        <a:t>MSE</a:t>
                      </a:r>
                      <a:endParaRPr lang="en-US" dirty="0">
                        <a:solidFill>
                          <a:schemeClr val="tx1"/>
                        </a:solidFill>
                      </a:endParaRPr>
                    </a:p>
                  </a:txBody>
                  <a:tcPr/>
                </a:tc>
                <a:tc>
                  <a:txBody>
                    <a:bodyPr/>
                    <a:lstStyle/>
                    <a:p>
                      <a:r>
                        <a:rPr lang="en-US" dirty="0" smtClean="0"/>
                        <a:t>RMSE</a:t>
                      </a:r>
                      <a:endParaRPr lang="en-US" dirty="0">
                        <a:solidFill>
                          <a:schemeClr val="tx1"/>
                        </a:solidFill>
                      </a:endParaRPr>
                    </a:p>
                  </a:txBody>
                  <a:tcPr/>
                </a:tc>
              </a:tr>
              <a:tr h="606077">
                <a:tc>
                  <a:txBody>
                    <a:bodyPr/>
                    <a:lstStyle/>
                    <a:p>
                      <a:r>
                        <a:rPr lang="en-US" dirty="0" smtClean="0"/>
                        <a:t>Linear Regression</a:t>
                      </a:r>
                      <a:endParaRPr lang="en-US" dirty="0"/>
                    </a:p>
                  </a:txBody>
                  <a:tcPr/>
                </a:tc>
                <a:tc>
                  <a:txBody>
                    <a:bodyPr/>
                    <a:lstStyle/>
                    <a:p>
                      <a:r>
                        <a:rPr lang="en-US" dirty="0" smtClean="0"/>
                        <a:t>82.53% </a:t>
                      </a:r>
                      <a:endParaRPr lang="en-US" dirty="0"/>
                    </a:p>
                  </a:txBody>
                  <a:tcPr/>
                </a:tc>
                <a:tc>
                  <a:txBody>
                    <a:bodyPr/>
                    <a:lstStyle/>
                    <a:p>
                      <a:r>
                        <a:rPr lang="en-US" b="0" dirty="0" smtClean="0"/>
                        <a:t>0.0582</a:t>
                      </a:r>
                      <a:endParaRPr lang="en-US" b="0" dirty="0"/>
                    </a:p>
                  </a:txBody>
                  <a:tcPr/>
                </a:tc>
                <a:tc>
                  <a:txBody>
                    <a:bodyPr/>
                    <a:lstStyle/>
                    <a:p>
                      <a:r>
                        <a:rPr lang="en-US" dirty="0" smtClean="0"/>
                        <a:t>0.0057</a:t>
                      </a:r>
                      <a:endParaRPr lang="en-US" dirty="0"/>
                    </a:p>
                  </a:txBody>
                  <a:tcPr/>
                </a:tc>
                <a:tc>
                  <a:txBody>
                    <a:bodyPr/>
                    <a:lstStyle/>
                    <a:p>
                      <a:r>
                        <a:rPr lang="en-US" dirty="0" smtClean="0"/>
                        <a:t>0.0761</a:t>
                      </a:r>
                      <a:endParaRPr lang="en-US" dirty="0"/>
                    </a:p>
                  </a:txBody>
                  <a:tcPr/>
                </a:tc>
              </a:tr>
              <a:tr h="606077">
                <a:tc>
                  <a:txBody>
                    <a:bodyPr/>
                    <a:lstStyle/>
                    <a:p>
                      <a:r>
                        <a:rPr lang="en-US" dirty="0" smtClean="0"/>
                        <a:t>Decision Tree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74.16%</a:t>
                      </a:r>
                      <a:endParaRPr lang="en-US" dirty="0"/>
                    </a:p>
                  </a:txBody>
                  <a:tcPr>
                    <a:lnB w="12700" cap="flat" cmpd="sng" algn="ctr">
                      <a:solidFill>
                        <a:schemeClr val="tx1"/>
                      </a:solidFill>
                      <a:prstDash val="solid"/>
                      <a:round/>
                      <a:headEnd type="none" w="med" len="med"/>
                      <a:tailEnd type="none" w="med" len="med"/>
                    </a:lnB>
                  </a:tcPr>
                </a:tc>
                <a:tc>
                  <a:txBody>
                    <a:bodyPr/>
                    <a:lstStyle/>
                    <a:p>
                      <a:r>
                        <a:rPr lang="en-US" b="0" dirty="0" smtClean="0"/>
                        <a:t>0.0615</a:t>
                      </a:r>
                      <a:endParaRPr lang="en-US" b="0" dirty="0"/>
                    </a:p>
                  </a:txBody>
                  <a:tcPr>
                    <a:lnB w="12700" cap="flat" cmpd="sng" algn="ctr">
                      <a:solidFill>
                        <a:schemeClr val="tx1"/>
                      </a:solidFill>
                      <a:prstDash val="solid"/>
                      <a:round/>
                      <a:headEnd type="none" w="med" len="med"/>
                      <a:tailEnd type="none" w="med" len="med"/>
                    </a:lnB>
                  </a:tcPr>
                </a:tc>
                <a:tc>
                  <a:txBody>
                    <a:bodyPr/>
                    <a:lstStyle/>
                    <a:p>
                      <a:r>
                        <a:rPr lang="en-US" dirty="0" smtClean="0"/>
                        <a:t>0.0081 </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0.0903 </a:t>
                      </a:r>
                      <a:endParaRPr lang="en-US" dirty="0"/>
                    </a:p>
                  </a:txBody>
                  <a:tcPr>
                    <a:lnB w="12700" cap="flat" cmpd="sng" algn="ctr">
                      <a:solidFill>
                        <a:schemeClr val="tx1"/>
                      </a:solidFill>
                      <a:prstDash val="solid"/>
                      <a:round/>
                      <a:headEnd type="none" w="med" len="med"/>
                      <a:tailEnd type="none" w="med" len="med"/>
                    </a:lnB>
                  </a:tcPr>
                </a:tc>
              </a:tr>
              <a:tr h="606077">
                <a:tc>
                  <a:txBody>
                    <a:bodyPr/>
                    <a:lstStyle/>
                    <a:p>
                      <a:r>
                        <a:rPr lang="en-US" dirty="0" smtClean="0"/>
                        <a:t>Random Forest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86.24%</a:t>
                      </a:r>
                      <a:endParaRPr lang="en-US"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0.0450</a:t>
                      </a:r>
                      <a:endParaRPr lang="en-US"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0.0042</a:t>
                      </a:r>
                      <a:endParaRPr lang="en-US" dirty="0">
                        <a:solidFill>
                          <a:srgbClr val="FF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rgbClr val="FF0000"/>
                          </a:solidFill>
                        </a:rPr>
                        <a:t>0.0652</a:t>
                      </a:r>
                      <a:endParaRPr lang="en-US"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3844">
                <a:tc>
                  <a:txBody>
                    <a:bodyPr/>
                    <a:lstStyle/>
                    <a:p>
                      <a:r>
                        <a:rPr lang="en-US" dirty="0" smtClean="0"/>
                        <a:t>Support Vector Regression</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84.52%</a:t>
                      </a:r>
                      <a:endParaRPr lang="en-US" dirty="0"/>
                    </a:p>
                  </a:txBody>
                  <a:tcPr>
                    <a:lnT w="12700" cap="flat" cmpd="sng" algn="ctr">
                      <a:solidFill>
                        <a:schemeClr val="tx1"/>
                      </a:solidFill>
                      <a:prstDash val="solid"/>
                      <a:round/>
                      <a:headEnd type="none" w="med" len="med"/>
                      <a:tailEnd type="none" w="med" len="med"/>
                    </a:lnT>
                  </a:tcPr>
                </a:tc>
                <a:tc>
                  <a:txBody>
                    <a:bodyPr/>
                    <a:lstStyle/>
                    <a:p>
                      <a:r>
                        <a:rPr lang="en-US" b="0" dirty="0" smtClean="0"/>
                        <a:t>0.0540</a:t>
                      </a:r>
                      <a:endParaRPr lang="en-US" b="0" dirty="0"/>
                    </a:p>
                  </a:txBody>
                  <a:tcPr>
                    <a:lnT w="12700" cap="flat" cmpd="sng" algn="ctr">
                      <a:solidFill>
                        <a:schemeClr val="tx1"/>
                      </a:solidFill>
                      <a:prstDash val="solid"/>
                      <a:round/>
                      <a:headEnd type="none" w="med" len="med"/>
                      <a:tailEnd type="none" w="med" len="med"/>
                    </a:lnT>
                  </a:tcPr>
                </a:tc>
                <a:tc>
                  <a:txBody>
                    <a:bodyPr/>
                    <a:lstStyle/>
                    <a:p>
                      <a:r>
                        <a:rPr lang="en-US" dirty="0" smtClean="0"/>
                        <a:t>0.0052</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0.0724 </a:t>
                      </a:r>
                      <a:endParaRPr lang="en-US" dirty="0"/>
                    </a:p>
                  </a:txBody>
                  <a:tcPr>
                    <a:lnT w="12700" cap="flat" cmpd="sng" algn="ctr">
                      <a:solidFill>
                        <a:schemeClr val="tx1"/>
                      </a:solidFill>
                      <a:prstDash val="solid"/>
                      <a:round/>
                      <a:headEnd type="none" w="med" len="med"/>
                      <a:tailEnd type="none" w="med" len="med"/>
                    </a:lnT>
                  </a:tcPr>
                </a:tc>
              </a:tr>
              <a:tr h="673844">
                <a:tc>
                  <a:txBody>
                    <a:bodyPr/>
                    <a:lstStyle/>
                    <a:p>
                      <a:r>
                        <a:rPr lang="en-US" dirty="0" smtClean="0"/>
                        <a:t>K Nearest </a:t>
                      </a:r>
                      <a:r>
                        <a:rPr lang="en-US" dirty="0" err="1" smtClean="0"/>
                        <a:t>Neighbours</a:t>
                      </a:r>
                      <a:endParaRPr lang="en-US" dirty="0"/>
                    </a:p>
                  </a:txBody>
                  <a:tcPr/>
                </a:tc>
                <a:tc>
                  <a:txBody>
                    <a:bodyPr/>
                    <a:lstStyle/>
                    <a:p>
                      <a:r>
                        <a:rPr lang="en-US" dirty="0" smtClean="0"/>
                        <a:t>81.15%</a:t>
                      </a:r>
                      <a:endParaRPr lang="en-US" dirty="0"/>
                    </a:p>
                  </a:txBody>
                  <a:tcPr/>
                </a:tc>
                <a:tc>
                  <a:txBody>
                    <a:bodyPr/>
                    <a:lstStyle/>
                    <a:p>
                      <a:r>
                        <a:rPr lang="en-US" b="0" dirty="0" smtClean="0"/>
                        <a:t>0.0534</a:t>
                      </a:r>
                      <a:endParaRPr lang="en-US" b="0" dirty="0"/>
                    </a:p>
                  </a:txBody>
                  <a:tcPr/>
                </a:tc>
                <a:tc>
                  <a:txBody>
                    <a:bodyPr/>
                    <a:lstStyle/>
                    <a:p>
                      <a:r>
                        <a:rPr lang="en-US" dirty="0" smtClean="0"/>
                        <a:t>0.0061</a:t>
                      </a:r>
                      <a:endParaRPr lang="en-US" dirty="0"/>
                    </a:p>
                  </a:txBody>
                  <a:tcPr/>
                </a:tc>
                <a:tc>
                  <a:txBody>
                    <a:bodyPr/>
                    <a:lstStyle/>
                    <a:p>
                      <a:r>
                        <a:rPr lang="en-US" dirty="0" smtClean="0"/>
                        <a:t>0.0782</a:t>
                      </a:r>
                      <a:endParaRPr lang="en-US" dirty="0"/>
                    </a:p>
                  </a:txBody>
                  <a:tcPr/>
                </a:tc>
              </a:tr>
            </a:tbl>
          </a:graphicData>
        </a:graphic>
      </p:graphicFrame>
    </p:spTree>
    <p:extLst>
      <p:ext uri="{BB962C8B-B14F-4D97-AF65-F5344CB8AC3E}">
        <p14:creationId xmlns:p14="http://schemas.microsoft.com/office/powerpoint/2010/main" val="6988481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Experimental Evaluation(Cont.)</a:t>
            </a:r>
            <a:endParaRPr lang="en-US" b="1" dirty="0"/>
          </a:p>
        </p:txBody>
      </p:sp>
      <p:sp>
        <p:nvSpPr>
          <p:cNvPr id="3" name="Rectangle 2"/>
          <p:cNvSpPr/>
          <p:nvPr/>
        </p:nvSpPr>
        <p:spPr>
          <a:xfrm>
            <a:off x="288523" y="1104929"/>
            <a:ext cx="7249100" cy="461665"/>
          </a:xfrm>
          <a:prstGeom prst="rect">
            <a:avLst/>
          </a:prstGeom>
        </p:spPr>
        <p:txBody>
          <a:bodyPr wrap="none">
            <a:spAutoFit/>
          </a:bodyPr>
          <a:lstStyle/>
          <a:p>
            <a:pPr marL="285750" indent="-285750">
              <a:buClr>
                <a:schemeClr val="tx2"/>
              </a:buClr>
              <a:buSzPct val="80000"/>
              <a:buFont typeface="Wingdings" panose="05000000000000000000" pitchFamily="2" charset="2"/>
              <a:buChar char="Ø"/>
            </a:pPr>
            <a:r>
              <a:rPr lang="en-US" sz="2400" dirty="0"/>
              <a:t> </a:t>
            </a:r>
            <a:r>
              <a:rPr lang="en-GB" sz="2400" dirty="0">
                <a:latin typeface="Times New Roman" panose="02020603050405020304" pitchFamily="18" charset="0"/>
                <a:cs typeface="Times New Roman" panose="02020603050405020304" pitchFamily="18" charset="0"/>
              </a:rPr>
              <a:t>Graphical representation for evaluating the best model</a:t>
            </a:r>
            <a:endParaRPr lang="en-US" sz="2400" dirty="0"/>
          </a:p>
        </p:txBody>
      </p:sp>
      <p:sp>
        <p:nvSpPr>
          <p:cNvPr id="6" name="Rectangle 5"/>
          <p:cNvSpPr/>
          <p:nvPr/>
        </p:nvSpPr>
        <p:spPr>
          <a:xfrm>
            <a:off x="838200" y="5156667"/>
            <a:ext cx="2343783"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Figure: Accuracy bar plot</a:t>
            </a:r>
            <a:endParaRPr lang="en-US"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5095400" y="5104979"/>
            <a:ext cx="3512500" cy="369332"/>
          </a:xfrm>
          <a:prstGeom prst="rect">
            <a:avLst/>
          </a:prstGeom>
        </p:spPr>
        <p:txBody>
          <a:bodyPr wrap="none">
            <a:spAutoFit/>
          </a:bodyPr>
          <a:lstStyle/>
          <a:p>
            <a:r>
              <a:rPr lang="en-US" dirty="0"/>
              <a:t> </a:t>
            </a:r>
            <a:r>
              <a:rPr lang="en-US" sz="1600" dirty="0">
                <a:latin typeface="Times New Roman" panose="02020603050405020304" pitchFamily="18" charset="0"/>
                <a:cs typeface="Times New Roman" panose="02020603050405020304" pitchFamily="18" charset="0"/>
              </a:rPr>
              <a:t>Figure</a:t>
            </a:r>
            <a:r>
              <a:rPr lang="en-US" sz="1600" dirty="0" smtClean="0">
                <a:latin typeface="Times New Roman" panose="02020603050405020304" pitchFamily="18" charset="0"/>
                <a:cs typeface="Times New Roman" panose="02020603050405020304" pitchFamily="18" charset="0"/>
              </a:rPr>
              <a:t>: Error </a:t>
            </a:r>
            <a:r>
              <a:rPr lang="en-US" sz="1600" dirty="0">
                <a:latin typeface="Times New Roman" panose="02020603050405020304" pitchFamily="18" charset="0"/>
                <a:cs typeface="Times New Roman" panose="02020603050405020304" pitchFamily="18" charset="0"/>
              </a:rPr>
              <a:t>comparison of the models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933128"/>
            <a:ext cx="4559300" cy="3171851"/>
          </a:xfrm>
          <a:prstGeom prst="rect">
            <a:avLst/>
          </a:prstGeom>
        </p:spPr>
      </p:pic>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55" y="1933128"/>
            <a:ext cx="4594538" cy="3171851"/>
          </a:xfrm>
        </p:spPr>
      </p:pic>
    </p:spTree>
    <p:extLst>
      <p:ext uri="{BB962C8B-B14F-4D97-AF65-F5344CB8AC3E}">
        <p14:creationId xmlns:p14="http://schemas.microsoft.com/office/powerpoint/2010/main" val="187453892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3338" y="23813"/>
            <a:ext cx="9144000" cy="836612"/>
          </a:xfrm>
        </p:spPr>
        <p:txBody>
          <a:bodyPr vert="horz" wrap="square" lIns="18000" tIns="10800" rIns="18000" bIns="10800" anchor="ctr" anchorCtr="1"/>
          <a:lstStyle/>
          <a:p>
            <a:pPr eaLnBrk="1" hangingPunct="1"/>
            <a:r>
              <a:rPr lang="en-US" altLang="en-US" b="1" dirty="0">
                <a:solidFill>
                  <a:schemeClr val="tx1"/>
                </a:solidFill>
              </a:rPr>
              <a:t>Contents</a:t>
            </a:r>
          </a:p>
        </p:txBody>
      </p:sp>
      <p:sp>
        <p:nvSpPr>
          <p:cNvPr id="7171" name="TextBox 1"/>
          <p:cNvSpPr txBox="1"/>
          <p:nvPr/>
        </p:nvSpPr>
        <p:spPr>
          <a:xfrm>
            <a:off x="457200" y="860426"/>
            <a:ext cx="7848600" cy="5078313"/>
          </a:xfrm>
          <a:prstGeom prst="rect">
            <a:avLst/>
          </a:prstGeom>
          <a:noFill/>
          <a:ln w="9525">
            <a:noFill/>
          </a:ln>
        </p:spPr>
        <p:txBody>
          <a:bodyPr wrap="square">
            <a:spAutoFit/>
          </a:bodyPr>
          <a:lstStyle>
            <a:lvl1pPr marL="342900" indent="-342900" algn="l" rtl="0" eaLnBrk="0" fontAlgn="base" latinLnBrk="1" hangingPunct="0">
              <a:spcBef>
                <a:spcPct val="20000"/>
              </a:spcBef>
              <a:spcAft>
                <a:spcPct val="0"/>
              </a:spcAft>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latinLnBrk="1" hangingPunct="0">
              <a:spcBef>
                <a:spcPct val="20000"/>
              </a:spcBef>
              <a:spcAft>
                <a:spcPct val="0"/>
              </a:spcAft>
              <a:buClr>
                <a:schemeClr val="hlink"/>
              </a:buClr>
              <a:buSzPct val="55000"/>
              <a:buFont typeface="Wingdings" panose="05000000000000000000" pitchFamily="2" charset="2"/>
              <a:buBlip>
                <a:blip r:embed="rId2"/>
              </a:buBlip>
              <a:defRPr kumimoji="1" sz="24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latinLnBrk="1" hangingPunct="0">
              <a:spcBef>
                <a:spcPct val="20000"/>
              </a:spcBef>
              <a:spcAft>
                <a:spcPct val="0"/>
              </a:spcAft>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latinLnBrk="1" hangingPunct="0">
              <a:spcBef>
                <a:spcPct val="20000"/>
              </a:spcBef>
              <a:spcAft>
                <a:spcPct val="0"/>
              </a:spcAft>
              <a:buClr>
                <a:schemeClr val="accent2"/>
              </a:buClr>
              <a:buSzPct val="55000"/>
              <a:buFont typeface="Wingdings" panose="05000000000000000000" pitchFamily="2" charset="2"/>
              <a:buBlip>
                <a:blip r:embed="rId2"/>
              </a:buBlip>
              <a:defRPr kumimoji="1" sz="20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latinLnBrk="1" hangingPunct="0">
              <a:spcBef>
                <a:spcPct val="20000"/>
              </a:spcBef>
              <a:spcAft>
                <a:spcPct val="0"/>
              </a:spcAft>
              <a:buClr>
                <a:schemeClr val="accent1"/>
              </a:buClr>
              <a:buSzPct val="50000"/>
              <a:buFont typeface="Wingdings" panose="05000000000000000000" pitchFamily="2" charset="2"/>
              <a:buBlip>
                <a:blip r:embed="rId2"/>
              </a:buBlip>
              <a:defRPr kumimoji="1" sz="1600">
                <a:solidFill>
                  <a:schemeClr val="tx1"/>
                </a:solidFill>
                <a:latin typeface="Times New Roman" panose="02020603050405020304" pitchFamily="18" charset="0"/>
                <a:ea typeface="+mn-ea"/>
                <a:cs typeface="Times New Roman" panose="02020603050405020304" pitchFamily="18" charset="0"/>
              </a:defRPr>
            </a:lvl5pPr>
          </a:lstStyle>
          <a:p>
            <a:pPr marL="285750" lvl="0" indent="-285750" latinLnBrk="0">
              <a:lnSpc>
                <a:spcPct val="150000"/>
              </a:lnSpc>
              <a:spcBef>
                <a:spcPct val="0"/>
              </a:spcBef>
              <a:buClrTx/>
              <a:buSzTx/>
              <a:buChar char="§"/>
            </a:pPr>
            <a:r>
              <a:rPr lang="en-US" altLang="en-US" sz="1800" dirty="0"/>
              <a:t>Introduction</a:t>
            </a:r>
          </a:p>
          <a:p>
            <a:pPr marL="285750" lvl="0" indent="-285750" latinLnBrk="0">
              <a:lnSpc>
                <a:spcPct val="150000"/>
              </a:lnSpc>
              <a:spcBef>
                <a:spcPct val="0"/>
              </a:spcBef>
              <a:buClrTx/>
              <a:buSzTx/>
              <a:buChar char="§"/>
            </a:pPr>
            <a:r>
              <a:rPr lang="en-US" altLang="en-US" sz="1800" dirty="0" smtClean="0"/>
              <a:t>Motivation</a:t>
            </a:r>
          </a:p>
          <a:p>
            <a:pPr marL="285750" lvl="0" indent="-285750" latinLnBrk="0">
              <a:lnSpc>
                <a:spcPct val="150000"/>
              </a:lnSpc>
              <a:spcBef>
                <a:spcPct val="0"/>
              </a:spcBef>
              <a:buClrTx/>
              <a:buSzTx/>
              <a:buChar char="§"/>
            </a:pPr>
            <a:r>
              <a:rPr lang="en-US" altLang="en-US" sz="1800" dirty="0" smtClean="0"/>
              <a:t>Challenges</a:t>
            </a:r>
          </a:p>
          <a:p>
            <a:pPr marL="285750" lvl="0" indent="-285750" latinLnBrk="0">
              <a:lnSpc>
                <a:spcPct val="150000"/>
              </a:lnSpc>
              <a:spcBef>
                <a:spcPct val="0"/>
              </a:spcBef>
              <a:buClrTx/>
              <a:buSzTx/>
              <a:buChar char="§"/>
            </a:pPr>
            <a:r>
              <a:rPr lang="en-US" altLang="en-US" sz="1800" dirty="0" smtClean="0"/>
              <a:t>Related Work</a:t>
            </a:r>
            <a:endParaRPr lang="en-US" altLang="en-US" sz="1800" dirty="0"/>
          </a:p>
          <a:p>
            <a:pPr marL="285750" lvl="0" indent="-285750" latinLnBrk="0">
              <a:lnSpc>
                <a:spcPct val="150000"/>
              </a:lnSpc>
              <a:spcBef>
                <a:spcPct val="0"/>
              </a:spcBef>
              <a:buClrTx/>
              <a:buSzTx/>
              <a:buChar char="§"/>
            </a:pPr>
            <a:r>
              <a:rPr lang="en-US" altLang="en-US" sz="1800" dirty="0"/>
              <a:t>Objectives with specific aims</a:t>
            </a:r>
          </a:p>
          <a:p>
            <a:pPr marL="285750" lvl="0" indent="-285750" latinLnBrk="0">
              <a:lnSpc>
                <a:spcPct val="150000"/>
              </a:lnSpc>
              <a:spcBef>
                <a:spcPct val="0"/>
              </a:spcBef>
              <a:buClrTx/>
              <a:buSzTx/>
              <a:buChar char="§"/>
            </a:pPr>
            <a:r>
              <a:rPr lang="en-US" altLang="en-US" sz="1800" dirty="0" smtClean="0"/>
              <a:t>Methodology</a:t>
            </a:r>
          </a:p>
          <a:p>
            <a:pPr marL="285750" lvl="0" indent="-285750" latinLnBrk="0">
              <a:lnSpc>
                <a:spcPct val="150000"/>
              </a:lnSpc>
              <a:spcBef>
                <a:spcPct val="0"/>
              </a:spcBef>
              <a:buClrTx/>
              <a:buSzTx/>
              <a:buChar char="§"/>
            </a:pPr>
            <a:r>
              <a:rPr lang="en-US" altLang="en-US" sz="1800" dirty="0" smtClean="0"/>
              <a:t>Implementation</a:t>
            </a:r>
          </a:p>
          <a:p>
            <a:pPr marL="285750" lvl="0" indent="-285750" latinLnBrk="0">
              <a:lnSpc>
                <a:spcPct val="150000"/>
              </a:lnSpc>
              <a:spcBef>
                <a:spcPct val="0"/>
              </a:spcBef>
              <a:buClrTx/>
              <a:buSzTx/>
              <a:buChar char="§"/>
            </a:pPr>
            <a:r>
              <a:rPr lang="en-GB" sz="1800" dirty="0"/>
              <a:t>Experimental </a:t>
            </a:r>
            <a:r>
              <a:rPr lang="en-GB" sz="1800" dirty="0" smtClean="0"/>
              <a:t>Evaluation</a:t>
            </a:r>
          </a:p>
          <a:p>
            <a:pPr marL="285750" indent="-285750" latinLnBrk="0">
              <a:lnSpc>
                <a:spcPct val="150000"/>
              </a:lnSpc>
              <a:spcBef>
                <a:spcPct val="0"/>
              </a:spcBef>
              <a:buClrTx/>
              <a:buSzTx/>
              <a:buFont typeface="Wingdings" panose="05000000000000000000" pitchFamily="2" charset="2"/>
              <a:buChar char="§"/>
            </a:pPr>
            <a:r>
              <a:rPr lang="en-US" altLang="en-US" sz="1800" dirty="0" smtClean="0"/>
              <a:t>Contributions</a:t>
            </a:r>
            <a:endParaRPr lang="en-GB" sz="1800" dirty="0" smtClean="0"/>
          </a:p>
          <a:p>
            <a:pPr marL="285750" lvl="0" indent="-285750" latinLnBrk="0">
              <a:lnSpc>
                <a:spcPct val="150000"/>
              </a:lnSpc>
              <a:spcBef>
                <a:spcPct val="0"/>
              </a:spcBef>
              <a:buClrTx/>
              <a:buSzTx/>
              <a:buChar char="§"/>
            </a:pPr>
            <a:r>
              <a:rPr lang="en-US" altLang="en-US" sz="1800" dirty="0" smtClean="0"/>
              <a:t>Conclusion</a:t>
            </a:r>
          </a:p>
          <a:p>
            <a:pPr marL="285750" lvl="0" indent="-285750" latinLnBrk="0">
              <a:lnSpc>
                <a:spcPct val="150000"/>
              </a:lnSpc>
              <a:spcBef>
                <a:spcPct val="0"/>
              </a:spcBef>
              <a:buClrTx/>
              <a:buSzTx/>
              <a:buChar char="§"/>
            </a:pPr>
            <a:r>
              <a:rPr lang="en-US" altLang="en-US" sz="1800" dirty="0" smtClean="0"/>
              <a:t>Future Work</a:t>
            </a:r>
            <a:endParaRPr lang="en-US" altLang="en-US" sz="1800" dirty="0"/>
          </a:p>
          <a:p>
            <a:pPr marL="285750" lvl="0" indent="-285750" latinLnBrk="0">
              <a:lnSpc>
                <a:spcPct val="150000"/>
              </a:lnSpc>
              <a:spcBef>
                <a:spcPct val="0"/>
              </a:spcBef>
              <a:buClrTx/>
              <a:buSzTx/>
              <a:buChar char="§"/>
            </a:pPr>
            <a:r>
              <a:rPr lang="en-US" altLang="en-US" sz="1800" dirty="0"/>
              <a:t>References</a:t>
            </a:r>
          </a:p>
        </p:txBody>
      </p:sp>
    </p:spTree>
  </p:cSld>
  <p:clrMapOvr>
    <a:masterClrMapping/>
  </p:clrMapOvr>
  <p:transition advTm="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anim calcmode="lin" valueType="num">
                                      <p:cBhvr additive="base">
                                        <p:cTn id="11"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anim calcmode="lin" valueType="num">
                                      <p:cBhvr additive="base">
                                        <p:cTn id="15"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 calcmode="lin" valueType="num">
                                      <p:cBhvr additive="base">
                                        <p:cTn id="2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 calcmode="lin" valueType="num">
                                      <p:cBhvr additive="base">
                                        <p:cTn id="2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 calcmode="lin" valueType="num">
                                      <p:cBhvr additive="base">
                                        <p:cTn id="3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anim calcmode="lin" valueType="num">
                                      <p:cBhvr additive="base">
                                        <p:cTn id="35"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anim calcmode="lin" valueType="num">
                                      <p:cBhvr additive="base">
                                        <p:cTn id="39"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17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anim calcmode="lin" valueType="num">
                                      <p:cBhvr additive="base">
                                        <p:cTn id="43"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171">
                                            <p:txEl>
                                              <p:pRg st="10" end="10"/>
                                            </p:txEl>
                                          </p:spTgt>
                                        </p:tgtEl>
                                        <p:attrNameLst>
                                          <p:attrName>style.visibility</p:attrName>
                                        </p:attrNameLst>
                                      </p:cBhvr>
                                      <p:to>
                                        <p:strVal val="visible"/>
                                      </p:to>
                                    </p:set>
                                    <p:anim calcmode="lin" valueType="num">
                                      <p:cBhvr additive="base">
                                        <p:cTn id="47"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71">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71">
                                            <p:txEl>
                                              <p:pRg st="11" end="11"/>
                                            </p:txEl>
                                          </p:spTgt>
                                        </p:tgtEl>
                                        <p:attrNameLst>
                                          <p:attrName>style.visibility</p:attrName>
                                        </p:attrNameLst>
                                      </p:cBhvr>
                                      <p:to>
                                        <p:strVal val="visible"/>
                                      </p:to>
                                    </p:set>
                                    <p:anim calcmode="lin" valueType="num">
                                      <p:cBhvr additive="base">
                                        <p:cTn id="51" dur="5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Contributions</a:t>
            </a:r>
            <a:endParaRPr lang="en-US" b="1" dirty="0"/>
          </a:p>
        </p:txBody>
      </p:sp>
      <p:sp>
        <p:nvSpPr>
          <p:cNvPr id="3" name="Content Placeholder 2"/>
          <p:cNvSpPr>
            <a:spLocks noGrp="1"/>
          </p:cNvSpPr>
          <p:nvPr>
            <p:ph idx="1"/>
          </p:nvPr>
        </p:nvSpPr>
        <p:spPr>
          <a:xfrm>
            <a:off x="0" y="928688"/>
            <a:ext cx="9143999" cy="5472112"/>
          </a:xfrm>
        </p:spPr>
        <p:txBody>
          <a:bodyPr/>
          <a:lstStyle/>
          <a:p>
            <a:pPr>
              <a:buFont typeface="Wingdings" panose="05000000000000000000" pitchFamily="2" charset="2"/>
              <a:buChar char="Ø"/>
            </a:pPr>
            <a:r>
              <a:rPr lang="en-US" sz="2400" dirty="0"/>
              <a:t>Prepared dataset comprising 3800 records by collecting data from 3 websites.</a:t>
            </a:r>
          </a:p>
          <a:p>
            <a:pPr marL="0" indent="0">
              <a:buNone/>
            </a:pPr>
            <a:endParaRPr lang="en-US" sz="2400" dirty="0"/>
          </a:p>
          <a:p>
            <a:pPr>
              <a:buFont typeface="Wingdings" panose="05000000000000000000" pitchFamily="2" charset="2"/>
              <a:buChar char="Ø"/>
            </a:pPr>
            <a:r>
              <a:rPr lang="en-US" sz="2400" dirty="0"/>
              <a:t>Obtained demand column through web scrapping and other features via manual insertion.</a:t>
            </a:r>
          </a:p>
          <a:p>
            <a:endParaRPr lang="en-US" sz="2400" dirty="0"/>
          </a:p>
          <a:p>
            <a:pPr>
              <a:buFont typeface="Wingdings" panose="05000000000000000000" pitchFamily="2" charset="2"/>
              <a:buChar char="Ø"/>
            </a:pPr>
            <a:r>
              <a:rPr lang="en-GB" sz="2400" dirty="0"/>
              <a:t>Finding out the best machine learning </a:t>
            </a:r>
            <a:r>
              <a:rPr lang="en-GB" sz="2400" dirty="0" smtClean="0"/>
              <a:t>regression </a:t>
            </a:r>
            <a:r>
              <a:rPr lang="en-GB" sz="2400" dirty="0"/>
              <a:t>model </a:t>
            </a:r>
            <a:r>
              <a:rPr lang="en-GB" sz="2400" dirty="0" smtClean="0"/>
              <a:t>for</a:t>
            </a:r>
          </a:p>
          <a:p>
            <a:pPr marL="0" indent="0">
              <a:buNone/>
            </a:pPr>
            <a:r>
              <a:rPr lang="en-GB" sz="2400" dirty="0"/>
              <a:t> </a:t>
            </a:r>
            <a:r>
              <a:rPr lang="en-GB" sz="2400" dirty="0" smtClean="0"/>
              <a:t>    electricity demand </a:t>
            </a:r>
            <a:r>
              <a:rPr lang="en-GB" sz="2400" dirty="0"/>
              <a:t>prediction.</a:t>
            </a:r>
          </a:p>
          <a:p>
            <a:pPr marL="0" indent="0">
              <a:buNone/>
            </a:pPr>
            <a:endParaRPr lang="en-US" dirty="0"/>
          </a:p>
        </p:txBody>
      </p:sp>
    </p:spTree>
    <p:extLst>
      <p:ext uri="{BB962C8B-B14F-4D97-AF65-F5344CB8AC3E}">
        <p14:creationId xmlns:p14="http://schemas.microsoft.com/office/powerpoint/2010/main" val="32218601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Conclusion</a:t>
            </a:r>
            <a:endParaRPr lang="en-US" dirty="0"/>
          </a:p>
        </p:txBody>
      </p:sp>
      <p:sp>
        <p:nvSpPr>
          <p:cNvPr id="3" name="Content Placeholder 2"/>
          <p:cNvSpPr>
            <a:spLocks noGrp="1"/>
          </p:cNvSpPr>
          <p:nvPr>
            <p:ph idx="1"/>
          </p:nvPr>
        </p:nvSpPr>
        <p:spPr>
          <a:xfrm>
            <a:off x="0" y="533400"/>
            <a:ext cx="8915400" cy="5624512"/>
          </a:xfrm>
        </p:spPr>
        <p:txBody>
          <a:bodyPr/>
          <a:lstStyle/>
          <a:p>
            <a:pPr marL="0" indent="0">
              <a:buClr>
                <a:schemeClr val="tx2"/>
              </a:buClr>
              <a:buNone/>
            </a:pPr>
            <a:endParaRPr lang="en-US" altLang="en-US" sz="2400" dirty="0" smtClean="0"/>
          </a:p>
          <a:p>
            <a:pPr>
              <a:buClr>
                <a:schemeClr val="tx2"/>
              </a:buClr>
              <a:buFont typeface="Wingdings" panose="05000000000000000000" pitchFamily="2" charset="2"/>
              <a:buChar char="Ø"/>
            </a:pPr>
            <a:r>
              <a:rPr lang="en-US" sz="2400" dirty="0" smtClean="0"/>
              <a:t>This system </a:t>
            </a:r>
            <a:r>
              <a:rPr lang="en-US" sz="2400" dirty="0"/>
              <a:t>focuses on developing forecasting models that predicts electricity </a:t>
            </a:r>
            <a:r>
              <a:rPr lang="en-US" sz="2400" dirty="0" smtClean="0"/>
              <a:t>demand.</a:t>
            </a:r>
          </a:p>
          <a:p>
            <a:pPr marL="0" indent="0">
              <a:buClr>
                <a:schemeClr val="tx1"/>
              </a:buClr>
              <a:buNone/>
            </a:pPr>
            <a:endParaRPr lang="en-US" altLang="en-US" sz="2400" dirty="0"/>
          </a:p>
          <a:p>
            <a:pPr>
              <a:buClr>
                <a:schemeClr val="tx2"/>
              </a:buClr>
              <a:buFont typeface="Wingdings" panose="05000000000000000000" pitchFamily="2" charset="2"/>
              <a:buChar char="Ø"/>
            </a:pPr>
            <a:r>
              <a:rPr lang="en-US" sz="2400" dirty="0"/>
              <a:t>Compared the experimental result of different models to </a:t>
            </a:r>
            <a:r>
              <a:rPr lang="en-US" sz="2400" dirty="0" smtClean="0"/>
              <a:t>observe</a:t>
            </a:r>
          </a:p>
          <a:p>
            <a:pPr marL="0" indent="0">
              <a:buClr>
                <a:schemeClr val="tx2"/>
              </a:buClr>
              <a:buNone/>
            </a:pPr>
            <a:r>
              <a:rPr lang="en-US" sz="2400" dirty="0"/>
              <a:t> </a:t>
            </a:r>
            <a:r>
              <a:rPr lang="en-US" sz="2400" dirty="0" smtClean="0"/>
              <a:t>    </a:t>
            </a:r>
            <a:r>
              <a:rPr lang="en-US" sz="2400" dirty="0"/>
              <a:t>promising outcome with machine learning </a:t>
            </a:r>
            <a:r>
              <a:rPr lang="en-US" sz="2400" dirty="0" smtClean="0"/>
              <a:t>approach.</a:t>
            </a:r>
          </a:p>
          <a:p>
            <a:pPr marL="0" indent="0">
              <a:buClr>
                <a:schemeClr val="tx1"/>
              </a:buClr>
              <a:buNone/>
            </a:pPr>
            <a:endParaRPr lang="en-US" sz="2400" dirty="0" smtClean="0"/>
          </a:p>
          <a:p>
            <a:pPr>
              <a:buClr>
                <a:schemeClr val="tx2"/>
              </a:buClr>
              <a:buFont typeface="Wingdings" panose="05000000000000000000" pitchFamily="2" charset="2"/>
              <a:buChar char="Ø"/>
            </a:pPr>
            <a:r>
              <a:rPr lang="en-US" sz="2400" dirty="0"/>
              <a:t>Random Forest Regression gives the best results with </a:t>
            </a:r>
            <a:r>
              <a:rPr lang="en-US" sz="2400" dirty="0" smtClean="0"/>
              <a:t>the </a:t>
            </a:r>
            <a:r>
              <a:rPr lang="en-US" sz="2400" dirty="0"/>
              <a:t>lowest </a:t>
            </a:r>
            <a:endParaRPr lang="en-US" sz="2400" dirty="0" smtClean="0"/>
          </a:p>
          <a:p>
            <a:pPr marL="0" indent="0">
              <a:buClr>
                <a:schemeClr val="tx2"/>
              </a:buClr>
              <a:buNone/>
            </a:pPr>
            <a:r>
              <a:rPr lang="en-US" sz="2400" dirty="0"/>
              <a:t> </a:t>
            </a:r>
            <a:r>
              <a:rPr lang="en-US" sz="2400" dirty="0" smtClean="0"/>
              <a:t>    error </a:t>
            </a:r>
            <a:r>
              <a:rPr lang="en-US" sz="2400" dirty="0"/>
              <a:t>rate.</a:t>
            </a:r>
            <a:r>
              <a:rPr lang="en-US" dirty="0"/>
              <a:t> </a:t>
            </a:r>
            <a:endParaRPr lang="en-US" dirty="0" smtClean="0">
              <a:ea typeface="Calibri" panose="020F0502020204030204" pitchFamily="34" charset="0"/>
            </a:endParaRPr>
          </a:p>
          <a:p>
            <a:pPr>
              <a:buClr>
                <a:schemeClr val="tx1"/>
              </a:buClr>
            </a:pPr>
            <a:endParaRPr lang="en-US" dirty="0">
              <a:ea typeface="Calibri" panose="020F0502020204030204" pitchFamily="34" charset="0"/>
            </a:endParaRPr>
          </a:p>
        </p:txBody>
      </p:sp>
    </p:spTree>
    <p:extLst>
      <p:ext uri="{BB962C8B-B14F-4D97-AF65-F5344CB8AC3E}">
        <p14:creationId xmlns:p14="http://schemas.microsoft.com/office/powerpoint/2010/main" val="319200404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Future Work</a:t>
            </a:r>
            <a:endParaRPr lang="en-US" b="1" dirty="0"/>
          </a:p>
        </p:txBody>
      </p:sp>
      <p:sp>
        <p:nvSpPr>
          <p:cNvPr id="6" name="Content Placeholder 5"/>
          <p:cNvSpPr>
            <a:spLocks noGrp="1"/>
          </p:cNvSpPr>
          <p:nvPr>
            <p:ph idx="1"/>
          </p:nvPr>
        </p:nvSpPr>
        <p:spPr>
          <a:xfrm>
            <a:off x="0" y="928688"/>
            <a:ext cx="9143999" cy="5472112"/>
          </a:xfrm>
        </p:spPr>
        <p:txBody>
          <a:bodyPr/>
          <a:lstStyle/>
          <a:p>
            <a:pPr>
              <a:buFont typeface="Wingdings" panose="05000000000000000000" pitchFamily="2" charset="2"/>
              <a:buChar char="Ø"/>
            </a:pPr>
            <a:r>
              <a:rPr lang="en-US" sz="2400" dirty="0"/>
              <a:t>Collecting more data and predicting zone wise electricity </a:t>
            </a:r>
            <a:r>
              <a:rPr lang="en-US" sz="2400" dirty="0" smtClean="0"/>
              <a:t>demand.</a:t>
            </a:r>
          </a:p>
          <a:p>
            <a:pPr marL="0" indent="0">
              <a:buNone/>
            </a:pPr>
            <a:endParaRPr lang="en-US" sz="2400" dirty="0" smtClean="0"/>
          </a:p>
          <a:p>
            <a:pPr>
              <a:buFont typeface="Wingdings" panose="05000000000000000000" pitchFamily="2" charset="2"/>
              <a:buChar char="Ø"/>
            </a:pPr>
            <a:r>
              <a:rPr lang="en-US" sz="2400" dirty="0" smtClean="0"/>
              <a:t>Developing a </a:t>
            </a:r>
            <a:r>
              <a:rPr lang="en-US" sz="2400" dirty="0"/>
              <a:t>hybrid system to forecast electricity </a:t>
            </a:r>
            <a:r>
              <a:rPr lang="en-US" sz="2400" dirty="0" smtClean="0"/>
              <a:t>more </a:t>
            </a:r>
            <a:r>
              <a:rPr lang="en-US" sz="2400" dirty="0"/>
              <a:t>efficiently</a:t>
            </a:r>
            <a:r>
              <a:rPr lang="en-US" sz="2400" dirty="0" smtClean="0"/>
              <a:t>.</a:t>
            </a:r>
          </a:p>
          <a:p>
            <a:pPr marL="0" indent="0">
              <a:buNone/>
            </a:pPr>
            <a:endParaRPr lang="en-US" sz="2400" dirty="0" smtClean="0"/>
          </a:p>
          <a:p>
            <a:pPr>
              <a:buFont typeface="Wingdings" panose="05000000000000000000" pitchFamily="2" charset="2"/>
              <a:buChar char="Ø"/>
            </a:pPr>
            <a:r>
              <a:rPr lang="en-US" sz="2400" dirty="0" smtClean="0"/>
              <a:t>Analyzing many more important features which affect the electricity </a:t>
            </a:r>
          </a:p>
          <a:p>
            <a:pPr marL="0" indent="0">
              <a:buNone/>
            </a:pPr>
            <a:r>
              <a:rPr lang="en-US" sz="2400" dirty="0"/>
              <a:t> </a:t>
            </a:r>
            <a:r>
              <a:rPr lang="en-US" sz="2400" dirty="0" smtClean="0"/>
              <a:t>    demand.</a:t>
            </a:r>
            <a:endParaRPr lang="en-US" sz="2400"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5944715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18000" tIns="10800" rIns="18000" bIns="10800" anchor="ctr" anchorCtr="1"/>
          <a:lstStyle/>
          <a:p>
            <a:pPr eaLnBrk="1" hangingPunct="1"/>
            <a:r>
              <a:rPr lang="en-US" altLang="en-US" b="1" dirty="0"/>
              <a:t>References</a:t>
            </a:r>
          </a:p>
        </p:txBody>
      </p:sp>
      <p:sp>
        <p:nvSpPr>
          <p:cNvPr id="21507" name="Content Placeholder 7"/>
          <p:cNvSpPr>
            <a:spLocks noGrp="1"/>
          </p:cNvSpPr>
          <p:nvPr>
            <p:ph idx="1"/>
          </p:nvPr>
        </p:nvSpPr>
        <p:spPr>
          <a:xfrm>
            <a:off x="0" y="914400"/>
            <a:ext cx="9144000" cy="5412740"/>
          </a:xfrm>
        </p:spPr>
        <p:txBody>
          <a:bodyPr vert="horz" wrap="square" lIns="91440" tIns="45720" rIns="91440" bIns="45720" numCol="1" anchor="t" anchorCtr="0" compatLnSpc="1"/>
          <a:lstStyle/>
          <a:p>
            <a:pPr marL="0" indent="0">
              <a:buNone/>
            </a:pPr>
            <a:r>
              <a:rPr lang="en-US" sz="2000" b="0" i="0" dirty="0">
                <a:effectLst/>
              </a:rPr>
              <a:t>[1] </a:t>
            </a:r>
            <a:r>
              <a:rPr lang="en-US" sz="2000" dirty="0"/>
              <a:t>N. </a:t>
            </a:r>
            <a:r>
              <a:rPr lang="en-US" sz="2000" dirty="0" err="1"/>
              <a:t>Shabbir</a:t>
            </a:r>
            <a:r>
              <a:rPr lang="en-US" sz="2000" dirty="0"/>
              <a:t>, R. </a:t>
            </a:r>
            <a:r>
              <a:rPr lang="en-US" sz="2000" dirty="0" err="1"/>
              <a:t>Ahmadiahangar</a:t>
            </a:r>
            <a:r>
              <a:rPr lang="en-US" sz="2000" dirty="0"/>
              <a:t>, L. </a:t>
            </a:r>
            <a:r>
              <a:rPr lang="en-US" sz="2000" dirty="0" err="1"/>
              <a:t>Kütt</a:t>
            </a:r>
            <a:r>
              <a:rPr lang="en-US" sz="2000" dirty="0"/>
              <a:t> and A. Rosin, ‘Comparison of machine learning based methods for residential load forecasting,’ in 2019 Electric power quality and supply reliability conference (PQ) &amp; 2019 </a:t>
            </a:r>
            <a:r>
              <a:rPr lang="en-US" sz="2000" dirty="0" smtClean="0"/>
              <a:t>symposium </a:t>
            </a:r>
            <a:r>
              <a:rPr lang="en-US" sz="2000" dirty="0"/>
              <a:t>on electrical engineering and mechatronics (SEEM), IEEE, 2019, pp. 1–4 (cit. on pp. 6, 16</a:t>
            </a:r>
            <a:r>
              <a:rPr lang="en-US" sz="2000" dirty="0" smtClean="0"/>
              <a:t>).</a:t>
            </a:r>
          </a:p>
          <a:p>
            <a:pPr marL="0" indent="0">
              <a:buNone/>
            </a:pPr>
            <a:endParaRPr lang="en-US" sz="2000" dirty="0" smtClean="0"/>
          </a:p>
          <a:p>
            <a:pPr marL="0" indent="0">
              <a:buNone/>
            </a:pPr>
            <a:r>
              <a:rPr lang="en-US" sz="2000" b="0" i="0" dirty="0" smtClean="0">
                <a:effectLst/>
              </a:rPr>
              <a:t>[</a:t>
            </a:r>
            <a:r>
              <a:rPr lang="en-US" sz="2000" b="0" i="0" dirty="0">
                <a:effectLst/>
              </a:rPr>
              <a:t>2] </a:t>
            </a:r>
            <a:r>
              <a:rPr lang="en-US" sz="2000" dirty="0"/>
              <a:t>Z. </a:t>
            </a:r>
            <a:r>
              <a:rPr lang="en-US" sz="2000" dirty="0" err="1"/>
              <a:t>Çamurdan</a:t>
            </a:r>
            <a:r>
              <a:rPr lang="en-US" sz="2000" dirty="0"/>
              <a:t> and M. C. </a:t>
            </a:r>
            <a:r>
              <a:rPr lang="en-US" sz="2000" dirty="0" err="1"/>
              <a:t>Ganiz</a:t>
            </a:r>
            <a:r>
              <a:rPr lang="en-US" sz="2000" dirty="0"/>
              <a:t>, ‘Machine learning based electricity demand forecasting,’ in 2017 International Conference on Computer Science and Engineering (UBMK), 2017, pp. 412–417. </a:t>
            </a:r>
            <a:r>
              <a:rPr lang="en-US" sz="2000" dirty="0" err="1"/>
              <a:t>doi</a:t>
            </a:r>
            <a:r>
              <a:rPr lang="en-US" sz="2000" dirty="0"/>
              <a:t>: 10.1109/UBMK.2017.8093 428 (cit. on p. 6</a:t>
            </a:r>
            <a:r>
              <a:rPr lang="en-US" sz="2000" dirty="0" smtClean="0"/>
              <a:t>).</a:t>
            </a:r>
          </a:p>
          <a:p>
            <a:pPr marL="0" indent="0">
              <a:buNone/>
            </a:pPr>
            <a:endParaRPr lang="en-US" sz="2000" b="0" i="0" dirty="0">
              <a:effectLst/>
            </a:endParaRPr>
          </a:p>
          <a:p>
            <a:pPr marL="0" indent="0">
              <a:buNone/>
            </a:pPr>
            <a:r>
              <a:rPr lang="en-US" sz="2000" b="0" i="0" dirty="0" smtClean="0">
                <a:effectLst/>
              </a:rPr>
              <a:t>[</a:t>
            </a:r>
            <a:r>
              <a:rPr lang="en-US" sz="2000" b="0" i="0" dirty="0">
                <a:effectLst/>
              </a:rPr>
              <a:t>3] </a:t>
            </a:r>
            <a:r>
              <a:rPr lang="en-US" sz="2000" dirty="0" smtClean="0"/>
              <a:t>R</a:t>
            </a:r>
            <a:r>
              <a:rPr lang="en-US" sz="2000" dirty="0"/>
              <a:t>. Jena, S. S. </a:t>
            </a:r>
            <a:r>
              <a:rPr lang="en-US" sz="2000" dirty="0" err="1"/>
              <a:t>Barik</a:t>
            </a:r>
            <a:r>
              <a:rPr lang="en-US" sz="2000" dirty="0"/>
              <a:t> and S. K. </a:t>
            </a:r>
            <a:r>
              <a:rPr lang="en-US" sz="2000" dirty="0" err="1"/>
              <a:t>Nayak</a:t>
            </a:r>
            <a:r>
              <a:rPr lang="en-US" sz="2000" dirty="0"/>
              <a:t>, ‘Electricity consumption &amp; </a:t>
            </a:r>
            <a:r>
              <a:rPr lang="en-US" sz="2000" dirty="0" smtClean="0"/>
              <a:t>prediction </a:t>
            </a:r>
            <a:r>
              <a:rPr lang="en-US" sz="2000" dirty="0"/>
              <a:t>using machine learning models,’ </a:t>
            </a:r>
            <a:r>
              <a:rPr lang="en-US" sz="2000" dirty="0" err="1"/>
              <a:t>Muktshabd</a:t>
            </a:r>
            <a:r>
              <a:rPr lang="en-US" sz="2000" dirty="0"/>
              <a:t>, vol. 9, no. 6, pp. 2804– 2818, 2020 (cit. on pp. 18, 19). </a:t>
            </a:r>
            <a:endParaRPr lang="en-US" sz="2000" dirty="0" smtClean="0"/>
          </a:p>
          <a:p>
            <a:pPr marL="0" indent="0">
              <a:buNone/>
            </a:pPr>
            <a:endParaRPr lang="en-US" sz="2000" dirty="0" smtClean="0"/>
          </a:p>
          <a:p>
            <a:pPr marL="0" indent="0">
              <a:buNone/>
            </a:pPr>
            <a:r>
              <a:rPr lang="en-US" sz="2000" dirty="0"/>
              <a:t>[4] A. R. </a:t>
            </a:r>
            <a:r>
              <a:rPr lang="en-US" sz="2000" dirty="0" err="1"/>
              <a:t>Anik</a:t>
            </a:r>
            <a:r>
              <a:rPr lang="en-US" sz="2000" dirty="0"/>
              <a:t> and S. Rahman, ‘Commercial energy demand forecasting in </a:t>
            </a:r>
            <a:r>
              <a:rPr lang="en-US" sz="2000" dirty="0" err="1"/>
              <a:t>bangladesh</a:t>
            </a:r>
            <a:r>
              <a:rPr lang="en-US" sz="2000" dirty="0"/>
              <a:t>,’ Energies, vol. 14, no. 19, p. 6394, 2021 (cit. on p. 6). </a:t>
            </a:r>
            <a:endParaRPr lang="en-US" sz="2000" dirty="0" smtClean="0"/>
          </a:p>
        </p:txBody>
      </p:sp>
    </p:spTree>
  </p:cSld>
  <p:clrMapOvr>
    <a:masterClrMapping/>
  </p:clrMapOvr>
  <p:transition advTm="1147"/>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References</a:t>
            </a:r>
            <a:endParaRPr lang="en-US" dirty="0"/>
          </a:p>
        </p:txBody>
      </p:sp>
      <p:sp>
        <p:nvSpPr>
          <p:cNvPr id="3" name="Content Placeholder 2"/>
          <p:cNvSpPr>
            <a:spLocks noGrp="1"/>
          </p:cNvSpPr>
          <p:nvPr>
            <p:ph idx="1"/>
          </p:nvPr>
        </p:nvSpPr>
        <p:spPr/>
        <p:txBody>
          <a:bodyPr/>
          <a:lstStyle/>
          <a:p>
            <a:pPr marL="0" indent="0">
              <a:buNone/>
            </a:pPr>
            <a:r>
              <a:rPr lang="en-US" sz="2000" dirty="0" smtClean="0"/>
              <a:t>[5] </a:t>
            </a:r>
            <a:r>
              <a:rPr lang="en-US" sz="2000" dirty="0"/>
              <a:t>Z. Liu et al., ‘Accuracy analyses and model comparison of machine learning adopted in building energy consumption prediction,’ Energy Exploration &amp; Exploitation, vol. 37, no. 4, pp. 1426–1451, 2019 (cit. on p. 6</a:t>
            </a:r>
            <a:r>
              <a:rPr lang="en-US" sz="2000" dirty="0" smtClean="0"/>
              <a:t>).</a:t>
            </a:r>
          </a:p>
          <a:p>
            <a:pPr marL="0" indent="0">
              <a:buNone/>
            </a:pPr>
            <a:endParaRPr lang="en-US" sz="2000" dirty="0" smtClean="0"/>
          </a:p>
          <a:p>
            <a:pPr marL="0" indent="0">
              <a:buNone/>
            </a:pPr>
            <a:r>
              <a:rPr lang="en-US" sz="2000" dirty="0" smtClean="0"/>
              <a:t>[6] T</a:t>
            </a:r>
            <a:r>
              <a:rPr lang="en-US" sz="2000" dirty="0"/>
              <a:t>. </a:t>
            </a:r>
            <a:r>
              <a:rPr lang="en-US" sz="2000" dirty="0" err="1"/>
              <a:t>Eseye</a:t>
            </a:r>
            <a:r>
              <a:rPr lang="en-US" sz="2000" dirty="0"/>
              <a:t>, M. </a:t>
            </a:r>
            <a:r>
              <a:rPr lang="en-US" sz="2000" dirty="0" err="1"/>
              <a:t>Lehtonen</a:t>
            </a:r>
            <a:r>
              <a:rPr lang="en-US" sz="2000" dirty="0"/>
              <a:t>, T. </a:t>
            </a:r>
            <a:r>
              <a:rPr lang="en-US" sz="2000" dirty="0" err="1"/>
              <a:t>Tukia</a:t>
            </a:r>
            <a:r>
              <a:rPr lang="en-US" sz="2000" dirty="0"/>
              <a:t>, S. </a:t>
            </a:r>
            <a:r>
              <a:rPr lang="en-US" sz="2000" dirty="0" err="1"/>
              <a:t>Uimonen</a:t>
            </a:r>
            <a:r>
              <a:rPr lang="en-US" sz="2000" dirty="0"/>
              <a:t> and R. J. Millar, ‘Machine learning based integrated feature selection approach for improved electricity demand forecasting in decentralized energy systems,’ IEEE Access, vol. 7, pp. 91 463–91 475, 2019 (cit. on p. 7). </a:t>
            </a:r>
            <a:endParaRPr lang="en-US" sz="2000" dirty="0" smtClean="0"/>
          </a:p>
          <a:p>
            <a:pPr marL="0" indent="0">
              <a:buNone/>
            </a:pPr>
            <a:endParaRPr lang="en-US" sz="2000" dirty="0" smtClean="0"/>
          </a:p>
          <a:p>
            <a:pPr marL="0" indent="0">
              <a:buNone/>
            </a:pPr>
            <a:r>
              <a:rPr lang="en-US" sz="2000" dirty="0" smtClean="0"/>
              <a:t>[</a:t>
            </a:r>
            <a:r>
              <a:rPr lang="en-US" sz="2000" dirty="0"/>
              <a:t>7</a:t>
            </a:r>
            <a:r>
              <a:rPr lang="en-US" sz="2000" dirty="0" smtClean="0"/>
              <a:t>] </a:t>
            </a:r>
            <a:r>
              <a:rPr lang="en-US" sz="2000" dirty="0"/>
              <a:t>S. A. </a:t>
            </a:r>
            <a:r>
              <a:rPr lang="en-US" sz="2000" dirty="0" err="1"/>
              <a:t>Shaik</a:t>
            </a:r>
            <a:r>
              <a:rPr lang="en-US" sz="2000" dirty="0"/>
              <a:t>, ‘Forecasting the electricity demand using machine learning algorithms,’ Ph.D. dissertation, Dublin Business School, 2020 (cit. on p. 27). </a:t>
            </a:r>
          </a:p>
        </p:txBody>
      </p:sp>
    </p:spTree>
    <p:extLst>
      <p:ext uri="{BB962C8B-B14F-4D97-AF65-F5344CB8AC3E}">
        <p14:creationId xmlns:p14="http://schemas.microsoft.com/office/powerpoint/2010/main" val="116561258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1"/>
          <p:cNvSpPr>
            <a:spLocks noGrp="1"/>
          </p:cNvSpPr>
          <p:nvPr>
            <p:ph idx="1"/>
          </p:nvPr>
        </p:nvSpPr>
        <p:spPr>
          <a:xfrm>
            <a:off x="144463" y="928688"/>
            <a:ext cx="8642350" cy="5472113"/>
          </a:xfrm>
        </p:spPr>
        <p:txBody>
          <a:bodyPr vert="horz" wrap="square" lIns="91440" tIns="45720" rIns="91440" bIns="45720" numCol="1" anchor="t" anchorCtr="0" compatLnSpc="1"/>
          <a:lstStyle/>
          <a:p>
            <a:pPr marL="0" indent="0">
              <a:buNone/>
            </a:pPr>
            <a:endParaRPr lang="en-US" sz="8000" dirty="0"/>
          </a:p>
          <a:p>
            <a:pPr marL="0" indent="0">
              <a:buNone/>
            </a:pPr>
            <a:r>
              <a:rPr lang="en-US" sz="8000" dirty="0"/>
              <a:t>       Thank You!</a:t>
            </a:r>
          </a:p>
        </p:txBody>
      </p:sp>
    </p:spTree>
    <p:extLst>
      <p:ext uri="{BB962C8B-B14F-4D97-AF65-F5344CB8AC3E}">
        <p14:creationId xmlns:p14="http://schemas.microsoft.com/office/powerpoint/2010/main" val="34644232"/>
      </p:ext>
    </p:extLst>
  </p:cSld>
  <p:clrMapOvr>
    <a:masterClrMapping/>
  </p:clrMapOvr>
  <p:transition advTm="101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18000" tIns="10800" rIns="18000" bIns="10800" anchor="ctr" anchorCtr="1"/>
          <a:lstStyle/>
          <a:p>
            <a:r>
              <a:rPr lang="en-US" altLang="en-US" b="1" dirty="0"/>
              <a:t>Introduction</a:t>
            </a:r>
          </a:p>
        </p:txBody>
      </p:sp>
      <p:sp>
        <p:nvSpPr>
          <p:cNvPr id="8195" name="TextBox 1"/>
          <p:cNvSpPr txBox="1"/>
          <p:nvPr/>
        </p:nvSpPr>
        <p:spPr>
          <a:xfrm flipH="1">
            <a:off x="838200" y="1487488"/>
            <a:ext cx="7467600" cy="691515"/>
          </a:xfrm>
          <a:prstGeom prst="rect">
            <a:avLst/>
          </a:prstGeom>
          <a:noFill/>
          <a:ln w="9525">
            <a:noFill/>
          </a:ln>
        </p:spPr>
        <p:txBody>
          <a:bodyPr>
            <a:spAutoFit/>
          </a:bodyPr>
          <a:lstStyle>
            <a:lvl1pPr marL="342900" indent="-342900" algn="l" rtl="0" eaLnBrk="0" fontAlgn="base" latinLnBrk="1" hangingPunct="0">
              <a:spcBef>
                <a:spcPct val="20000"/>
              </a:spcBef>
              <a:spcAft>
                <a:spcPct val="0"/>
              </a:spcAft>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latinLnBrk="1" hangingPunct="0">
              <a:spcBef>
                <a:spcPct val="20000"/>
              </a:spcBef>
              <a:spcAft>
                <a:spcPct val="0"/>
              </a:spcAft>
              <a:buClr>
                <a:schemeClr val="hlink"/>
              </a:buClr>
              <a:buSzPct val="55000"/>
              <a:buFont typeface="Wingdings" panose="05000000000000000000" pitchFamily="2" charset="2"/>
              <a:buBlip>
                <a:blip r:embed="rId2"/>
              </a:buBlip>
              <a:defRPr kumimoji="1" sz="24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latinLnBrk="1" hangingPunct="0">
              <a:spcBef>
                <a:spcPct val="20000"/>
              </a:spcBef>
              <a:spcAft>
                <a:spcPct val="0"/>
              </a:spcAft>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latinLnBrk="1" hangingPunct="0">
              <a:spcBef>
                <a:spcPct val="20000"/>
              </a:spcBef>
              <a:spcAft>
                <a:spcPct val="0"/>
              </a:spcAft>
              <a:buClr>
                <a:schemeClr val="accent2"/>
              </a:buClr>
              <a:buSzPct val="55000"/>
              <a:buFont typeface="Wingdings" panose="05000000000000000000" pitchFamily="2" charset="2"/>
              <a:buBlip>
                <a:blip r:embed="rId2"/>
              </a:buBlip>
              <a:defRPr kumimoji="1" sz="20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latinLnBrk="1" hangingPunct="0">
              <a:spcBef>
                <a:spcPct val="20000"/>
              </a:spcBef>
              <a:spcAft>
                <a:spcPct val="0"/>
              </a:spcAft>
              <a:buClr>
                <a:schemeClr val="accent1"/>
              </a:buClr>
              <a:buSzPct val="50000"/>
              <a:buFont typeface="Wingdings" panose="05000000000000000000" pitchFamily="2" charset="2"/>
              <a:buBlip>
                <a:blip r:embed="rId2"/>
              </a:buBlip>
              <a:defRPr kumimoji="1" sz="1600">
                <a:solidFill>
                  <a:schemeClr val="tx1"/>
                </a:solidFill>
                <a:latin typeface="Times New Roman" panose="02020603050405020304" pitchFamily="18" charset="0"/>
                <a:ea typeface="+mn-ea"/>
                <a:cs typeface="Times New Roman" panose="02020603050405020304" pitchFamily="18" charset="0"/>
              </a:defRPr>
            </a:lvl5pPr>
          </a:lstStyle>
          <a:p>
            <a:pPr marL="342900" lvl="0" indent="-342900" latinLnBrk="0">
              <a:lnSpc>
                <a:spcPct val="150000"/>
              </a:lnSpc>
              <a:spcBef>
                <a:spcPct val="0"/>
              </a:spcBef>
              <a:buClrTx/>
              <a:buSzTx/>
              <a:buChar char="Ø"/>
            </a:pPr>
            <a:endParaRPr lang="en-US" altLang="en-US" sz="2600" dirty="0"/>
          </a:p>
        </p:txBody>
      </p:sp>
      <p:sp>
        <p:nvSpPr>
          <p:cNvPr id="4" name="Text Box 3"/>
          <p:cNvSpPr txBox="1"/>
          <p:nvPr/>
        </p:nvSpPr>
        <p:spPr>
          <a:xfrm>
            <a:off x="0" y="990600"/>
            <a:ext cx="5562600" cy="5558445"/>
          </a:xfrm>
          <a:prstGeom prst="rect">
            <a:avLst/>
          </a:prstGeom>
          <a:noFill/>
        </p:spPr>
        <p:txBody>
          <a:bodyPr wrap="square" rtlCol="0" anchor="t">
            <a:spAutoFit/>
          </a:bodyPr>
          <a:lstStyle/>
          <a:p>
            <a:pPr marL="342900" lvl="0" indent="-342900" latinLnBrk="1">
              <a:spcBef>
                <a:spcPct val="20000"/>
              </a:spcBef>
              <a:buClr>
                <a:schemeClr val="tx2"/>
              </a:buClr>
              <a:buSzPct val="60000"/>
              <a:buFont typeface="Wingdings" panose="05000000000000000000" pitchFamily="2" charset="2"/>
              <a:buChar char="Ø"/>
              <a:defRPr/>
            </a:pPr>
            <a:r>
              <a:rPr lang="en-US" sz="2400" dirty="0">
                <a:latin typeface="Times New Roman" panose="02020603050405020304" pitchFamily="18" charset="0"/>
                <a:ea typeface="Calibri" panose="020F0502020204030204" pitchFamily="34" charset="0"/>
              </a:rPr>
              <a:t>E</a:t>
            </a:r>
            <a:r>
              <a:rPr lang="en-US" sz="2400" dirty="0">
                <a:effectLst/>
                <a:latin typeface="Times New Roman" panose="02020603050405020304" pitchFamily="18" charset="0"/>
                <a:ea typeface="Calibri" panose="020F0502020204030204" pitchFamily="34" charset="0"/>
              </a:rPr>
              <a:t>lectricity has become the vital part </a:t>
            </a:r>
          </a:p>
          <a:p>
            <a:pPr lvl="0" latinLnBrk="1">
              <a:spcBef>
                <a:spcPct val="20000"/>
              </a:spcBef>
              <a:buClr>
                <a:schemeClr val="tx1"/>
              </a:buClr>
              <a:buSzPct val="60000"/>
              <a:defRPr/>
            </a:pPr>
            <a:r>
              <a:rPr lang="en-US" sz="2400" dirty="0">
                <a:effectLst/>
                <a:latin typeface="Times New Roman" panose="02020603050405020304" pitchFamily="18" charset="0"/>
                <a:ea typeface="Calibri" panose="020F0502020204030204" pitchFamily="34" charset="0"/>
              </a:rPr>
              <a:t>    of everyday life in this modern world</a:t>
            </a:r>
            <a:r>
              <a:rPr lang="en-US" sz="2400" dirty="0" smtClean="0">
                <a:effectLst/>
                <a:latin typeface="Times New Roman" panose="02020603050405020304" pitchFamily="18" charset="0"/>
                <a:ea typeface="Calibri" panose="020F0502020204030204" pitchFamily="34" charset="0"/>
              </a:rPr>
              <a:t>.</a:t>
            </a:r>
          </a:p>
          <a:p>
            <a:pPr lvl="0" latinLnBrk="1">
              <a:spcBef>
                <a:spcPct val="20000"/>
              </a:spcBef>
              <a:buClr>
                <a:schemeClr val="tx1"/>
              </a:buClr>
              <a:buSzPct val="60000"/>
              <a:defRPr/>
            </a:pPr>
            <a:endParaRPr lang="en-US" sz="2400" dirty="0" smtClean="0">
              <a:effectLst/>
              <a:latin typeface="Times New Roman" panose="02020603050405020304" pitchFamily="18" charset="0"/>
              <a:ea typeface="Calibri" panose="020F0502020204030204" pitchFamily="34" charset="0"/>
            </a:endParaRPr>
          </a:p>
          <a:p>
            <a:pPr marL="342900" lvl="0" indent="-342900" latinLnBrk="1">
              <a:spcBef>
                <a:spcPct val="20000"/>
              </a:spcBef>
              <a:buClr>
                <a:schemeClr val="tx2"/>
              </a:buClr>
              <a:buSzPct val="60000"/>
              <a:buFont typeface="Wingdings" panose="05000000000000000000" pitchFamily="2" charset="2"/>
              <a:buChar char="Ø"/>
              <a:defRPr/>
            </a:pPr>
            <a:r>
              <a:rPr lang="en-US" sz="2400" dirty="0" smtClean="0">
                <a:latin typeface="Times New Roman" panose="02020603050405020304" pitchFamily="18" charset="0"/>
                <a:cs typeface="Times New Roman" panose="02020603050405020304" pitchFamily="18" charset="0"/>
              </a:rPr>
              <a:t>Electricity demand </a:t>
            </a:r>
            <a:r>
              <a:rPr lang="en-US" sz="2400" dirty="0">
                <a:latin typeface="Times New Roman" panose="02020603050405020304" pitchFamily="18" charset="0"/>
                <a:cs typeface="Times New Roman" panose="02020603050405020304" pitchFamily="18" charset="0"/>
              </a:rPr>
              <a:t>forecasting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 very difficult task.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0" latinLnBrk="1">
              <a:spcBef>
                <a:spcPct val="20000"/>
              </a:spcBef>
              <a:buClr>
                <a:schemeClr val="tx1"/>
              </a:buClr>
              <a:buSzPct val="60000"/>
              <a:defRPr/>
            </a:pPr>
            <a:endParaRPr lang="en-US" sz="2400" dirty="0">
              <a:effectLst/>
              <a:latin typeface="Times New Roman" panose="02020603050405020304" pitchFamily="18" charset="0"/>
              <a:ea typeface="Calibri" panose="020F0502020204030204" pitchFamily="34" charset="0"/>
            </a:endParaRPr>
          </a:p>
          <a:p>
            <a:pPr marL="342900" lvl="0" indent="-342900" latinLnBrk="1">
              <a:spcBef>
                <a:spcPct val="20000"/>
              </a:spcBef>
              <a:buClr>
                <a:schemeClr val="tx2"/>
              </a:buClr>
              <a:buSzPct val="60000"/>
              <a:buFont typeface="Wingdings" panose="05000000000000000000" pitchFamily="2" charset="2"/>
              <a:buChar char="Ø"/>
              <a:defRPr/>
            </a:pPr>
            <a:r>
              <a:rPr lang="en-US" sz="2400" dirty="0">
                <a:effectLst/>
                <a:latin typeface="Times New Roman" panose="02020603050405020304" pitchFamily="18" charset="0"/>
                <a:ea typeface="Calibri" panose="020F0502020204030204" pitchFamily="34" charset="0"/>
              </a:rPr>
              <a:t> Accurate electricity demand forecasting helps to run the power system efficiently and effectively.</a:t>
            </a:r>
          </a:p>
          <a:p>
            <a:pPr lvl="0" latinLnBrk="1">
              <a:spcBef>
                <a:spcPct val="20000"/>
              </a:spcBef>
              <a:buClr>
                <a:schemeClr val="tx1"/>
              </a:buClr>
              <a:buSzPct val="60000"/>
              <a:defRPr/>
            </a:pPr>
            <a:endParaRPr lang="en-US" sz="2400" dirty="0">
              <a:effectLst/>
              <a:latin typeface="Times New Roman" panose="02020603050405020304" pitchFamily="18" charset="0"/>
              <a:ea typeface="Calibri" panose="020F0502020204030204" pitchFamily="34" charset="0"/>
            </a:endParaRPr>
          </a:p>
          <a:p>
            <a:pPr marL="342900" lvl="0" indent="-342900" latinLnBrk="1">
              <a:spcBef>
                <a:spcPct val="20000"/>
              </a:spcBef>
              <a:buClr>
                <a:schemeClr val="tx1"/>
              </a:buClr>
              <a:buSzPct val="60000"/>
              <a:buFont typeface="Wingdings" panose="05000000000000000000" pitchFamily="2" charset="2"/>
              <a:buChar char="q"/>
              <a:defRPr/>
            </a:pPr>
            <a:endParaRPr kumimoji="1" lang="en-US" altLang="en-US" sz="2400" kern="0" dirty="0">
              <a:latin typeface="Times New Roman" panose="02020603050405020304" pitchFamily="18" charset="0"/>
              <a:cs typeface="Times New Roman" panose="02020603050405020304" pitchFamily="18" charset="0"/>
              <a:sym typeface="+mn-ea"/>
            </a:endParaRPr>
          </a:p>
          <a:p>
            <a:pPr marL="342900" marR="0" lvl="0" indent="-342900" algn="l" defTabSz="914400" rtl="0" eaLnBrk="0" fontAlgn="base" latinLnBrk="1" hangingPunct="0">
              <a:lnSpc>
                <a:spcPct val="100000"/>
              </a:lnSpc>
              <a:spcBef>
                <a:spcPct val="20000"/>
              </a:spcBef>
              <a:spcAft>
                <a:spcPct val="0"/>
              </a:spcAft>
              <a:buClrTx/>
              <a:buSzPct val="60000"/>
              <a:buFont typeface="Wingdings" panose="05000000000000000000" charset="0"/>
              <a:buChar char="q"/>
              <a:defRPr/>
            </a:pPr>
            <a:endParaRPr kumimoji="1" lang="en-US" altLang="en-US" sz="2400" kern="0" noProof="0" dirty="0">
              <a:ln>
                <a:noFill/>
              </a:ln>
              <a:effectLst/>
              <a:uLnTx/>
              <a:uFillTx/>
              <a:latin typeface="Times New Roman" panose="02020603050405020304" pitchFamily="18" charset="0"/>
              <a:ea typeface="+mn-ea"/>
              <a:cs typeface="Times New Roman" panose="02020603050405020304" pitchFamily="18" charset="0"/>
              <a:sym typeface="+mn-ea"/>
            </a:endParaRPr>
          </a:p>
          <a:p>
            <a:pPr marL="342900" marR="0" lvl="0" indent="-342900" algn="l" defTabSz="914400" rtl="0" eaLnBrk="0" fontAlgn="base" latinLnBrk="1" hangingPunct="0">
              <a:lnSpc>
                <a:spcPct val="100000"/>
              </a:lnSpc>
              <a:spcBef>
                <a:spcPct val="20000"/>
              </a:spcBef>
              <a:spcAft>
                <a:spcPct val="0"/>
              </a:spcAft>
              <a:buClrTx/>
              <a:buSzPct val="60000"/>
              <a:buFont typeface="Wingdings" panose="05000000000000000000" charset="0"/>
              <a:buChar char="q"/>
              <a:defRPr/>
            </a:pPr>
            <a:endParaRPr lang="en-US" sz="2400" dirty="0"/>
          </a:p>
        </p:txBody>
      </p:sp>
      <p:pic>
        <p:nvPicPr>
          <p:cNvPr id="3" name="Picture 2">
            <a:extLst>
              <a:ext uri="{FF2B5EF4-FFF2-40B4-BE49-F238E27FC236}">
                <a16:creationId xmlns="" xmlns:a16="http://schemas.microsoft.com/office/drawing/2014/main" id="{4557CBC3-8AD5-4C2A-8C60-83C155CB00AD}"/>
              </a:ext>
            </a:extLst>
          </p:cNvPr>
          <p:cNvPicPr>
            <a:picLocks noChangeAspect="1"/>
          </p:cNvPicPr>
          <p:nvPr/>
        </p:nvPicPr>
        <p:blipFill>
          <a:blip r:embed="rId3"/>
          <a:stretch>
            <a:fillRect/>
          </a:stretch>
        </p:blipFill>
        <p:spPr>
          <a:xfrm>
            <a:off x="5562600" y="990600"/>
            <a:ext cx="3544957" cy="4220164"/>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GB" b="1" dirty="0"/>
              <a:t>(Cont.)</a:t>
            </a:r>
            <a:endParaRPr lang="en-US" b="1" dirty="0"/>
          </a:p>
        </p:txBody>
      </p:sp>
      <p:sp>
        <p:nvSpPr>
          <p:cNvPr id="3" name="Content Placeholder 2"/>
          <p:cNvSpPr>
            <a:spLocks noGrp="1"/>
          </p:cNvSpPr>
          <p:nvPr>
            <p:ph idx="1"/>
          </p:nvPr>
        </p:nvSpPr>
        <p:spPr>
          <a:xfrm>
            <a:off x="0" y="928688"/>
            <a:ext cx="9143999" cy="5472112"/>
          </a:xfrm>
        </p:spPr>
        <p:txBody>
          <a:bodyPr/>
          <a:lstStyle/>
          <a:p>
            <a:pPr>
              <a:buFont typeface="Wingdings" panose="05000000000000000000" pitchFamily="2" charset="2"/>
              <a:buChar char="Ø"/>
            </a:pPr>
            <a:r>
              <a:rPr lang="en-US" sz="2400" dirty="0" smtClean="0"/>
              <a:t>Electricity demand </a:t>
            </a:r>
            <a:r>
              <a:rPr lang="en-US" sz="2400" dirty="0"/>
              <a:t>forecasting offers a useful duty in </a:t>
            </a:r>
            <a:endParaRPr lang="en-US" sz="2400" dirty="0" smtClean="0"/>
          </a:p>
          <a:p>
            <a:pPr marL="0" indent="0">
              <a:buNone/>
            </a:pPr>
            <a:r>
              <a:rPr lang="en-US" sz="2400" dirty="0"/>
              <a:t> </a:t>
            </a:r>
            <a:r>
              <a:rPr lang="en-US" sz="2400" dirty="0" smtClean="0"/>
              <a:t>   decision </a:t>
            </a:r>
            <a:r>
              <a:rPr lang="en-US" sz="2400" dirty="0"/>
              <a:t>making for power system </a:t>
            </a:r>
            <a:r>
              <a:rPr lang="en-US" sz="2400" dirty="0" smtClean="0"/>
              <a:t>companies.</a:t>
            </a:r>
          </a:p>
          <a:p>
            <a:pPr marL="0" indent="0">
              <a:buNone/>
            </a:pPr>
            <a:endParaRPr lang="en-US" sz="2400" dirty="0"/>
          </a:p>
          <a:p>
            <a:pPr lvl="0">
              <a:buClr>
                <a:schemeClr val="tx2"/>
              </a:buClr>
              <a:buFont typeface="Wingdings" panose="05000000000000000000" pitchFamily="2" charset="2"/>
              <a:buChar char="Ø"/>
              <a:defRPr/>
            </a:pPr>
            <a:r>
              <a:rPr lang="en-US" sz="2400" dirty="0">
                <a:ea typeface="Calibri" panose="020F0502020204030204" pitchFamily="34" charset="0"/>
              </a:rPr>
              <a:t>Global electricity demand is predicted to increase by 85% in 2040 due to the </a:t>
            </a:r>
          </a:p>
          <a:p>
            <a:pPr lvl="0">
              <a:buClr>
                <a:schemeClr val="tx1"/>
              </a:buClr>
              <a:defRPr/>
            </a:pPr>
            <a:r>
              <a:rPr lang="en-US" sz="2400" dirty="0">
                <a:ea typeface="Calibri" panose="020F0502020204030204" pitchFamily="34" charset="0"/>
              </a:rPr>
              <a:t>    increasing population </a:t>
            </a:r>
            <a:r>
              <a:rPr lang="en-US" sz="2400" dirty="0" smtClean="0">
                <a:ea typeface="Calibri" panose="020F0502020204030204" pitchFamily="34" charset="0"/>
              </a:rPr>
              <a:t>and</a:t>
            </a:r>
            <a:endParaRPr lang="en-US" sz="2400" dirty="0">
              <a:ea typeface="Calibri" panose="020F0502020204030204" pitchFamily="34" charset="0"/>
            </a:endParaRPr>
          </a:p>
          <a:p>
            <a:pPr lvl="0">
              <a:buClr>
                <a:schemeClr val="tx1"/>
              </a:buClr>
              <a:defRPr/>
            </a:pPr>
            <a:r>
              <a:rPr lang="en-US" sz="2400" dirty="0">
                <a:ea typeface="Calibri" panose="020F0502020204030204" pitchFamily="34" charset="0"/>
              </a:rPr>
              <a:t> </a:t>
            </a:r>
            <a:r>
              <a:rPr lang="en-US" sz="2400" dirty="0" smtClean="0">
                <a:ea typeface="Calibri" panose="020F0502020204030204" pitchFamily="34" charset="0"/>
              </a:rPr>
              <a:t>   their convenient </a:t>
            </a:r>
            <a:r>
              <a:rPr lang="en-US" sz="2400" dirty="0">
                <a:ea typeface="Calibri" panose="020F0502020204030204" pitchFamily="34" charset="0"/>
              </a:rPr>
              <a:t>life style.</a:t>
            </a:r>
          </a:p>
          <a:p>
            <a:pPr marL="0" indent="0">
              <a:buNone/>
            </a:pPr>
            <a:endParaRPr lang="en-US" dirty="0"/>
          </a:p>
        </p:txBody>
      </p:sp>
    </p:spTree>
    <p:extLst>
      <p:ext uri="{BB962C8B-B14F-4D97-AF65-F5344CB8AC3E}">
        <p14:creationId xmlns:p14="http://schemas.microsoft.com/office/powerpoint/2010/main" val="161124479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 y="-6439"/>
            <a:ext cx="9144000" cy="836613"/>
          </a:xfrm>
        </p:spPr>
        <p:txBody>
          <a:bodyPr/>
          <a:lstStyle/>
          <a:p>
            <a:r>
              <a:rPr lang="en-US" b="1" dirty="0" smtClean="0"/>
              <a:t>Motivation</a:t>
            </a:r>
            <a:endParaRPr lang="en-US" b="1" dirty="0"/>
          </a:p>
        </p:txBody>
      </p:sp>
      <p:sp>
        <p:nvSpPr>
          <p:cNvPr id="3" name="Content Placeholder 2"/>
          <p:cNvSpPr>
            <a:spLocks noGrp="1"/>
          </p:cNvSpPr>
          <p:nvPr>
            <p:ph idx="1"/>
          </p:nvPr>
        </p:nvSpPr>
        <p:spPr>
          <a:xfrm>
            <a:off x="0" y="928688"/>
            <a:ext cx="9143999" cy="5472112"/>
          </a:xfrm>
        </p:spPr>
        <p:txBody>
          <a:bodyPr/>
          <a:lstStyle/>
          <a:p>
            <a:pPr>
              <a:buFont typeface="Wingdings" panose="05000000000000000000" pitchFamily="2" charset="2"/>
              <a:buChar char="Ø"/>
            </a:pPr>
            <a:r>
              <a:rPr lang="en-US" sz="2400" dirty="0"/>
              <a:t>Electricity demand forecasting is an effective way to </a:t>
            </a:r>
            <a:r>
              <a:rPr lang="en-US" sz="2400" dirty="0" smtClean="0"/>
              <a:t>balance </a:t>
            </a:r>
            <a:r>
              <a:rPr lang="en-US" sz="2400" dirty="0"/>
              <a:t>the </a:t>
            </a:r>
          </a:p>
          <a:p>
            <a:pPr marL="0" indent="0">
              <a:buNone/>
            </a:pPr>
            <a:r>
              <a:rPr lang="en-US" sz="2400" dirty="0"/>
              <a:t> </a:t>
            </a:r>
            <a:r>
              <a:rPr lang="en-US" sz="2400" dirty="0" smtClean="0"/>
              <a:t>    requirement </a:t>
            </a:r>
            <a:r>
              <a:rPr lang="en-US" sz="2400" dirty="0"/>
              <a:t>and distribution of electricity. </a:t>
            </a:r>
            <a:endParaRPr lang="en-US" sz="2400" dirty="0" smtClean="0"/>
          </a:p>
          <a:p>
            <a:pPr marL="0" indent="0">
              <a:buNone/>
            </a:pPr>
            <a:endParaRPr lang="en-US" sz="2400" dirty="0"/>
          </a:p>
          <a:p>
            <a:pPr>
              <a:buFont typeface="Wingdings" panose="05000000000000000000" pitchFamily="2" charset="2"/>
              <a:buChar char="Ø"/>
            </a:pPr>
            <a:r>
              <a:rPr lang="en-US" sz="2400" dirty="0" smtClean="0"/>
              <a:t>Based </a:t>
            </a:r>
            <a:r>
              <a:rPr lang="en-US" sz="2400" dirty="0"/>
              <a:t>on the </a:t>
            </a:r>
            <a:r>
              <a:rPr lang="en-US" sz="2400" dirty="0" smtClean="0"/>
              <a:t>features, the </a:t>
            </a:r>
            <a:r>
              <a:rPr lang="en-US" sz="2400" dirty="0"/>
              <a:t>model will be able to predict </a:t>
            </a:r>
            <a:r>
              <a:rPr lang="en-US" sz="2400" dirty="0" smtClean="0"/>
              <a:t>the </a:t>
            </a:r>
            <a:r>
              <a:rPr lang="en-US" sz="2400" dirty="0"/>
              <a:t>electricity demand in future</a:t>
            </a:r>
            <a:r>
              <a:rPr lang="en-US" sz="2400" dirty="0" smtClean="0"/>
              <a:t>.</a:t>
            </a:r>
          </a:p>
          <a:p>
            <a:pPr marL="0" indent="0">
              <a:buNone/>
            </a:pPr>
            <a:endParaRPr lang="en-US" sz="2400" dirty="0"/>
          </a:p>
          <a:p>
            <a:pPr>
              <a:buFont typeface="Wingdings" panose="05000000000000000000" pitchFamily="2" charset="2"/>
              <a:buChar char="Ø"/>
            </a:pPr>
            <a:r>
              <a:rPr lang="en-US" sz="2400" dirty="0"/>
              <a:t>This will prevent the waste of electricity as we are ensuring the proper distribution of </a:t>
            </a:r>
            <a:r>
              <a:rPr lang="en-US" sz="2400" dirty="0" smtClean="0"/>
              <a:t>electricity.</a:t>
            </a:r>
          </a:p>
          <a:p>
            <a:pPr marL="0" indent="0">
              <a:buNone/>
            </a:pPr>
            <a:endParaRPr lang="en-US" sz="2400" dirty="0" smtClean="0"/>
          </a:p>
          <a:p>
            <a:pPr>
              <a:buFont typeface="Wingdings" panose="05000000000000000000" pitchFamily="2" charset="2"/>
              <a:buChar char="Ø"/>
            </a:pPr>
            <a:r>
              <a:rPr lang="en-US" sz="2400" dirty="0"/>
              <a:t>We can be prepared for future by using the </a:t>
            </a:r>
            <a:r>
              <a:rPr lang="en-US" sz="2400" dirty="0" smtClean="0"/>
              <a:t>estimation.</a:t>
            </a:r>
          </a:p>
          <a:p>
            <a:endParaRPr lang="en-US" dirty="0" smtClean="0"/>
          </a:p>
          <a:p>
            <a:endParaRPr lang="en-US" dirty="0"/>
          </a:p>
        </p:txBody>
      </p:sp>
    </p:spTree>
    <p:extLst>
      <p:ext uri="{BB962C8B-B14F-4D97-AF65-F5344CB8AC3E}">
        <p14:creationId xmlns:p14="http://schemas.microsoft.com/office/powerpoint/2010/main" val="24177344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a:xfrm>
            <a:off x="144462" y="928688"/>
            <a:ext cx="8770937" cy="5472112"/>
          </a:xfrm>
        </p:spPr>
        <p:txBody>
          <a:bodyPr/>
          <a:lstStyle/>
          <a:p>
            <a:pPr>
              <a:buFont typeface="Wingdings" panose="05000000000000000000" pitchFamily="2" charset="2"/>
              <a:buChar char="Ø"/>
            </a:pPr>
            <a:r>
              <a:rPr lang="en-US" sz="2400" dirty="0" smtClean="0"/>
              <a:t>Most challenging part was preparing our dataset.</a:t>
            </a:r>
          </a:p>
          <a:p>
            <a:pPr marL="0" indent="0">
              <a:buNone/>
            </a:pPr>
            <a:endParaRPr lang="en-US" sz="2400" dirty="0"/>
          </a:p>
          <a:p>
            <a:pPr>
              <a:buFont typeface="Wingdings" panose="05000000000000000000" pitchFamily="2" charset="2"/>
              <a:buChar char="Ø"/>
            </a:pPr>
            <a:r>
              <a:rPr lang="en-US" sz="2400" dirty="0"/>
              <a:t>Had to consider a variety of features to build a competent </a:t>
            </a:r>
            <a:r>
              <a:rPr lang="en-US" sz="2400" dirty="0" smtClean="0"/>
              <a:t>dataset.</a:t>
            </a:r>
          </a:p>
          <a:p>
            <a:pPr marL="0" indent="0">
              <a:buNone/>
            </a:pPr>
            <a:endParaRPr lang="en-US" sz="2400" dirty="0"/>
          </a:p>
          <a:p>
            <a:pPr>
              <a:buFont typeface="Wingdings" panose="05000000000000000000" pitchFamily="2" charset="2"/>
              <a:buChar char="Ø"/>
            </a:pPr>
            <a:r>
              <a:rPr lang="en-US" sz="2400" dirty="0"/>
              <a:t>All the features were not available in a single source.</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14002262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522A7-3279-49C4-B7DA-74998EC9AC39}"/>
              </a:ext>
            </a:extLst>
          </p:cNvPr>
          <p:cNvSpPr>
            <a:spLocks noGrp="1"/>
          </p:cNvSpPr>
          <p:nvPr>
            <p:ph type="title"/>
          </p:nvPr>
        </p:nvSpPr>
        <p:spPr/>
        <p:txBody>
          <a:bodyPr/>
          <a:lstStyle/>
          <a:p>
            <a:r>
              <a:rPr lang="en-US" b="1" dirty="0"/>
              <a:t>Related </a:t>
            </a:r>
            <a:r>
              <a:rPr lang="en-US" b="1" dirty="0" smtClean="0"/>
              <a:t>Work</a:t>
            </a:r>
            <a:endParaRPr lang="en-US" b="1" dirty="0"/>
          </a:p>
        </p:txBody>
      </p:sp>
      <p:sp>
        <p:nvSpPr>
          <p:cNvPr id="3" name="Content Placeholder 2">
            <a:extLst>
              <a:ext uri="{FF2B5EF4-FFF2-40B4-BE49-F238E27FC236}">
                <a16:creationId xmlns="" xmlns:a16="http://schemas.microsoft.com/office/drawing/2014/main" id="{8C25A256-B4F4-484D-806F-7300AA22BC12}"/>
              </a:ext>
            </a:extLst>
          </p:cNvPr>
          <p:cNvSpPr>
            <a:spLocks noGrp="1"/>
          </p:cNvSpPr>
          <p:nvPr>
            <p:ph idx="1"/>
          </p:nvPr>
        </p:nvSpPr>
        <p:spPr>
          <a:xfrm>
            <a:off x="1" y="1066800"/>
            <a:ext cx="9144000" cy="5472112"/>
          </a:xfrm>
        </p:spPr>
        <p:txBody>
          <a:bodyPr/>
          <a:lstStyle/>
          <a:p>
            <a:pPr>
              <a:buFont typeface="Wingdings" panose="05000000000000000000" pitchFamily="2" charset="2"/>
              <a:buChar char="Ø"/>
            </a:pPr>
            <a:r>
              <a:rPr lang="en-US" sz="2400" b="1" dirty="0"/>
              <a:t>Comparison of Machine Learning Based Methods for Residential Load Forecasting </a:t>
            </a:r>
            <a:r>
              <a:rPr lang="en-US" sz="2400" b="1" dirty="0" smtClean="0"/>
              <a:t>[1](</a:t>
            </a:r>
            <a:r>
              <a:rPr lang="en-US" sz="2400" b="1" dirty="0"/>
              <a:t>N. </a:t>
            </a:r>
            <a:r>
              <a:rPr lang="en-US" sz="2400" b="1" dirty="0" err="1" smtClean="0"/>
              <a:t>Shabbir</a:t>
            </a:r>
            <a:r>
              <a:rPr lang="en-US" sz="2400" b="1" dirty="0" smtClean="0"/>
              <a:t> et al.,2019)</a:t>
            </a:r>
            <a:endParaRPr lang="en-US" sz="2400" b="1" dirty="0">
              <a:effectLst/>
              <a:ea typeface="Calibri" panose="020F0502020204030204" pitchFamily="34" charset="0"/>
            </a:endParaRPr>
          </a:p>
          <a:p>
            <a:pPr marL="0" indent="0">
              <a:buNone/>
            </a:pPr>
            <a:r>
              <a:rPr lang="en-US" sz="2400" b="1" dirty="0"/>
              <a:t>Work </a:t>
            </a:r>
            <a:r>
              <a:rPr lang="en-US" sz="2400" b="1" dirty="0" smtClean="0"/>
              <a:t>Done:</a:t>
            </a:r>
          </a:p>
          <a:p>
            <a:pPr marL="0" indent="0">
              <a:buNone/>
            </a:pPr>
            <a:r>
              <a:rPr lang="en-US" sz="2400" dirty="0" smtClean="0"/>
              <a:t>1.Compared machine </a:t>
            </a:r>
            <a:r>
              <a:rPr lang="en-US" sz="2400" dirty="0"/>
              <a:t>learning algorithms named: linear regression, tree </a:t>
            </a:r>
            <a:endParaRPr lang="en-US" sz="2400" dirty="0" smtClean="0"/>
          </a:p>
          <a:p>
            <a:pPr marL="0" indent="0">
              <a:buNone/>
            </a:pPr>
            <a:r>
              <a:rPr lang="en-US" sz="2400" dirty="0" smtClean="0"/>
              <a:t>based </a:t>
            </a:r>
            <a:r>
              <a:rPr lang="en-US" sz="2400" dirty="0"/>
              <a:t>regression and Support Vector Machine (SVM) based </a:t>
            </a:r>
            <a:r>
              <a:rPr lang="en-US" sz="2400" dirty="0" smtClean="0"/>
              <a:t>regression.</a:t>
            </a:r>
          </a:p>
          <a:p>
            <a:pPr marL="0" indent="0">
              <a:buNone/>
            </a:pPr>
            <a:r>
              <a:rPr lang="en-US" sz="2400" dirty="0" smtClean="0"/>
              <a:t>2.</a:t>
            </a:r>
            <a:r>
              <a:rPr lang="en-US" sz="2400" dirty="0"/>
              <a:t> SVM is the best technique </a:t>
            </a:r>
            <a:r>
              <a:rPr lang="en-US" sz="2400" dirty="0" smtClean="0"/>
              <a:t>among them.</a:t>
            </a:r>
            <a:endParaRPr lang="en-US" sz="2400" b="1" dirty="0"/>
          </a:p>
          <a:p>
            <a:pPr marL="0" indent="0">
              <a:buNone/>
            </a:pPr>
            <a:r>
              <a:rPr lang="en-US" sz="2400" b="1" dirty="0" smtClean="0"/>
              <a:t>Limitation:</a:t>
            </a:r>
          </a:p>
          <a:p>
            <a:pPr marL="0" indent="0">
              <a:buNone/>
            </a:pPr>
            <a:r>
              <a:rPr lang="en-US" sz="2400" dirty="0" smtClean="0"/>
              <a:t>1.</a:t>
            </a:r>
            <a:r>
              <a:rPr lang="en-US" sz="2400" dirty="0"/>
              <a:t> Root Mean Square Error (RMSE</a:t>
            </a:r>
            <a:r>
              <a:rPr lang="en-US" sz="2400" dirty="0" smtClean="0"/>
              <a:t>) rate is comparatively high.</a:t>
            </a:r>
            <a:endParaRPr lang="en-US" sz="2400" b="1" dirty="0"/>
          </a:p>
          <a:p>
            <a:pPr marL="0" indent="0">
              <a:buNone/>
            </a:pPr>
            <a:endParaRPr lang="en-US" dirty="0"/>
          </a:p>
        </p:txBody>
      </p:sp>
    </p:spTree>
    <p:extLst>
      <p:ext uri="{BB962C8B-B14F-4D97-AF65-F5344CB8AC3E}">
        <p14:creationId xmlns:p14="http://schemas.microsoft.com/office/powerpoint/2010/main" val="19376756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18000" tIns="10800" rIns="18000" bIns="10800" anchor="ctr" anchorCtr="1"/>
          <a:lstStyle/>
          <a:p>
            <a:r>
              <a:rPr lang="en-US" altLang="en-US" b="1" dirty="0"/>
              <a:t>Related </a:t>
            </a:r>
            <a:r>
              <a:rPr lang="en-US" altLang="en-US" b="1" dirty="0" smtClean="0"/>
              <a:t>Work</a:t>
            </a:r>
            <a:r>
              <a:rPr lang="en-GB" b="1" dirty="0" smtClean="0"/>
              <a:t>(Cont</a:t>
            </a:r>
            <a:r>
              <a:rPr lang="en-GB" b="1" dirty="0"/>
              <a:t>.)</a:t>
            </a:r>
            <a:endParaRPr lang="en-US" altLang="en-US" b="1" dirty="0"/>
          </a:p>
        </p:txBody>
      </p:sp>
      <p:sp>
        <p:nvSpPr>
          <p:cNvPr id="8195" name="Content Placeholder 4"/>
          <p:cNvSpPr>
            <a:spLocks noGrp="1"/>
          </p:cNvSpPr>
          <p:nvPr>
            <p:ph idx="1"/>
          </p:nvPr>
        </p:nvSpPr>
        <p:spPr>
          <a:xfrm>
            <a:off x="0" y="990600"/>
            <a:ext cx="9144000" cy="5624830"/>
          </a:xfrm>
        </p:spPr>
        <p:txBody>
          <a:bodyPr vert="horz" wrap="square" lIns="91440" tIns="45720" rIns="91440" bIns="45720" numCol="1" anchor="t" anchorCtr="0" compatLnSpc="1"/>
          <a:lstStyle/>
          <a:p>
            <a:pPr>
              <a:buFont typeface="Wingdings" panose="05000000000000000000" pitchFamily="2" charset="2"/>
              <a:buChar char="Ø"/>
            </a:pPr>
            <a:r>
              <a:rPr lang="en-US" sz="2400" b="1" dirty="0"/>
              <a:t>Electricity Consumption &amp; Prediction using Machine Learning </a:t>
            </a:r>
            <a:endParaRPr lang="en-US" sz="2400" b="1" dirty="0" smtClean="0"/>
          </a:p>
          <a:p>
            <a:pPr marL="0" indent="0">
              <a:buNone/>
            </a:pPr>
            <a:r>
              <a:rPr lang="en-US" sz="2400" b="1" dirty="0"/>
              <a:t> </a:t>
            </a:r>
            <a:r>
              <a:rPr lang="en-US" sz="2400" b="1" dirty="0" smtClean="0"/>
              <a:t>    Models[</a:t>
            </a:r>
            <a:r>
              <a:rPr lang="en-US" sz="2400" b="1" dirty="0" smtClean="0">
                <a:effectLst/>
                <a:ea typeface="Calibri" panose="020F0502020204030204" pitchFamily="34" charset="0"/>
              </a:rPr>
              <a:t>2](</a:t>
            </a:r>
            <a:r>
              <a:rPr lang="en-US" sz="2400" b="1" dirty="0"/>
              <a:t>Z. </a:t>
            </a:r>
            <a:r>
              <a:rPr lang="en-US" sz="2400" b="1" dirty="0" err="1"/>
              <a:t>Çamurdan</a:t>
            </a:r>
            <a:r>
              <a:rPr lang="en-US" sz="2400" b="1" dirty="0"/>
              <a:t> </a:t>
            </a:r>
            <a:r>
              <a:rPr lang="en-US" sz="2400" b="1" dirty="0" smtClean="0"/>
              <a:t>et al.,2017</a:t>
            </a:r>
            <a:r>
              <a:rPr lang="en-US" sz="2400" b="1" dirty="0" smtClean="0">
                <a:effectLst/>
                <a:ea typeface="Calibri" panose="020F0502020204030204" pitchFamily="34" charset="0"/>
              </a:rPr>
              <a:t>)</a:t>
            </a:r>
            <a:endParaRPr lang="en-US" sz="2400" b="1" dirty="0">
              <a:effectLst/>
              <a:ea typeface="Calibri" panose="020F0502020204030204" pitchFamily="34" charset="0"/>
            </a:endParaRPr>
          </a:p>
          <a:p>
            <a:pPr marL="0" indent="0">
              <a:buNone/>
              <a:defRPr/>
            </a:pPr>
            <a:r>
              <a:rPr lang="en-US" sz="2400" b="1" dirty="0">
                <a:ea typeface="Calibri" panose="020F0502020204030204" pitchFamily="34" charset="0"/>
              </a:rPr>
              <a:t>Work done</a:t>
            </a:r>
            <a:r>
              <a:rPr lang="en-US" sz="2400" b="1" dirty="0" smtClean="0">
                <a:ea typeface="Calibri" panose="020F0502020204030204" pitchFamily="34" charset="0"/>
              </a:rPr>
              <a:t>:</a:t>
            </a:r>
          </a:p>
          <a:p>
            <a:pPr marL="0" indent="0">
              <a:buNone/>
              <a:defRPr/>
            </a:pPr>
            <a:r>
              <a:rPr lang="en-US" sz="2400" dirty="0" smtClean="0"/>
              <a:t>1.Analyzed </a:t>
            </a:r>
            <a:r>
              <a:rPr lang="en-US" sz="2400" dirty="0"/>
              <a:t>Machine Learning algorithms effectiveness, after being </a:t>
            </a:r>
            <a:endParaRPr lang="en-US" sz="2400" dirty="0" smtClean="0"/>
          </a:p>
          <a:p>
            <a:pPr marL="0" indent="0">
              <a:buNone/>
              <a:defRPr/>
            </a:pPr>
            <a:r>
              <a:rPr lang="en-US" sz="2400" dirty="0" smtClean="0"/>
              <a:t>applied </a:t>
            </a:r>
            <a:r>
              <a:rPr lang="en-US" sz="2400" dirty="0"/>
              <a:t>to the electricity consumption prediction</a:t>
            </a:r>
            <a:r>
              <a:rPr lang="en-US" sz="2400" dirty="0" smtClean="0"/>
              <a:t>.</a:t>
            </a:r>
          </a:p>
          <a:p>
            <a:pPr marL="0" indent="0">
              <a:buNone/>
              <a:defRPr/>
            </a:pPr>
            <a:r>
              <a:rPr lang="en-US" sz="2400" dirty="0" smtClean="0">
                <a:ea typeface="Calibri" panose="020F0502020204030204" pitchFamily="34" charset="0"/>
              </a:rPr>
              <a:t>2.</a:t>
            </a:r>
            <a:r>
              <a:rPr lang="en-US" sz="2400" dirty="0"/>
              <a:t> R</a:t>
            </a:r>
            <a:r>
              <a:rPr lang="en-US" sz="2400" dirty="0" smtClean="0"/>
              <a:t>eviewed </a:t>
            </a:r>
            <a:r>
              <a:rPr lang="en-US" sz="2400" dirty="0"/>
              <a:t>about the Conventional Machine Learning Models as well </a:t>
            </a:r>
            <a:endParaRPr lang="en-US" sz="2400" dirty="0" smtClean="0"/>
          </a:p>
          <a:p>
            <a:pPr marL="0" indent="0">
              <a:buNone/>
              <a:defRPr/>
            </a:pPr>
            <a:r>
              <a:rPr lang="en-US" sz="2400" dirty="0" smtClean="0"/>
              <a:t>as </a:t>
            </a:r>
            <a:r>
              <a:rPr lang="en-US" sz="2400" dirty="0"/>
              <a:t>the recent </a:t>
            </a:r>
            <a:r>
              <a:rPr lang="en-US" sz="2400" dirty="0" smtClean="0"/>
              <a:t>models.</a:t>
            </a:r>
            <a:endParaRPr lang="en-US" sz="2400" b="1" dirty="0">
              <a:ea typeface="Calibri" panose="020F0502020204030204" pitchFamily="34" charset="0"/>
            </a:endParaRPr>
          </a:p>
          <a:p>
            <a:pPr marL="0" indent="0">
              <a:buNone/>
              <a:defRPr/>
            </a:pPr>
            <a:r>
              <a:rPr lang="en-US" sz="2400" b="1" dirty="0" smtClean="0">
                <a:effectLst/>
                <a:ea typeface="Calibri" panose="020F0502020204030204" pitchFamily="34" charset="0"/>
              </a:rPr>
              <a:t>Limitation:</a:t>
            </a:r>
          </a:p>
          <a:p>
            <a:pPr marL="0" indent="0">
              <a:buNone/>
              <a:defRPr/>
            </a:pPr>
            <a:r>
              <a:rPr lang="en-US" sz="2400" dirty="0" smtClean="0">
                <a:ea typeface="Calibri" panose="020F0502020204030204" pitchFamily="34" charset="0"/>
              </a:rPr>
              <a:t>1.Didn’t </a:t>
            </a:r>
            <a:r>
              <a:rPr lang="en-US" sz="2400" dirty="0">
                <a:ea typeface="Calibri" panose="020F0502020204030204" pitchFamily="34" charset="0"/>
              </a:rPr>
              <a:t>analyze the related features to predict electricity </a:t>
            </a:r>
            <a:r>
              <a:rPr lang="en-US" sz="2400" dirty="0" smtClean="0">
                <a:ea typeface="Calibri" panose="020F0502020204030204" pitchFamily="34" charset="0"/>
              </a:rPr>
              <a:t>demand.</a:t>
            </a:r>
          </a:p>
          <a:p>
            <a:pPr marL="0" indent="0">
              <a:buNone/>
              <a:defRPr/>
            </a:pPr>
            <a:r>
              <a:rPr lang="en-US" sz="2400" dirty="0" smtClean="0">
                <a:ea typeface="Calibri" panose="020F0502020204030204" pitchFamily="34" charset="0"/>
              </a:rPr>
              <a:t>2.</a:t>
            </a:r>
            <a:r>
              <a:rPr lang="en-US" sz="2400" dirty="0"/>
              <a:t> No real case implementation is shown </a:t>
            </a:r>
            <a:r>
              <a:rPr lang="en-US" sz="2400" dirty="0" smtClean="0"/>
              <a:t>.</a:t>
            </a:r>
            <a:endParaRPr lang="en-US" sz="2400" dirty="0">
              <a:ea typeface="Calibri" panose="020F0502020204030204" pitchFamily="34" charset="0"/>
            </a:endParaRPr>
          </a:p>
          <a:p>
            <a:pPr marL="0" lvl="0" indent="0">
              <a:buNone/>
              <a:defRPr/>
            </a:pPr>
            <a:r>
              <a:rPr lang="en-US" altLang="en-US" sz="2400" dirty="0"/>
              <a:t>     </a:t>
            </a:r>
            <a:endParaRPr lang="en-US" sz="2400" dirty="0"/>
          </a:p>
          <a:p>
            <a:pPr marL="0" indent="0">
              <a:buNone/>
              <a:defRPr/>
            </a:pPr>
            <a:endParaRPr lang="en-US" sz="2400" b="1" dirty="0" smtClean="0">
              <a:effectLst/>
              <a:ea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18000" tIns="10800" rIns="18000" bIns="10800" anchor="ctr" anchorCtr="1"/>
          <a:lstStyle/>
          <a:p>
            <a:pPr eaLnBrk="1" hangingPunct="1"/>
            <a:r>
              <a:rPr lang="en-US" altLang="en-US" b="1" dirty="0"/>
              <a:t>Related </a:t>
            </a:r>
            <a:r>
              <a:rPr lang="en-US" altLang="en-US" b="1" dirty="0" smtClean="0"/>
              <a:t>Work</a:t>
            </a:r>
            <a:r>
              <a:rPr lang="en-GB" b="1" dirty="0" smtClean="0"/>
              <a:t>(Cont</a:t>
            </a:r>
            <a:r>
              <a:rPr lang="en-GB" b="1" dirty="0"/>
              <a:t>.)</a:t>
            </a:r>
            <a:endParaRPr lang="en-US" altLang="en-US" b="1" dirty="0"/>
          </a:p>
        </p:txBody>
      </p:sp>
      <p:sp>
        <p:nvSpPr>
          <p:cNvPr id="9221" name="Content Placeholder 3"/>
          <p:cNvSpPr>
            <a:spLocks noGrp="1"/>
          </p:cNvSpPr>
          <p:nvPr>
            <p:ph idx="1"/>
          </p:nvPr>
        </p:nvSpPr>
        <p:spPr>
          <a:xfrm>
            <a:off x="0" y="990600"/>
            <a:ext cx="9144000" cy="5334000"/>
          </a:xfrm>
        </p:spPr>
        <p:txBody>
          <a:bodyPr vert="horz" wrap="square" lIns="91440" tIns="45720" rIns="91440" bIns="45720" numCol="1" anchor="t" anchorCtr="0" compatLnSpc="1"/>
          <a:lstStyle/>
          <a:p>
            <a:pPr algn="just">
              <a:buFont typeface="Wingdings" panose="05000000000000000000" pitchFamily="2" charset="2"/>
              <a:buChar char="Ø"/>
              <a:defRPr/>
            </a:pPr>
            <a:r>
              <a:rPr lang="en-US" sz="2400" b="1" dirty="0" smtClean="0"/>
              <a:t>Machine Learning Based Electricity Demand Forecasting[3</a:t>
            </a:r>
            <a:r>
              <a:rPr lang="en-US" sz="2400" b="1" dirty="0" smtClean="0">
                <a:solidFill>
                  <a:srgbClr val="111111"/>
                </a:solidFill>
                <a:effectLst/>
                <a:ea typeface="Times New Roman" panose="02020603050405020304" pitchFamily="18" charset="0"/>
              </a:rPr>
              <a:t>]</a:t>
            </a:r>
          </a:p>
          <a:p>
            <a:pPr marL="0" indent="0" algn="just">
              <a:buNone/>
              <a:defRPr/>
            </a:pPr>
            <a:r>
              <a:rPr lang="en-US" sz="2400" b="1" dirty="0" smtClean="0">
                <a:solidFill>
                  <a:srgbClr val="111111"/>
                </a:solidFill>
                <a:effectLst/>
                <a:ea typeface="Times New Roman" panose="02020603050405020304" pitchFamily="18" charset="0"/>
              </a:rPr>
              <a:t>     (</a:t>
            </a:r>
            <a:r>
              <a:rPr lang="en-US" sz="2400" b="1" dirty="0"/>
              <a:t>R. </a:t>
            </a:r>
            <a:r>
              <a:rPr lang="en-US" sz="2400" b="1" dirty="0" smtClean="0"/>
              <a:t>Jena et al., 2020</a:t>
            </a:r>
            <a:r>
              <a:rPr lang="en-US" sz="2400" b="1" dirty="0" smtClean="0">
                <a:solidFill>
                  <a:srgbClr val="111111"/>
                </a:solidFill>
                <a:effectLst/>
                <a:ea typeface="Times New Roman" panose="02020603050405020304" pitchFamily="18" charset="0"/>
              </a:rPr>
              <a:t>)</a:t>
            </a:r>
            <a:endParaRPr lang="en-US" sz="2400" b="1" dirty="0">
              <a:solidFill>
                <a:srgbClr val="111111"/>
              </a:solidFill>
              <a:effectLst/>
              <a:ea typeface="Times New Roman" panose="02020603050405020304" pitchFamily="18" charset="0"/>
            </a:endParaRPr>
          </a:p>
          <a:p>
            <a:pPr marL="0" indent="0" algn="just">
              <a:buNone/>
              <a:defRPr/>
            </a:pPr>
            <a:r>
              <a:rPr lang="en-US" sz="2400" b="1" dirty="0">
                <a:solidFill>
                  <a:srgbClr val="111111"/>
                </a:solidFill>
                <a:ea typeface="Times New Roman" panose="02020603050405020304" pitchFamily="18" charset="0"/>
              </a:rPr>
              <a:t>Work done</a:t>
            </a:r>
            <a:r>
              <a:rPr lang="en-US" sz="2400" b="1" dirty="0" smtClean="0">
                <a:solidFill>
                  <a:srgbClr val="111111"/>
                </a:solidFill>
                <a:ea typeface="Times New Roman" panose="02020603050405020304" pitchFamily="18" charset="0"/>
              </a:rPr>
              <a:t>:</a:t>
            </a:r>
          </a:p>
          <a:p>
            <a:pPr marL="0" indent="0" algn="just">
              <a:buNone/>
              <a:defRPr/>
            </a:pPr>
            <a:r>
              <a:rPr lang="en-US" sz="2400" dirty="0" smtClean="0">
                <a:solidFill>
                  <a:srgbClr val="111111"/>
                </a:solidFill>
                <a:ea typeface="Times New Roman" panose="02020603050405020304" pitchFamily="18" charset="0"/>
              </a:rPr>
              <a:t>1.Developed  machine learning models that are evaluated using different evaluation metrics.</a:t>
            </a:r>
          </a:p>
          <a:p>
            <a:pPr marL="0" indent="0" algn="just">
              <a:buNone/>
              <a:defRPr/>
            </a:pPr>
            <a:r>
              <a:rPr lang="en-US" sz="2400" dirty="0" smtClean="0">
                <a:solidFill>
                  <a:srgbClr val="111111"/>
                </a:solidFill>
                <a:ea typeface="Times New Roman" panose="02020603050405020304" pitchFamily="18" charset="0"/>
              </a:rPr>
              <a:t>2.Random forest gives the highest(98%) accuracy among them.</a:t>
            </a:r>
            <a:endParaRPr lang="en-US" sz="2400" dirty="0">
              <a:solidFill>
                <a:srgbClr val="111111"/>
              </a:solidFill>
              <a:ea typeface="Times New Roman" panose="02020603050405020304" pitchFamily="18" charset="0"/>
            </a:endParaRPr>
          </a:p>
          <a:p>
            <a:pPr marL="0" indent="0" algn="just">
              <a:buNone/>
              <a:defRPr/>
            </a:pPr>
            <a:r>
              <a:rPr lang="en-US" sz="2400" b="1" dirty="0" smtClean="0">
                <a:solidFill>
                  <a:srgbClr val="111111"/>
                </a:solidFill>
                <a:ea typeface="Times New Roman" panose="02020603050405020304" pitchFamily="18" charset="0"/>
              </a:rPr>
              <a:t>Limitation:</a:t>
            </a:r>
          </a:p>
          <a:p>
            <a:pPr marL="0" indent="0" algn="just">
              <a:buNone/>
              <a:defRPr/>
            </a:pPr>
            <a:r>
              <a:rPr lang="en-US" sz="2400" dirty="0" smtClean="0">
                <a:solidFill>
                  <a:srgbClr val="111111"/>
                </a:solidFill>
                <a:ea typeface="Times New Roman" panose="02020603050405020304" pitchFamily="18" charset="0"/>
              </a:rPr>
              <a:t>1.Used small dataset.</a:t>
            </a:r>
            <a:endParaRPr lang="en-US" sz="2400" dirty="0">
              <a:solidFill>
                <a:srgbClr val="111111"/>
              </a:solidFill>
              <a:ea typeface="Times New Roman" panose="02020603050405020304" pitchFamily="18" charset="0"/>
            </a:endParaRPr>
          </a:p>
          <a:p>
            <a:pPr marL="0" indent="0" algn="just">
              <a:buNone/>
              <a:defRPr/>
            </a:pPr>
            <a:endParaRPr lang="en-US" sz="2400" b="1" dirty="0">
              <a:solidFill>
                <a:srgbClr val="111111"/>
              </a:solidFill>
              <a:ea typeface="Times New Roman" panose="02020603050405020304" pitchFamily="18" charset="0"/>
            </a:endParaRPr>
          </a:p>
          <a:p>
            <a:pPr marL="0" indent="0" algn="just">
              <a:buNone/>
              <a:defRPr/>
            </a:pPr>
            <a:endParaRPr lang="en-US" sz="2400" b="1"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1"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sz="26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advTm="19303"/>
  <p:timing>
    <p:tnLst>
      <p:par>
        <p:cTn id="1" dur="indefinite" restart="never" nodeType="tmRoot"/>
      </p:par>
    </p:tnLst>
  </p:timing>
</p:sld>
</file>

<file path=ppt/theme/theme1.xml><?xml version="1.0" encoding="utf-8"?>
<a:theme xmlns:a="http://schemas.openxmlformats.org/drawingml/2006/main" name="1_islab2006-Eng">
  <a:themeElements>
    <a:clrScheme name="1_islab2006-En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islab2006-Eng">
      <a:majorFont>
        <a:latin typeface="Arial Narrow"/>
        <a:ea typeface="Gulim"/>
        <a:cs typeface=""/>
      </a:majorFont>
      <a:minorFont>
        <a:latin typeface="Arial Narrow"/>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chemeClr val="tx1"/>
            </a:solidFill>
            <a:effectLst/>
            <a:latin typeface="Arial Narrow" pitchFamily="34" charset="0"/>
            <a:ea typeface="MS PGothic" panose="020B0600070205080204" pitchFamily="34"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chemeClr val="tx1"/>
            </a:solidFill>
            <a:effectLst/>
            <a:latin typeface="Arial Narrow" pitchFamily="34" charset="0"/>
            <a:ea typeface="MS PGothic" panose="020B0600070205080204" pitchFamily="34" charset="-128"/>
          </a:defRPr>
        </a:defPPr>
      </a:lstStyle>
    </a:lnDef>
  </a:objectDefaults>
  <a:extraClrSchemeLst>
    <a:extraClrScheme>
      <a:clrScheme name="1_islab2006-Eng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islab2006-En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islab2006-Eng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islab2006-Eng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islab2006-Eng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islab2006-Eng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islab2006-Eng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CSE-template3 (6)</Template>
  <TotalTime>4220</TotalTime>
  <Words>1286</Words>
  <Application>Microsoft Office PowerPoint</Application>
  <PresentationFormat>On-screen Show (4:3)</PresentationFormat>
  <Paragraphs>268</Paragraphs>
  <Slides>25</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MS PGothic</vt:lpstr>
      <vt:lpstr>Arial</vt:lpstr>
      <vt:lpstr>Arial Narrow</vt:lpstr>
      <vt:lpstr>Calibri</vt:lpstr>
      <vt:lpstr>Constantia</vt:lpstr>
      <vt:lpstr>Gulim</vt:lpstr>
      <vt:lpstr>Tahoma</vt:lpstr>
      <vt:lpstr>Times New Roman</vt:lpstr>
      <vt:lpstr>Wingdings</vt:lpstr>
      <vt:lpstr>휴먼명조</vt:lpstr>
      <vt:lpstr>1_islab2006-Eng</vt:lpstr>
      <vt:lpstr>Custom Design</vt:lpstr>
      <vt:lpstr>      Electricity Demand Forecasting Using Machine Learning Models   </vt:lpstr>
      <vt:lpstr>Contents</vt:lpstr>
      <vt:lpstr>Introduction</vt:lpstr>
      <vt:lpstr>Introduction(Cont.)</vt:lpstr>
      <vt:lpstr>Motivation</vt:lpstr>
      <vt:lpstr>Challenges</vt:lpstr>
      <vt:lpstr>Related Work</vt:lpstr>
      <vt:lpstr>Related Work(Cont.)</vt:lpstr>
      <vt:lpstr>Related Work(Cont.)</vt:lpstr>
      <vt:lpstr>Objectives</vt:lpstr>
      <vt:lpstr>Outline Of Methodology</vt:lpstr>
      <vt:lpstr>Implementation</vt:lpstr>
      <vt:lpstr>Implementation(Cont.)</vt:lpstr>
      <vt:lpstr>Implementation(Cont.)</vt:lpstr>
      <vt:lpstr>Implementation(Cont.)</vt:lpstr>
      <vt:lpstr>Experimental Evaluation</vt:lpstr>
      <vt:lpstr>Experimental Evaluation(Cont.)</vt:lpstr>
      <vt:lpstr>Experimental Evaluation(Cont.)</vt:lpstr>
      <vt:lpstr>Experimental Evaluation(Cont.)</vt:lpstr>
      <vt:lpstr>Contributions</vt:lpstr>
      <vt:lpstr>Conclusion</vt:lpstr>
      <vt:lpstr>Future Work</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priyam</dc:creator>
  <cp:lastModifiedBy>Sharmin</cp:lastModifiedBy>
  <cp:revision>880</cp:revision>
  <dcterms:created xsi:type="dcterms:W3CDTF">2012-03-24T22:43:00Z</dcterms:created>
  <dcterms:modified xsi:type="dcterms:W3CDTF">2022-08-01T02:27:34Z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