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83" r:id="rId5"/>
    <p:sldId id="28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6" r:id="rId20"/>
    <p:sldId id="277" r:id="rId21"/>
    <p:sldId id="278" r:id="rId22"/>
    <p:sldId id="284" r:id="rId23"/>
    <p:sldId id="285" r:id="rId24"/>
    <p:sldId id="282" r:id="rId25"/>
  </p:sldIdLst>
  <p:sldSz cx="10972800" cy="6400800"/>
  <p:notesSz cx="6858000" cy="9144000"/>
  <p:defaultTextStyle>
    <a:defPPr>
      <a:defRPr lang="en-US"/>
    </a:defPPr>
    <a:lvl1pPr marL="0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4746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49492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4238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298984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73731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48477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23223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597969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804" y="66"/>
      </p:cViewPr>
      <p:guideLst>
        <p:guide orient="horz" pos="201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719072" y="335904"/>
            <a:ext cx="8887968" cy="1374039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719072" y="1726727"/>
            <a:ext cx="8887968" cy="1635760"/>
          </a:xfrm>
        </p:spPr>
        <p:txBody>
          <a:bodyPr tIns="0"/>
          <a:lstStyle>
            <a:lvl1pPr marL="31349" indent="0" algn="l">
              <a:buNone/>
              <a:defRPr sz="3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22488" indent="0" algn="ctr">
              <a:buNone/>
            </a:lvl2pPr>
            <a:lvl3pPr marL="1044976" indent="0" algn="ctr">
              <a:buNone/>
            </a:lvl3pPr>
            <a:lvl4pPr marL="1567464" indent="0" algn="ctr">
              <a:buNone/>
            </a:lvl4pPr>
            <a:lvl5pPr marL="2089953" indent="0" algn="ctr">
              <a:buNone/>
            </a:lvl5pPr>
            <a:lvl6pPr marL="2612441" indent="0" algn="ctr">
              <a:buNone/>
            </a:lvl6pPr>
            <a:lvl7pPr marL="3134929" indent="0" algn="ctr">
              <a:buNone/>
            </a:lvl7pPr>
            <a:lvl8pPr marL="3657417" indent="0" algn="ctr">
              <a:buNone/>
            </a:lvl8pPr>
            <a:lvl9pPr marL="417990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05720" y="1319549"/>
            <a:ext cx="252374" cy="19629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388611" y="1255350"/>
            <a:ext cx="76810" cy="597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600" y="256331"/>
            <a:ext cx="2194560" cy="546142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56332"/>
            <a:ext cx="6675120" cy="54614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39468" y="-51"/>
            <a:ext cx="8229600" cy="640085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070" y="2426970"/>
            <a:ext cx="7680960" cy="2133600"/>
          </a:xfrm>
        </p:spPr>
        <p:txBody>
          <a:bodyPr anchor="t"/>
          <a:lstStyle>
            <a:lvl1pPr algn="l">
              <a:lnSpc>
                <a:spcPts val="5143"/>
              </a:lnSpc>
              <a:buNone/>
              <a:defRPr sz="46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070" y="995682"/>
            <a:ext cx="7680960" cy="1409064"/>
          </a:xfrm>
        </p:spPr>
        <p:txBody>
          <a:bodyPr anchor="b"/>
          <a:lstStyle>
            <a:lvl1pPr marL="20900" indent="0">
              <a:lnSpc>
                <a:spcPts val="2628"/>
              </a:lnSpc>
              <a:spcBef>
                <a:spcPts val="0"/>
              </a:spcBef>
              <a:buNone/>
              <a:defRPr sz="23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743200" y="0"/>
            <a:ext cx="91440" cy="640085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606785" y="2627012"/>
            <a:ext cx="252374" cy="19629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889677" y="2562813"/>
            <a:ext cx="76810" cy="597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730" y="256032"/>
            <a:ext cx="8997696" cy="10668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2730" y="1422400"/>
            <a:ext cx="4389120" cy="43525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1306" y="1422400"/>
            <a:ext cx="4389120" cy="43525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4816314"/>
            <a:ext cx="9875520" cy="1066800"/>
          </a:xfrm>
        </p:spPr>
        <p:txBody>
          <a:bodyPr anchor="ctr"/>
          <a:lstStyle>
            <a:lvl1pPr algn="ctr">
              <a:defRPr sz="51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06392"/>
            <a:ext cx="4828032" cy="59740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3148" indent="0" algn="l">
              <a:lnSpc>
                <a:spcPct val="100000"/>
              </a:lnSpc>
              <a:spcBef>
                <a:spcPts val="114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96128" y="306392"/>
            <a:ext cx="4828032" cy="59740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3148" indent="0" algn="l">
              <a:lnSpc>
                <a:spcPct val="100000"/>
              </a:lnSpc>
              <a:spcBef>
                <a:spcPts val="114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8640" y="904714"/>
            <a:ext cx="4828032" cy="384048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49340" indent="-313493">
              <a:lnSpc>
                <a:spcPct val="100000"/>
              </a:lnSpc>
              <a:spcBef>
                <a:spcPts val="800"/>
              </a:spcBef>
              <a:defRPr sz="2700"/>
            </a:lvl1pPr>
            <a:lvl2pPr>
              <a:lnSpc>
                <a:spcPct val="100000"/>
              </a:lnSpc>
              <a:spcBef>
                <a:spcPts val="800"/>
              </a:spcBef>
              <a:defRPr sz="2300"/>
            </a:lvl2pPr>
            <a:lvl3pPr>
              <a:lnSpc>
                <a:spcPct val="100000"/>
              </a:lnSpc>
              <a:spcBef>
                <a:spcPts val="800"/>
              </a:spcBef>
              <a:defRPr sz="2100"/>
            </a:lvl3pPr>
            <a:lvl4pPr>
              <a:lnSpc>
                <a:spcPct val="100000"/>
              </a:lnSpc>
              <a:spcBef>
                <a:spcPts val="800"/>
              </a:spcBef>
              <a:defRPr sz="1800"/>
            </a:lvl4pPr>
            <a:lvl5pPr>
              <a:lnSpc>
                <a:spcPct val="100000"/>
              </a:lnSpc>
              <a:spcBef>
                <a:spcPts val="800"/>
              </a:spcBef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6128" y="904714"/>
            <a:ext cx="4828032" cy="384048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49340" indent="-313493">
              <a:lnSpc>
                <a:spcPct val="100000"/>
              </a:lnSpc>
              <a:spcBef>
                <a:spcPts val="800"/>
              </a:spcBef>
              <a:defRPr sz="2700"/>
            </a:lvl1pPr>
            <a:lvl2pPr>
              <a:lnSpc>
                <a:spcPct val="100000"/>
              </a:lnSpc>
              <a:spcBef>
                <a:spcPts val="800"/>
              </a:spcBef>
              <a:defRPr sz="2300"/>
            </a:lvl2pPr>
            <a:lvl3pPr>
              <a:lnSpc>
                <a:spcPct val="100000"/>
              </a:lnSpc>
              <a:spcBef>
                <a:spcPts val="800"/>
              </a:spcBef>
              <a:defRPr sz="2100"/>
            </a:lvl3pPr>
            <a:lvl4pPr>
              <a:lnSpc>
                <a:spcPct val="100000"/>
              </a:lnSpc>
              <a:spcBef>
                <a:spcPts val="800"/>
              </a:spcBef>
              <a:defRPr sz="1800"/>
            </a:lvl4pPr>
            <a:lvl5pPr>
              <a:lnSpc>
                <a:spcPct val="100000"/>
              </a:lnSpc>
              <a:spcBef>
                <a:spcPts val="800"/>
              </a:spcBef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730" y="256032"/>
            <a:ext cx="8997696" cy="10668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983" y="0"/>
            <a:ext cx="9754819" cy="64008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217981" y="-51"/>
            <a:ext cx="87782" cy="640085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02327"/>
            <a:ext cx="4572000" cy="1084580"/>
          </a:xfrm>
          <a:ln>
            <a:noFill/>
          </a:ln>
        </p:spPr>
        <p:txBody>
          <a:bodyPr anchor="b"/>
          <a:lstStyle>
            <a:lvl1pPr algn="l">
              <a:lnSpc>
                <a:spcPts val="2286"/>
              </a:lnSpc>
              <a:buNone/>
              <a:defRPr sz="25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8640" y="1313166"/>
            <a:ext cx="4572000" cy="651933"/>
          </a:xfrm>
        </p:spPr>
        <p:txBody>
          <a:bodyPr/>
          <a:lstStyle>
            <a:lvl1pPr marL="52249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" y="1991361"/>
            <a:ext cx="9784080" cy="372639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275" y="995680"/>
            <a:ext cx="3291840" cy="1849120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14400" y="995680"/>
            <a:ext cx="5486400" cy="42672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4498" tIns="313493" rIns="104498" bIns="52249" rtlCol="0" anchor="t">
            <a:normAutofit/>
          </a:bodyPr>
          <a:lstStyle>
            <a:extLst/>
          </a:lstStyle>
          <a:p>
            <a:pPr marL="0" indent="-323943" algn="l" rtl="0" eaLnBrk="1" latinLnBrk="0" hangingPunct="1">
              <a:lnSpc>
                <a:spcPts val="3428"/>
              </a:lnSpc>
              <a:spcBef>
                <a:spcPts val="686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840" y="1066804"/>
            <a:ext cx="5303520" cy="3280229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4498" tIns="313493" anchor="t"/>
          <a:lstStyle>
            <a:lvl1pPr marL="0" indent="0" algn="l" eaLnBrk="1" latinLnBrk="0" hangingPunct="1">
              <a:buNone/>
              <a:defRPr sz="37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76070" y="890719"/>
            <a:ext cx="822960" cy="190689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004402" y="874334"/>
            <a:ext cx="779069" cy="190689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4480560"/>
            <a:ext cx="5303520" cy="711200"/>
          </a:xfrm>
        </p:spPr>
        <p:txBody>
          <a:bodyPr anchor="ctr"/>
          <a:lstStyle>
            <a:lvl1pPr marL="0" indent="0" algn="l">
              <a:lnSpc>
                <a:spcPts val="1828"/>
              </a:lnSpc>
              <a:spcBef>
                <a:spcPts val="0"/>
              </a:spcBef>
              <a:buNone/>
              <a:defRPr sz="16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79112" y="-761526"/>
            <a:ext cx="1966664" cy="1529628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02582" y="19696"/>
            <a:ext cx="2042629" cy="1588712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19458" y="984739"/>
            <a:ext cx="1350860" cy="1029116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215448" y="-51"/>
            <a:ext cx="9757352" cy="640085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722730" y="256328"/>
            <a:ext cx="8997696" cy="1066800"/>
          </a:xfrm>
          <a:prstGeom prst="rect">
            <a:avLst/>
          </a:prstGeom>
        </p:spPr>
        <p:txBody>
          <a:bodyPr lIns="104498" tIns="52249" rIns="104498" bIns="52249"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722730" y="1351280"/>
            <a:ext cx="8997696" cy="4480560"/>
          </a:xfrm>
          <a:prstGeom prst="rect">
            <a:avLst/>
          </a:prstGeom>
        </p:spPr>
        <p:txBody>
          <a:bodyPr lIns="104498" tIns="52249" rIns="104498" bIns="52249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297680" y="5885180"/>
            <a:ext cx="2560320" cy="444500"/>
          </a:xfrm>
          <a:prstGeom prst="rect">
            <a:avLst/>
          </a:prstGeom>
        </p:spPr>
        <p:txBody>
          <a:bodyPr lIns="104498" tIns="52249" rIns="104498" bIns="52249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CB9884-1771-439F-BC61-285DA1433433}" type="datetimeFigureOut">
              <a:rPr lang="en-US" smtClean="0"/>
              <a:pPr/>
              <a:t>6/8/2017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858000" y="5885180"/>
            <a:ext cx="3474720" cy="444500"/>
          </a:xfrm>
          <a:prstGeom prst="rect">
            <a:avLst/>
          </a:prstGeom>
        </p:spPr>
        <p:txBody>
          <a:bodyPr lIns="104498" tIns="52249" rIns="104498" bIns="52249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0336378" y="5885180"/>
            <a:ext cx="548640" cy="444500"/>
          </a:xfrm>
          <a:prstGeom prst="rect">
            <a:avLst/>
          </a:prstGeom>
        </p:spPr>
        <p:txBody>
          <a:bodyPr lIns="104498" tIns="52249" rIns="104498" bIns="52249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2A51388-C2AD-4890-BB3B-C9AEA92F04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217981" y="-51"/>
            <a:ext cx="87782" cy="640085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7991" indent="-323943" algn="l" rtl="0" eaLnBrk="1" latinLnBrk="0" hangingPunct="1">
        <a:lnSpc>
          <a:spcPct val="100000"/>
        </a:lnSpc>
        <a:spcBef>
          <a:spcPts val="686"/>
        </a:spcBef>
        <a:buClr>
          <a:schemeClr val="accent1"/>
        </a:buClr>
        <a:buSzPct val="80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31483" indent="-271694" algn="l" rtl="0" eaLnBrk="1" latinLnBrk="0" hangingPunct="1">
        <a:lnSpc>
          <a:spcPct val="100000"/>
        </a:lnSpc>
        <a:spcBef>
          <a:spcPts val="629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627" indent="-261244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3972" indent="-19854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483866" indent="-208995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11" indent="-208995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4555" indent="-20899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450" indent="-20899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2434795" indent="-20899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54" y="342880"/>
            <a:ext cx="10072758" cy="1750230"/>
          </a:xfrm>
        </p:spPr>
        <p:txBody>
          <a:bodyPr>
            <a:normAutofit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&amp; Implementation of </a:t>
            </a:r>
            <a:r>
              <a:rPr lang="en-US" dirty="0" smtClean="0"/>
              <a:t>PHASE LOCKED LOOP(PLL</a:t>
            </a:r>
            <a:r>
              <a:rPr lang="en-US" dirty="0" smtClean="0"/>
              <a:t>) Using </a:t>
            </a:r>
            <a:r>
              <a:rPr lang="en-US" dirty="0" smtClean="0"/>
              <a:t>Cadence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0702" y="3557590"/>
            <a:ext cx="5072098" cy="2096534"/>
          </a:xfrm>
        </p:spPr>
        <p:txBody>
          <a:bodyPr>
            <a:normAutofit fontScale="62500" lnSpcReduction="20000"/>
          </a:bodyPr>
          <a:lstStyle/>
          <a:p>
            <a:pPr marL="344848" indent="-344848">
              <a:buClr>
                <a:schemeClr val="accent3"/>
              </a:buClr>
              <a:defRPr/>
            </a:pPr>
            <a:endParaRPr lang="en-IN" sz="3500" dirty="0" smtClean="0">
              <a:latin typeface="Times New Roman" pitchFamily="18" charset="0"/>
              <a:cs typeface="Times New Roman" pitchFamily="18" charset="0"/>
            </a:endParaRPr>
          </a:p>
          <a:p>
            <a:pPr marL="344848" indent="-344848">
              <a:buClr>
                <a:schemeClr val="accent3"/>
              </a:buClr>
              <a:defRPr/>
            </a:pP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PRESENTED BY :        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                     1.Md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3500" b="1" dirty="0" err="1" smtClean="0">
                <a:latin typeface="Times New Roman" pitchFamily="18" charset="0"/>
                <a:cs typeface="Times New Roman" pitchFamily="18" charset="0"/>
              </a:rPr>
              <a:t>Mehedi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b="1" dirty="0" err="1" smtClean="0"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- 021131010</a:t>
            </a:r>
          </a:p>
          <a:p>
            <a:pPr marL="344848" indent="-344848">
              <a:buClr>
                <a:schemeClr val="accent3"/>
              </a:buClr>
              <a:defRPr/>
            </a:pP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    2.Sharmin 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Sultana 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- 021131112</a:t>
            </a:r>
          </a:p>
          <a:p>
            <a:pPr marL="344848" indent="-344848">
              <a:buClr>
                <a:schemeClr val="accent3"/>
              </a:buClr>
              <a:defRPr/>
            </a:pP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   3.Tamanna </a:t>
            </a:r>
            <a:r>
              <a:rPr lang="en-IN" sz="3500" b="1" dirty="0" err="1" smtClean="0">
                <a:latin typeface="Times New Roman" pitchFamily="18" charset="0"/>
                <a:cs typeface="Times New Roman" pitchFamily="18" charset="0"/>
              </a:rPr>
              <a:t>Chowdhury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- 021131125</a:t>
            </a:r>
          </a:p>
          <a:p>
            <a:pPr marL="344848" indent="-344848">
              <a:buClr>
                <a:schemeClr val="accent3"/>
              </a:buClr>
              <a:defRPr/>
            </a:pP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    4.Kazi Shady - 021132055 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550" y="4343408"/>
            <a:ext cx="53435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Supervised By: </a:t>
            </a:r>
            <a:endParaRPr lang="en-US" b="1" dirty="0" smtClean="0"/>
          </a:p>
          <a:p>
            <a:r>
              <a:rPr lang="en-US" b="1" dirty="0" smtClean="0"/>
              <a:t>Dr</a:t>
            </a:r>
            <a:r>
              <a:rPr lang="en-US" b="1" dirty="0" smtClean="0"/>
              <a:t>. Md. </a:t>
            </a:r>
            <a:r>
              <a:rPr lang="en-US" b="1" dirty="0" err="1" smtClean="0"/>
              <a:t>Iqbal</a:t>
            </a:r>
            <a:r>
              <a:rPr lang="en-US" b="1" dirty="0" smtClean="0"/>
              <a:t> </a:t>
            </a:r>
            <a:r>
              <a:rPr lang="en-US" b="1" dirty="0" err="1" smtClean="0"/>
              <a:t>Bahar</a:t>
            </a:r>
            <a:r>
              <a:rPr lang="en-US" b="1" dirty="0" smtClean="0"/>
              <a:t> </a:t>
            </a:r>
            <a:r>
              <a:rPr lang="en-US" b="1" dirty="0" err="1" smtClean="0"/>
              <a:t>Chowdhury</a:t>
            </a:r>
            <a:r>
              <a:rPr lang="en-US" b="1" dirty="0" smtClean="0"/>
              <a:t>      Associate Professor </a:t>
            </a:r>
          </a:p>
          <a:p>
            <a:r>
              <a:rPr lang="en-US" b="1" dirty="0" smtClean="0"/>
              <a:t>EEE Department of UIU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2730" y="256328"/>
            <a:ext cx="9050082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Layout </a:t>
            </a:r>
            <a:r>
              <a:rPr lang="en-GB" dirty="0" smtClean="0"/>
              <a:t>Design of </a:t>
            </a:r>
            <a:r>
              <a:rPr lang="en-GB" dirty="0" smtClean="0"/>
              <a:t>Phase Frequency </a:t>
            </a:r>
            <a:r>
              <a:rPr lang="en-GB" dirty="0" smtClean="0"/>
              <a:t>Detector </a:t>
            </a:r>
            <a:endParaRPr lang="en-GB" dirty="0"/>
          </a:p>
        </p:txBody>
      </p:sp>
      <p:pic>
        <p:nvPicPr>
          <p:cNvPr id="6" name="Content Placeholder 5" descr="pfd_l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58" y="1557326"/>
            <a:ext cx="9701242" cy="4643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Charge pump and Low pass Filter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2730" y="1414450"/>
            <a:ext cx="8997696" cy="4986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Charge Pump</a:t>
            </a:r>
            <a:r>
              <a:rPr lang="en-US" sz="3200" b="1" dirty="0" smtClean="0"/>
              <a:t>:</a:t>
            </a:r>
          </a:p>
          <a:p>
            <a:r>
              <a:rPr lang="en-US" sz="3200" dirty="0" smtClean="0"/>
              <a:t>Converts into current signal.</a:t>
            </a:r>
            <a:endParaRPr lang="en-US" sz="3200" dirty="0" smtClean="0"/>
          </a:p>
          <a:p>
            <a:r>
              <a:rPr lang="en-US" sz="3200" dirty="0" smtClean="0"/>
              <a:t>Use </a:t>
            </a:r>
            <a:r>
              <a:rPr lang="en-US" sz="3200" dirty="0" smtClean="0"/>
              <a:t>capacitors as energy-storage </a:t>
            </a:r>
            <a:r>
              <a:rPr lang="en-US" sz="3200" dirty="0" smtClean="0"/>
              <a:t>elements.</a:t>
            </a:r>
          </a:p>
          <a:p>
            <a:r>
              <a:rPr lang="en-US" sz="3200" dirty="0" smtClean="0"/>
              <a:t>Creates </a:t>
            </a:r>
            <a:r>
              <a:rPr lang="en-US" sz="3200" dirty="0" smtClean="0"/>
              <a:t>a higher- or lower-voltage power source. </a:t>
            </a:r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Low </a:t>
            </a:r>
            <a:r>
              <a:rPr lang="en-US" sz="3200" b="1" dirty="0" smtClean="0"/>
              <a:t>Pass </a:t>
            </a:r>
            <a:r>
              <a:rPr lang="en-US" sz="3200" b="1" dirty="0" smtClean="0"/>
              <a:t>Filter:</a:t>
            </a:r>
          </a:p>
          <a:p>
            <a:r>
              <a:rPr lang="en-US" sz="3200" dirty="0" smtClean="0"/>
              <a:t>Supplies  </a:t>
            </a:r>
            <a:r>
              <a:rPr lang="en-US" sz="3200" dirty="0" smtClean="0"/>
              <a:t>voltage to the </a:t>
            </a:r>
            <a:r>
              <a:rPr lang="en-US" sz="3200" dirty="0" smtClean="0"/>
              <a:t>VCO.</a:t>
            </a:r>
          </a:p>
          <a:p>
            <a:r>
              <a:rPr lang="en-US" sz="3200" dirty="0" smtClean="0"/>
              <a:t>It </a:t>
            </a:r>
            <a:r>
              <a:rPr lang="en-US" sz="3200" dirty="0" smtClean="0"/>
              <a:t>ensure  voltage is  clean DC. </a:t>
            </a:r>
            <a:endParaRPr lang="en-US" sz="32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28748" y="342880"/>
            <a:ext cx="857256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Schematic of Charge pump and Low </a:t>
            </a:r>
            <a:r>
              <a:rPr lang="en-GB" dirty="0" smtClean="0"/>
              <a:t>P</a:t>
            </a:r>
            <a:r>
              <a:rPr lang="en-GB" dirty="0" smtClean="0"/>
              <a:t>ass </a:t>
            </a:r>
            <a:r>
              <a:rPr lang="en-GB" dirty="0" smtClean="0"/>
              <a:t>Filter</a:t>
            </a:r>
            <a:endParaRPr lang="en-GB" dirty="0"/>
          </a:p>
        </p:txBody>
      </p:sp>
      <p:pic>
        <p:nvPicPr>
          <p:cNvPr id="4" name="Content Placeholder 3" descr="Cp_schemat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20" y="1557326"/>
            <a:ext cx="9572692" cy="48434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Transient </a:t>
            </a:r>
            <a:r>
              <a:rPr lang="en-GB" dirty="0" smtClean="0"/>
              <a:t>Response </a:t>
            </a:r>
            <a:r>
              <a:rPr lang="en-GB" dirty="0" smtClean="0"/>
              <a:t>of Charge pump and Low </a:t>
            </a:r>
            <a:r>
              <a:rPr lang="en-GB" dirty="0" smtClean="0"/>
              <a:t>Pass </a:t>
            </a:r>
            <a:r>
              <a:rPr lang="en-GB" dirty="0" smtClean="0"/>
              <a:t>Filter</a:t>
            </a:r>
            <a:endParaRPr lang="en-GB" dirty="0"/>
          </a:p>
        </p:txBody>
      </p:sp>
      <p:pic>
        <p:nvPicPr>
          <p:cNvPr id="2050" name="Picture 2" descr="C:\Users\student\Downloads\cpou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2646" y="1628764"/>
            <a:ext cx="9790154" cy="47720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Layout Design </a:t>
            </a:r>
            <a:r>
              <a:rPr lang="en-GB" dirty="0" smtClean="0"/>
              <a:t>of Charge pump and Low pass Filter</a:t>
            </a:r>
            <a:endParaRPr lang="en-GB" dirty="0"/>
          </a:p>
        </p:txBody>
      </p:sp>
      <p:pic>
        <p:nvPicPr>
          <p:cNvPr id="6" name="Content Placeholder 5" descr="cp_layo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20" y="1485888"/>
            <a:ext cx="9558366" cy="4914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Voltage </a:t>
            </a:r>
            <a:r>
              <a:rPr lang="en-GB" dirty="0" smtClean="0"/>
              <a:t>Controlled </a:t>
            </a:r>
            <a:r>
              <a:rPr lang="en-GB" dirty="0" smtClean="0"/>
              <a:t>Oscillator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 </a:t>
            </a:r>
            <a:r>
              <a:rPr lang="en-US" sz="3200" dirty="0" smtClean="0"/>
              <a:t>signal can be varied over a </a:t>
            </a:r>
            <a:r>
              <a:rPr lang="en-US" sz="3200" dirty="0" smtClean="0"/>
              <a:t>range.      </a:t>
            </a:r>
          </a:p>
          <a:p>
            <a:r>
              <a:rPr lang="en-US" sz="3200" dirty="0" smtClean="0"/>
              <a:t>Output </a:t>
            </a:r>
            <a:r>
              <a:rPr lang="en-US" sz="3200" dirty="0" smtClean="0"/>
              <a:t>signal is controlled by input DC voltage. </a:t>
            </a:r>
            <a:endParaRPr lang="en-US" sz="3200" dirty="0" smtClean="0"/>
          </a:p>
          <a:p>
            <a:r>
              <a:rPr lang="en-US" sz="3200" dirty="0" smtClean="0"/>
              <a:t> Output </a:t>
            </a:r>
            <a:r>
              <a:rPr lang="en-US" sz="3200" dirty="0" smtClean="0"/>
              <a:t>frequency is directly related to the </a:t>
            </a:r>
            <a:r>
              <a:rPr lang="en-US" sz="3200" dirty="0" smtClean="0"/>
              <a:t>input voltage</a:t>
            </a:r>
            <a:r>
              <a:rPr lang="en-US" sz="3200" dirty="0" smtClean="0"/>
              <a:t>.</a:t>
            </a:r>
            <a:r>
              <a:rPr lang="en-US" sz="3500" dirty="0" smtClean="0"/>
              <a:t> </a:t>
            </a:r>
            <a:endParaRPr lang="en-GB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Schematic of Voltage Controlled </a:t>
            </a:r>
            <a:r>
              <a:rPr lang="en-GB" dirty="0" smtClean="0"/>
              <a:t>Oscillator</a:t>
            </a:r>
            <a:endParaRPr lang="en-GB" dirty="0"/>
          </a:p>
        </p:txBody>
      </p:sp>
      <p:pic>
        <p:nvPicPr>
          <p:cNvPr id="4" name="Content Placeholder 3" descr="vco_sch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98" y="1466840"/>
            <a:ext cx="9647501" cy="49339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Transient response of Voltage Controlled </a:t>
            </a:r>
            <a:r>
              <a:rPr lang="en-GB" dirty="0" smtClean="0"/>
              <a:t>Oscillator</a:t>
            </a:r>
            <a:endParaRPr lang="en-GB" dirty="0"/>
          </a:p>
        </p:txBody>
      </p:sp>
      <p:pic>
        <p:nvPicPr>
          <p:cNvPr id="6" name="Content Placeholder 5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20" y="1443831"/>
            <a:ext cx="9502805" cy="49569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Layout of Voltage Controlled oscillator</a:t>
            </a:r>
            <a:endParaRPr lang="en-GB" dirty="0"/>
          </a:p>
        </p:txBody>
      </p:sp>
      <p:pic>
        <p:nvPicPr>
          <p:cNvPr id="4098" name="Picture 2" descr="C:\Users\student\Downloads\vco_layou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120" y="1557326"/>
            <a:ext cx="9772680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Schematic of Phase Locked </a:t>
            </a:r>
            <a:r>
              <a:rPr lang="en-GB" dirty="0" smtClean="0"/>
              <a:t>Loop(PLL)</a:t>
            </a:r>
            <a:endParaRPr lang="en-GB" dirty="0"/>
          </a:p>
        </p:txBody>
      </p:sp>
      <p:pic>
        <p:nvPicPr>
          <p:cNvPr id="4" name="Content Placeholder 3" descr="pll scemat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19" y="1600190"/>
            <a:ext cx="9623986" cy="48006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 Outline: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2730" y="1351280"/>
            <a:ext cx="9250070" cy="4480560"/>
          </a:xfrm>
        </p:spPr>
        <p:txBody>
          <a:bodyPr>
            <a:normAutofit fontScale="92500" lnSpcReduction="10000"/>
          </a:bodyPr>
          <a:lstStyle/>
          <a:p>
            <a:pPr marL="431060" indent="-431060">
              <a:buFont typeface="Arial" pitchFamily="34" charset="0"/>
              <a:buChar char="•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431060" indent="-431060">
              <a:buFont typeface="Arial" pitchFamily="34" charset="0"/>
              <a:buChar char="•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What is Phase Locked Loop (PLL)</a:t>
            </a:r>
          </a:p>
          <a:p>
            <a:pPr marL="431060" indent="-431060">
              <a:buFont typeface="Arial" pitchFamily="34" charset="0"/>
              <a:buChar char="•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Application of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PLL</a:t>
            </a:r>
          </a:p>
          <a:p>
            <a:pPr marL="431060" indent="-431060">
              <a:buFont typeface="Arial" pitchFamily="34" charset="0"/>
              <a:buChar char="•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Parts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PLL</a:t>
            </a:r>
          </a:p>
          <a:p>
            <a:pPr marL="431060" indent="-431060">
              <a:buFont typeface="Arial" pitchFamily="34" charset="0"/>
              <a:buChar char="•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Schematic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of all basic parts of PLL</a:t>
            </a:r>
          </a:p>
          <a:p>
            <a:pPr marL="431060" indent="-431060">
              <a:buFont typeface="Arial" pitchFamily="34" charset="0"/>
              <a:buChar char="•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Transient Response</a:t>
            </a:r>
          </a:p>
          <a:p>
            <a:pPr marL="431060" indent="-431060">
              <a:buFont typeface="Arial" pitchFamily="34" charset="0"/>
              <a:buChar char="•"/>
              <a:defRPr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Layout Representation</a:t>
            </a:r>
          </a:p>
          <a:p>
            <a:pPr marL="431060" indent="-431060">
              <a:buFont typeface="Arial" pitchFamily="34" charset="0"/>
              <a:buChar char="•"/>
              <a:defRPr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LVS &amp; DRC 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Transient </a:t>
            </a:r>
            <a:r>
              <a:rPr lang="en-GB" dirty="0" smtClean="0"/>
              <a:t>Response </a:t>
            </a:r>
            <a:r>
              <a:rPr lang="en-GB" dirty="0" smtClean="0"/>
              <a:t>of Phase Locked Loop</a:t>
            </a:r>
            <a:endParaRPr lang="en-GB" dirty="0"/>
          </a:p>
        </p:txBody>
      </p:sp>
      <p:pic>
        <p:nvPicPr>
          <p:cNvPr id="4" name="Content Placeholder 3" descr="pll_tr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58" y="1628764"/>
            <a:ext cx="9710414" cy="47720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Layout Design </a:t>
            </a:r>
            <a:r>
              <a:rPr lang="en-GB" dirty="0" smtClean="0"/>
              <a:t>of Phase Locked Loop</a:t>
            </a:r>
            <a:endParaRPr lang="en-GB" dirty="0"/>
          </a:p>
        </p:txBody>
      </p:sp>
      <p:pic>
        <p:nvPicPr>
          <p:cNvPr id="3075" name="Picture 3" descr="C:\Users\student\Downloads\PL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120" y="1771640"/>
            <a:ext cx="9455715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640" y="256330"/>
            <a:ext cx="9875520" cy="8009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Layout </a:t>
            </a:r>
            <a:r>
              <a:rPr lang="en-US" dirty="0" smtClean="0"/>
              <a:t>Vs Schematic (LVS) </a:t>
            </a:r>
            <a:endParaRPr lang="en-US" dirty="0"/>
          </a:p>
        </p:txBody>
      </p:sp>
      <p:pic>
        <p:nvPicPr>
          <p:cNvPr id="4" name="Picture 3" descr="lvs error.PNG"/>
          <p:cNvPicPr>
            <a:picLocks noChangeAspect="1"/>
          </p:cNvPicPr>
          <p:nvPr/>
        </p:nvPicPr>
        <p:blipFill>
          <a:blip r:embed="rId2"/>
          <a:srcRect r="19843" b="4784"/>
          <a:stretch>
            <a:fillRect/>
          </a:stretch>
        </p:blipFill>
        <p:spPr>
          <a:xfrm>
            <a:off x="628616" y="1343012"/>
            <a:ext cx="5124736" cy="4357718"/>
          </a:xfrm>
          <a:prstGeom prst="rect">
            <a:avLst/>
          </a:prstGeom>
        </p:spPr>
      </p:pic>
      <p:pic>
        <p:nvPicPr>
          <p:cNvPr id="5" name="Picture 4" descr="lvs sol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80" y="1343012"/>
            <a:ext cx="5039220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93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16" y="414318"/>
            <a:ext cx="9875520" cy="943806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DRC </a:t>
            </a:r>
            <a:r>
              <a:rPr lang="en-US" dirty="0" smtClean="0"/>
              <a:t>CHECK</a:t>
            </a:r>
            <a:endParaRPr lang="en-US" dirty="0"/>
          </a:p>
        </p:txBody>
      </p:sp>
      <p:pic>
        <p:nvPicPr>
          <p:cNvPr id="4" name="Picture 3" descr="drc ero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20" y="1771640"/>
            <a:ext cx="9772680" cy="2071702"/>
          </a:xfrm>
          <a:prstGeom prst="rect">
            <a:avLst/>
          </a:prstGeom>
        </p:spPr>
      </p:pic>
      <p:pic>
        <p:nvPicPr>
          <p:cNvPr id="5" name="Picture 4" descr="drc sol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66" y="3843342"/>
            <a:ext cx="7059244" cy="20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04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20" y="128566"/>
            <a:ext cx="9772680" cy="6078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dirty="0" smtClean="0">
                <a:solidFill>
                  <a:schemeClr val="tx1"/>
                </a:solidFill>
              </a:rPr>
              <a:t>Objective:</a:t>
            </a:r>
            <a:br>
              <a:rPr lang="en-US" sz="4500" dirty="0" smtClean="0">
                <a:solidFill>
                  <a:schemeClr val="tx1"/>
                </a:solidFill>
              </a:rPr>
            </a:br>
            <a:endParaRPr lang="en-GB" sz="45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modified PLL at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90nm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PLL in Cadence Virtuoso Tool</a:t>
            </a:r>
          </a:p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Design of PLL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		Phase </a:t>
            </a:r>
            <a:r>
              <a:rPr lang="en-GB" dirty="0" smtClean="0"/>
              <a:t>Locked </a:t>
            </a:r>
            <a:r>
              <a:rPr lang="en-GB" dirty="0" smtClean="0"/>
              <a:t>Loop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Adjusts </a:t>
            </a:r>
            <a:r>
              <a:rPr lang="en-US" sz="3600" dirty="0" smtClean="0"/>
              <a:t>frequency of an input signal. </a:t>
            </a:r>
            <a:endParaRPr lang="en-US" sz="3600" dirty="0" smtClean="0"/>
          </a:p>
          <a:p>
            <a:r>
              <a:rPr lang="en-US" sz="3600" dirty="0" smtClean="0"/>
              <a:t> Variable </a:t>
            </a:r>
            <a:r>
              <a:rPr lang="en-US" sz="3600" dirty="0" smtClean="0"/>
              <a:t>frequency oscillator and a phase detector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It </a:t>
            </a:r>
            <a:r>
              <a:rPr lang="en-US" sz="3600" dirty="0" smtClean="0"/>
              <a:t>generates a periodic signal.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xmlns="" val="13893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</a:t>
            </a:r>
            <a:r>
              <a:rPr lang="en-GB" dirty="0" smtClean="0"/>
              <a:t>Phase Locked Loop </a:t>
            </a:r>
            <a:r>
              <a:rPr lang="en-US" dirty="0" smtClean="0"/>
              <a:t>: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2730" y="1351280"/>
            <a:ext cx="9050082" cy="448056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500" dirty="0" smtClean="0"/>
              <a:t>Used in telecommunications, computers, radio etc.</a:t>
            </a:r>
            <a:endParaRPr lang="en-GB" sz="4500" dirty="0" smtClean="0"/>
          </a:p>
          <a:p>
            <a:pPr lvl="0"/>
            <a:r>
              <a:rPr lang="en-US" sz="4500" dirty="0" smtClean="0"/>
              <a:t>Used in wireless communication</a:t>
            </a:r>
            <a:endParaRPr lang="en-GB" sz="4500" dirty="0" smtClean="0"/>
          </a:p>
          <a:p>
            <a:pPr lvl="0"/>
            <a:r>
              <a:rPr lang="en-US" sz="4500" dirty="0" smtClean="0"/>
              <a:t>Used for digital data transmission </a:t>
            </a:r>
          </a:p>
          <a:p>
            <a:pPr lvl="0"/>
            <a:r>
              <a:rPr lang="en-US" sz="4500" dirty="0" smtClean="0"/>
              <a:t>Used for microwave signal processing.</a:t>
            </a:r>
            <a:endParaRPr lang="en-GB" sz="4500" dirty="0" smtClean="0"/>
          </a:p>
          <a:p>
            <a:endParaRPr lang="en-GB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4500" y="628632"/>
            <a:ext cx="7543853" cy="1066800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5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Flow </a:t>
            </a:r>
            <a:r>
              <a:rPr lang="en-US" sz="5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5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Pic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20" y="2343144"/>
            <a:ext cx="9670210" cy="2571768"/>
          </a:xfrm>
        </p:spPr>
      </p:pic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074404" y="110147850"/>
            <a:ext cx="15121834" cy="215742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Phase </a:t>
            </a:r>
            <a:r>
              <a:rPr lang="en-GB" dirty="0" smtClean="0"/>
              <a:t>Frequency </a:t>
            </a:r>
            <a:r>
              <a:rPr lang="en-GB" dirty="0" smtClean="0"/>
              <a:t>detector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Monitors </a:t>
            </a:r>
            <a:r>
              <a:rPr lang="en-US" sz="3500" dirty="0" smtClean="0"/>
              <a:t>the phase and frequency </a:t>
            </a:r>
            <a:r>
              <a:rPr lang="en-US" sz="3500" dirty="0" smtClean="0"/>
              <a:t>differences</a:t>
            </a:r>
          </a:p>
          <a:p>
            <a:r>
              <a:rPr lang="en-US" sz="3500" dirty="0" smtClean="0"/>
              <a:t> Transfers </a:t>
            </a:r>
            <a:r>
              <a:rPr lang="en-US" sz="3500" dirty="0" smtClean="0"/>
              <a:t>the information to charge </a:t>
            </a:r>
            <a:r>
              <a:rPr lang="en-US" sz="3500" dirty="0" smtClean="0"/>
              <a:t>pump</a:t>
            </a:r>
          </a:p>
          <a:p>
            <a:r>
              <a:rPr lang="en-US" sz="3500" dirty="0" smtClean="0"/>
              <a:t>Generates </a:t>
            </a:r>
            <a:r>
              <a:rPr lang="en-US" sz="3500" dirty="0" smtClean="0"/>
              <a:t>the voltage signal </a:t>
            </a:r>
            <a:endParaRPr lang="en-US" sz="3500" dirty="0" smtClean="0"/>
          </a:p>
          <a:p>
            <a:r>
              <a:rPr lang="en-US" sz="3500" dirty="0" smtClean="0"/>
              <a:t>Controls </a:t>
            </a:r>
            <a:r>
              <a:rPr lang="en-US" sz="3500" dirty="0" smtClean="0"/>
              <a:t>the frequency of the voltage-controlled oscillator.</a:t>
            </a:r>
            <a:endParaRPr lang="en-GB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0120" y="342880"/>
            <a:ext cx="9772680" cy="98024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Schematic of Phase Frequency </a:t>
            </a:r>
            <a:r>
              <a:rPr lang="en-GB" dirty="0" smtClean="0"/>
              <a:t>Detector</a:t>
            </a:r>
            <a:endParaRPr lang="en-GB" dirty="0"/>
          </a:p>
        </p:txBody>
      </p:sp>
      <p:pic>
        <p:nvPicPr>
          <p:cNvPr id="4" name="Content Placeholder 3" descr="pfd_schemat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34" y="1568819"/>
            <a:ext cx="8715436" cy="48319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4434" y="271442"/>
            <a:ext cx="9358378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Transient </a:t>
            </a:r>
            <a:r>
              <a:rPr lang="en-GB" dirty="0" smtClean="0"/>
              <a:t>Response </a:t>
            </a:r>
            <a:r>
              <a:rPr lang="en-GB" dirty="0" smtClean="0"/>
              <a:t>of Phase Frequency </a:t>
            </a:r>
            <a:r>
              <a:rPr lang="en-GB" dirty="0" smtClean="0"/>
              <a:t>Detector</a:t>
            </a:r>
            <a:endParaRPr lang="en-GB" dirty="0"/>
          </a:p>
        </p:txBody>
      </p:sp>
      <p:pic>
        <p:nvPicPr>
          <p:cNvPr id="4" name="Content Placeholder 3" descr="pfd_tr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20" y="1628764"/>
            <a:ext cx="9772680" cy="47720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260</TotalTime>
  <Words>354</Words>
  <Application>Microsoft Office PowerPoint</Application>
  <PresentationFormat>Custom</PresentationFormat>
  <Paragraphs>63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Design &amp; Implementation of PHASE LOCKED LOOP(PLL) Using Cadence</vt:lpstr>
      <vt:lpstr>Presentation Outline:</vt:lpstr>
      <vt:lpstr>Objective: </vt:lpstr>
      <vt:lpstr>    Phase Locked Loop</vt:lpstr>
      <vt:lpstr>Application of Phase Locked Loop :</vt:lpstr>
      <vt:lpstr>      Design Flow of PLL</vt:lpstr>
      <vt:lpstr>Phase Frequency detector</vt:lpstr>
      <vt:lpstr>Schematic of Phase Frequency Detector</vt:lpstr>
      <vt:lpstr>Transient Response of Phase Frequency Detector</vt:lpstr>
      <vt:lpstr>Layout Design of Phase Frequency Detector </vt:lpstr>
      <vt:lpstr>Charge pump and Low pass Filter</vt:lpstr>
      <vt:lpstr>Schematic of Charge pump and Low Pass Filter</vt:lpstr>
      <vt:lpstr>Transient Response of Charge pump and Low Pass Filter</vt:lpstr>
      <vt:lpstr>Layout Design of Charge pump and Low pass Filter</vt:lpstr>
      <vt:lpstr>Voltage Controlled Oscillator</vt:lpstr>
      <vt:lpstr>Schematic of Voltage Controlled Oscillator</vt:lpstr>
      <vt:lpstr>Transient response of Voltage Controlled Oscillator</vt:lpstr>
      <vt:lpstr>Layout of Voltage Controlled oscillator</vt:lpstr>
      <vt:lpstr>Schematic of Phase Locked Loop(PLL)</vt:lpstr>
      <vt:lpstr>Transient Response of Phase Locked Loop</vt:lpstr>
      <vt:lpstr>Layout Design of Phase Locked Loop</vt:lpstr>
      <vt:lpstr>      Layout Vs Schematic (LVS) </vt:lpstr>
      <vt:lpstr>            DRC CHECK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Implementation of PLL in Cadance tool</dc:title>
  <dc:creator>Shabnam Shaireen</dc:creator>
  <cp:lastModifiedBy>student</cp:lastModifiedBy>
  <cp:revision>31</cp:revision>
  <dcterms:created xsi:type="dcterms:W3CDTF">2017-05-31T18:21:29Z</dcterms:created>
  <dcterms:modified xsi:type="dcterms:W3CDTF">2017-06-08T06:43:35Z</dcterms:modified>
</cp:coreProperties>
</file>