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2" r:id="rId3"/>
    <p:sldId id="535" r:id="rId4"/>
    <p:sldId id="536" r:id="rId5"/>
    <p:sldId id="1504" r:id="rId6"/>
    <p:sldId id="2267" r:id="rId7"/>
    <p:sldId id="2316" r:id="rId8"/>
    <p:sldId id="1964" r:id="rId9"/>
    <p:sldId id="2332" r:id="rId10"/>
    <p:sldId id="2317" r:id="rId11"/>
    <p:sldId id="2315" r:id="rId12"/>
    <p:sldId id="2333" r:id="rId13"/>
    <p:sldId id="2260" r:id="rId14"/>
    <p:sldId id="2318" r:id="rId15"/>
    <p:sldId id="2233" r:id="rId16"/>
    <p:sldId id="2319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7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hyperlink" Target="https://www.kaggle.com/datasets/rohanrao/air-quality-data-in-indi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412750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en-IN" sz="28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Brain Tumor Segmentation</a:t>
            </a:r>
            <a:endParaRPr lang="en-US" altLang="en-IN" sz="28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075" y="1252725"/>
            <a:ext cx="1239520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202</a:t>
            </a:r>
            <a:r>
              <a:rPr lang="en-IN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</a:t>
            </a:r>
            <a:endParaRPr lang="en-IN" altLang="en-US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Multimodal Brain Tumor Segmentation of BraTS2020 Dataset 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613" y="2969777"/>
            <a:ext cx="4586433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IN" sz="1000" u="sng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Presented by:</a:t>
            </a:r>
            <a:endParaRPr lang="en-US" altLang="en-IN" sz="1000" u="sng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en-I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Sharmistha Das</a:t>
            </a:r>
            <a:endParaRPr lang="en-US" altLang="en-I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en-I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Aditya Jha</a:t>
            </a:r>
            <a:endParaRPr lang="en-US" altLang="en-I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en-I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Deep Sarkar</a:t>
            </a:r>
            <a:endParaRPr lang="en-US" altLang="en-I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en-I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Abhirup Basak</a:t>
            </a:r>
            <a:endParaRPr lang="en-US" altLang="en-I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77355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Unet Architechture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86889" y="55098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309245" y="732790"/>
            <a:ext cx="6684010" cy="418719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Box 94"/>
          <p:cNvSpPr txBox="1">
            <a:spLocks noChangeArrowheads="1"/>
          </p:cNvSpPr>
          <p:nvPr/>
        </p:nvSpPr>
        <p:spPr bwMode="auto">
          <a:xfrm>
            <a:off x="6277430" y="224010"/>
            <a:ext cx="2799260" cy="331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I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1. </a:t>
            </a:r>
            <a:r>
              <a:rPr lang="en-IN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U-Net consists of two parts - an encoder and a decoder. The encoder network is used to extract features from the input image, while the decoder network is used to produce the final segmentation output.</a:t>
            </a:r>
            <a:r>
              <a:rPr lang="en-IN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endParaRPr lang="en-IN" altLang="en-US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IN" altLang="en-US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I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2. </a:t>
            </a:r>
            <a:r>
              <a:rPr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U-Net employs a large number of filters in each convolutional layer, which allows it to capture a large number of image features at different scales.</a:t>
            </a:r>
            <a:endParaRPr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IN" altLang="en-US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I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3.The U-Net architecture also includes the use of batch normalization and ReLU activation functions to improve the stability and non-linearity of the network.</a:t>
            </a:r>
            <a:endParaRPr lang="en-US" altLang="en-I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3472045" y="3392585"/>
            <a:ext cx="2199911" cy="753926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3472045" y="2801540"/>
            <a:ext cx="2199911" cy="753926"/>
            <a:chOff x="4079828" y="2000384"/>
            <a:chExt cx="2578215" cy="704147"/>
          </a:xfrm>
        </p:grpSpPr>
        <p:sp>
          <p:nvSpPr>
            <p:cNvPr id="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2" name="그룹 72"/>
          <p:cNvGrpSpPr/>
          <p:nvPr/>
        </p:nvGrpSpPr>
        <p:grpSpPr>
          <a:xfrm>
            <a:off x="3472045" y="2210496"/>
            <a:ext cx="2199911" cy="753926"/>
            <a:chOff x="4079828" y="2000384"/>
            <a:chExt cx="2578215" cy="704147"/>
          </a:xfrm>
        </p:grpSpPr>
        <p:sp>
          <p:nvSpPr>
            <p:cNvPr id="1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그룹 72"/>
          <p:cNvGrpSpPr/>
          <p:nvPr/>
        </p:nvGrpSpPr>
        <p:grpSpPr>
          <a:xfrm>
            <a:off x="3472045" y="1619452"/>
            <a:ext cx="2199911" cy="753926"/>
            <a:chOff x="4079828" y="2000384"/>
            <a:chExt cx="2578215" cy="704147"/>
          </a:xfrm>
        </p:grpSpPr>
        <p:sp>
          <p:nvSpPr>
            <p:cNvPr id="1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cxnSp>
        <p:nvCxnSpPr>
          <p:cNvPr id="21" name="Elbow Connector 77"/>
          <p:cNvCxnSpPr/>
          <p:nvPr/>
        </p:nvCxnSpPr>
        <p:spPr>
          <a:xfrm rot="10800000">
            <a:off x="2903699" y="1717588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1"/>
          <p:cNvCxnSpPr/>
          <p:nvPr/>
        </p:nvCxnSpPr>
        <p:spPr>
          <a:xfrm rot="10800000">
            <a:off x="2903699" y="2878315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2"/>
          <p:cNvCxnSpPr/>
          <p:nvPr/>
        </p:nvCxnSpPr>
        <p:spPr>
          <a:xfrm flipV="1">
            <a:off x="5668288" y="2377879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84"/>
          <p:cNvCxnSpPr/>
          <p:nvPr/>
        </p:nvCxnSpPr>
        <p:spPr>
          <a:xfrm flipV="1">
            <a:off x="5668288" y="3539524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249828" y="2058505"/>
            <a:ext cx="100266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Parameters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6249670" y="2379345"/>
            <a:ext cx="2852420" cy="77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U-Net has a relatively small number of parameters, which makes it computationally efficient and well-suited for training on small datasets.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345078" y="2387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1589696" y="1388810"/>
            <a:ext cx="126174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 Specific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122555" y="1687830"/>
            <a:ext cx="2736850" cy="77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U-Net is specifically designed for image segmentation tasks, and its architecture is optimized for this purpose.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543336" y="1718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3"/>
          <p:cNvSpPr>
            <a:spLocks noChangeArrowheads="1"/>
          </p:cNvSpPr>
          <p:nvPr/>
        </p:nvSpPr>
        <p:spPr bwMode="auto">
          <a:xfrm>
            <a:off x="6249828" y="3201505"/>
            <a:ext cx="110045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Track Record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TextBox 94"/>
          <p:cNvSpPr txBox="1">
            <a:spLocks noChangeArrowheads="1"/>
          </p:cNvSpPr>
          <p:nvPr/>
        </p:nvSpPr>
        <p:spPr bwMode="auto">
          <a:xfrm>
            <a:off x="6249670" y="3522345"/>
            <a:ext cx="26447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U-Net has a proven track record of success in medical imaging applications,Its accuracy and reliability have been demonstrated in numerous studies, making it a trusted choice for many researchers and practitioners.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345078" y="3530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1714791" y="2531810"/>
            <a:ext cx="113665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Inbuilt Filters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1084986" y="2852578"/>
            <a:ext cx="1766455" cy="146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U-Net uses a large number of filters in each convolutional layer, which allows it to capture a large number of image features at different scales.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543336" y="2861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7990" y="224302"/>
            <a:ext cx="110236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Why Unet?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86254" y="55098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021070" y="1720850"/>
            <a:ext cx="2906395" cy="1563370"/>
            <a:chOff x="4883" y="2325"/>
            <a:chExt cx="4635" cy="2973"/>
          </a:xfrm>
        </p:grpSpPr>
        <p:sp>
          <p:nvSpPr>
            <p:cNvPr id="3" name="Rectangle 1"/>
            <p:cNvSpPr/>
            <p:nvPr/>
          </p:nvSpPr>
          <p:spPr>
            <a:xfrm>
              <a:off x="4883" y="2325"/>
              <a:ext cx="4635" cy="2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498" y="2782"/>
              <a:ext cx="1404" cy="2279"/>
              <a:chOff x="6498" y="2782"/>
              <a:chExt cx="1404" cy="2279"/>
            </a:xfrm>
          </p:grpSpPr>
          <p:grpSp>
            <p:nvGrpSpPr>
              <p:cNvPr id="4" name="Group 256"/>
              <p:cNvGrpSpPr/>
              <p:nvPr/>
            </p:nvGrpSpPr>
            <p:grpSpPr bwMode="auto">
              <a:xfrm>
                <a:off x="6865" y="2782"/>
                <a:ext cx="670" cy="730"/>
                <a:chOff x="0" y="0"/>
                <a:chExt cx="526" cy="577"/>
              </a:xfrm>
              <a:solidFill>
                <a:srgbClr val="FFFFFF"/>
              </a:solidFill>
            </p:grpSpPr>
            <p:sp>
              <p:nvSpPr>
                <p:cNvPr id="5" name="AutoShape 251"/>
                <p:cNvSpPr/>
                <p:nvPr/>
              </p:nvSpPr>
              <p:spPr bwMode="auto">
                <a:xfrm>
                  <a:off x="0" y="0"/>
                  <a:ext cx="526" cy="40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1600" h="21600">
                      <a:moveTo>
                        <a:pt x="20114" y="7917"/>
                      </a:moveTo>
                      <a:lnTo>
                        <a:pt x="21600" y="0"/>
                      </a:lnTo>
                      <a:lnTo>
                        <a:pt x="15477" y="1916"/>
                      </a:lnTo>
                      <a:lnTo>
                        <a:pt x="17029" y="3924"/>
                      </a:lnTo>
                      <a:lnTo>
                        <a:pt x="11123" y="11569"/>
                      </a:lnTo>
                      <a:lnTo>
                        <a:pt x="8614" y="8321"/>
                      </a:lnTo>
                      <a:lnTo>
                        <a:pt x="0" y="19474"/>
                      </a:lnTo>
                      <a:lnTo>
                        <a:pt x="1642" y="21600"/>
                      </a:lnTo>
                      <a:lnTo>
                        <a:pt x="1642" y="21599"/>
                      </a:lnTo>
                      <a:lnTo>
                        <a:pt x="8614" y="12572"/>
                      </a:lnTo>
                      <a:lnTo>
                        <a:pt x="11123" y="15820"/>
                      </a:lnTo>
                      <a:lnTo>
                        <a:pt x="18671" y="6049"/>
                      </a:lnTo>
                      <a:lnTo>
                        <a:pt x="20114" y="7917"/>
                      </a:lnTo>
                      <a:close/>
                      <a:moveTo>
                        <a:pt x="20114" y="7917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0" tIns="0" rIns="0" bIns="0"/>
                <a:lstStyle/>
                <a:p>
                  <a:endParaRPr lang="en-US" sz="720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sp>
              <p:nvSpPr>
                <p:cNvPr id="6" name="Rectangle 252"/>
                <p:cNvSpPr/>
                <p:nvPr/>
              </p:nvSpPr>
              <p:spPr bwMode="auto">
                <a:xfrm>
                  <a:off x="48" y="440"/>
                  <a:ext cx="75" cy="13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lIns="0" tIns="0" rIns="0" bIns="0"/>
                <a:lstStyle/>
                <a:p>
                  <a:endParaRPr lang="en-US" sz="720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sp>
              <p:nvSpPr>
                <p:cNvPr id="7" name="Rectangle 253"/>
                <p:cNvSpPr/>
                <p:nvPr/>
              </p:nvSpPr>
              <p:spPr bwMode="auto">
                <a:xfrm>
                  <a:off x="176" y="368"/>
                  <a:ext cx="75" cy="20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lIns="0" tIns="0" rIns="0" bIns="0"/>
                <a:lstStyle/>
                <a:p>
                  <a:endParaRPr lang="en-US" sz="720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sp>
              <p:nvSpPr>
                <p:cNvPr id="8" name="Rectangle 254"/>
                <p:cNvSpPr/>
                <p:nvPr/>
              </p:nvSpPr>
              <p:spPr bwMode="auto">
                <a:xfrm>
                  <a:off x="304" y="296"/>
                  <a:ext cx="75" cy="2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lIns="0" tIns="0" rIns="0" bIns="0"/>
                <a:lstStyle/>
                <a:p>
                  <a:endParaRPr lang="en-US" sz="720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sp>
              <p:nvSpPr>
                <p:cNvPr id="9" name="Rectangle 255"/>
                <p:cNvSpPr/>
                <p:nvPr/>
              </p:nvSpPr>
              <p:spPr bwMode="auto">
                <a:xfrm>
                  <a:off x="432" y="232"/>
                  <a:ext cx="75" cy="34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lIns="0" tIns="0" rIns="0" bIns="0"/>
                <a:lstStyle/>
                <a:p>
                  <a:endParaRPr lang="en-US" sz="720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</p:grpSp>
          <p:sp>
            <p:nvSpPr>
              <p:cNvPr id="12" name="Rectangle 93"/>
              <p:cNvSpPr>
                <a:spLocks noChangeArrowheads="1"/>
              </p:cNvSpPr>
              <p:nvPr/>
            </p:nvSpPr>
            <p:spPr bwMode="auto">
              <a:xfrm>
                <a:off x="6498" y="3678"/>
                <a:ext cx="1404" cy="1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400" b="1" dirty="0">
                    <a:solidFill>
                      <a:schemeClr val="bg1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Mean IoU</a:t>
                </a:r>
                <a:endParaRPr lang="en-US" altLang="zh-CN" sz="1400" b="1" dirty="0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  <a:p>
                <a:pPr algn="ctr" eaLnBrk="1" hangingPunct="1"/>
                <a:r>
                  <a:rPr lang="en-US" altLang="zh-CN" sz="1400" b="1" dirty="0">
                    <a:solidFill>
                      <a:schemeClr val="bg1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0.801423</a:t>
                </a:r>
                <a:endParaRPr lang="en-US" altLang="zh-CN" sz="1400" b="1" dirty="0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76962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Results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07844" y="55098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840740" y="603885"/>
            <a:ext cx="4660265" cy="208026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801370" y="2895600"/>
            <a:ext cx="4700270" cy="20567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676016" y="2483225"/>
            <a:ext cx="179197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Conclusion</a:t>
            </a:r>
            <a:endParaRPr lang="en-US" altLang="zh-CN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5541010" y="554355"/>
            <a:ext cx="3460115" cy="77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The program can use advanced algorithms and image recognition technology to identify and locate the exact location of the tumour in the brain. </a:t>
            </a:r>
            <a:endParaRPr lang="en-US" altLang="zh-CN" sz="100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41010" y="257810"/>
            <a:ext cx="2380615" cy="296545"/>
            <a:chOff x="8907" y="2208"/>
            <a:chExt cx="3749" cy="467"/>
          </a:xfrm>
        </p:grpSpPr>
        <p:sp>
          <p:nvSpPr>
            <p:cNvPr id="37" name="Rectangle 93"/>
            <p:cNvSpPr>
              <a:spLocks noChangeArrowheads="1"/>
            </p:cNvSpPr>
            <p:nvPr/>
          </p:nvSpPr>
          <p:spPr bwMode="auto">
            <a:xfrm>
              <a:off x="8907" y="2208"/>
              <a:ext cx="3749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/>
              <a:r>
                <a:rPr lang="zh-CN" altLang="en-US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Accurate Tumour Localization:</a:t>
              </a:r>
              <a:endPara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9181" y="2675"/>
              <a:ext cx="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5504815" y="1713865"/>
            <a:ext cx="3528695" cy="100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The program can calculate the exact volume of the tumour, which can help doctors to determine the appropriate dosage of radiation therapy or chemotherapy required for effective treatment.</a:t>
            </a:r>
            <a:endParaRPr lang="en-US" altLang="zh-CN" sz="100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02605" y="1427480"/>
            <a:ext cx="2817495" cy="296545"/>
            <a:chOff x="9273" y="3754"/>
            <a:chExt cx="4437" cy="467"/>
          </a:xfrm>
        </p:grpSpPr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9273" y="3754"/>
              <a:ext cx="4437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/>
              <a:r>
                <a:rPr lang="zh-CN" altLang="en-US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Precise Tumour Volume Calculation:</a:t>
              </a:r>
              <a:endPara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9450" y="4196"/>
              <a:ext cx="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94"/>
          <p:cNvSpPr txBox="1">
            <a:spLocks noChangeArrowheads="1"/>
          </p:cNvSpPr>
          <p:nvPr/>
        </p:nvSpPr>
        <p:spPr bwMode="auto">
          <a:xfrm>
            <a:off x="5509260" y="2959735"/>
            <a:ext cx="3524250" cy="100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The program can help surgeons plan the surgical procedure by providing a detailed 3D map of the tumour and its surrounding tissue. This can help the surgeon to accurately locate and remove the tumour without damaging healthy brain tissue.</a:t>
            </a:r>
            <a:endParaRPr lang="en-US" altLang="zh-CN" sz="100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41309" y="2712601"/>
            <a:ext cx="1964690" cy="296545"/>
            <a:chOff x="9273" y="5438"/>
            <a:chExt cx="3094" cy="467"/>
          </a:xfrm>
        </p:grpSpPr>
        <p:sp>
          <p:nvSpPr>
            <p:cNvPr id="43" name="Rectangle 93"/>
            <p:cNvSpPr>
              <a:spLocks noChangeArrowheads="1"/>
            </p:cNvSpPr>
            <p:nvPr/>
          </p:nvSpPr>
          <p:spPr bwMode="auto">
            <a:xfrm>
              <a:off x="9273" y="5438"/>
              <a:ext cx="3094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/>
              <a:r>
                <a:rPr lang="zh-CN" altLang="en-US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Better Surgical Planning:</a:t>
              </a:r>
              <a:endPara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9547" y="5827"/>
              <a:ext cx="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92"/>
          <p:cNvSpPr/>
          <p:nvPr/>
        </p:nvSpPr>
        <p:spPr bwMode="auto">
          <a:xfrm>
            <a:off x="4946730" y="2724396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en-US" sz="16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Oval 30"/>
          <p:cNvSpPr/>
          <p:nvPr/>
        </p:nvSpPr>
        <p:spPr bwMode="auto">
          <a:xfrm>
            <a:off x="4935300" y="209388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en-US" sz="16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5" name="Oval 89"/>
          <p:cNvSpPr/>
          <p:nvPr/>
        </p:nvSpPr>
        <p:spPr bwMode="auto">
          <a:xfrm>
            <a:off x="4930855" y="1429777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en-US" sz="16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509905" y="877570"/>
            <a:ext cx="4323080" cy="357505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30"/>
          <p:cNvSpPr/>
          <p:nvPr/>
        </p:nvSpPr>
        <p:spPr bwMode="auto">
          <a:xfrm>
            <a:off x="4967050" y="3997798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en-US" sz="16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541010" y="4015105"/>
            <a:ext cx="2278380" cy="337820"/>
            <a:chOff x="9273" y="5438"/>
            <a:chExt cx="3588" cy="532"/>
          </a:xfrm>
        </p:grpSpPr>
        <p:sp>
          <p:nvSpPr>
            <p:cNvPr id="11" name="Rectangle 93"/>
            <p:cNvSpPr>
              <a:spLocks noChangeArrowheads="1"/>
            </p:cNvSpPr>
            <p:nvPr/>
          </p:nvSpPr>
          <p:spPr bwMode="auto">
            <a:xfrm>
              <a:off x="9273" y="5438"/>
              <a:ext cx="3588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/>
              <a:r>
                <a:rPr lang="zh-CN" altLang="en-US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Improved Patient Outcomes:</a:t>
              </a:r>
              <a:endPara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44"/>
            <p:cNvCxnSpPr/>
            <p:nvPr/>
          </p:nvCxnSpPr>
          <p:spPr>
            <a:xfrm>
              <a:off x="9547" y="5970"/>
              <a:ext cx="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5541010" y="4329430"/>
            <a:ext cx="3727450" cy="77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Accurate segmentation can lead to better treatment outcomes, as doctors can develop personalized treatment plans based on the exact size, location, and type of tumour. </a:t>
            </a:r>
            <a:endParaRPr lang="en-US" altLang="zh-CN" sz="100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195135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075" y="1252725"/>
            <a:ext cx="1239520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</a:t>
            </a:r>
            <a:r>
              <a:rPr 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23</a:t>
            </a:r>
            <a:endParaRPr lang="en-US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Summary 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490" y="2969895"/>
            <a:ext cx="5053330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</a:t>
            </a:r>
            <a:r>
              <a:rPr sz="100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brain tumour segmentation program can help improve patient outcomes by enabling accurate tumour localization, precise tumour volume calculation, better surgical planning, and personalized treatment planning.</a:t>
            </a:r>
            <a:endParaRPr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278232" y="1959640"/>
            <a:ext cx="176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CONTENTS</a:t>
            </a:r>
            <a:endParaRPr lang="en-US" altLang="zh-CN" sz="2800" b="1" dirty="0">
              <a:solidFill>
                <a:schemeClr val="accent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72039" y="2571750"/>
            <a:ext cx="3808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279783" y="1289715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Gives a brief about our project and solution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67687" y="890413"/>
            <a:ext cx="110363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en-US" altLang="zh-CN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376295" y="1276147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4614999" y="950058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279783" y="2183547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Describes the preprocessing of BraTS2020 dataset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67687" y="1784245"/>
            <a:ext cx="13493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Data Processing</a:t>
            </a:r>
            <a:endParaRPr lang="en-US" altLang="zh-CN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376295" y="2169979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614999" y="184389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279783" y="3077379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Describes the Deep Learning Model used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267687" y="2678077"/>
            <a:ext cx="6629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</a:t>
            </a:r>
            <a:endParaRPr lang="en-US" altLang="zh-CN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376295" y="3063811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614999" y="2737722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79783" y="3971212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Concludes our project with usable capabilities 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267687" y="3571910"/>
            <a:ext cx="987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Conclusion</a:t>
            </a:r>
            <a:endParaRPr lang="en-US" altLang="zh-CN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5376295" y="3957644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614999" y="363155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559493" y="2483225"/>
            <a:ext cx="202501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I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en-US" altLang="en-IN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513449" y="1929820"/>
            <a:ext cx="284313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Brain tumors can be either benign or malignant and arise from different types of cells in the brain.</a:t>
            </a:r>
            <a:endParaRPr lang="en-US" altLang="zh-CN" sz="100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715" y="1607820"/>
            <a:ext cx="641350" cy="321945"/>
            <a:chOff x="1093" y="2492"/>
            <a:chExt cx="1010" cy="507"/>
          </a:xfrm>
        </p:grpSpPr>
        <p:sp>
          <p:nvSpPr>
            <p:cNvPr id="25" name="Rectangle 93"/>
            <p:cNvSpPr>
              <a:spLocks noChangeArrowheads="1"/>
            </p:cNvSpPr>
            <p:nvPr/>
          </p:nvSpPr>
          <p:spPr bwMode="auto">
            <a:xfrm>
              <a:off x="1093" y="2492"/>
              <a:ext cx="1011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Tumor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261" y="2999"/>
              <a:ext cx="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513449" y="3428998"/>
            <a:ext cx="284313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Early detection and treatment of brain tumors is crucial for improving outcomes for patients.</a:t>
            </a:r>
            <a:endParaRPr lang="en-US" altLang="zh-CN" sz="100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3715" y="3028315"/>
            <a:ext cx="1287780" cy="328930"/>
            <a:chOff x="1116" y="4803"/>
            <a:chExt cx="2028" cy="518"/>
          </a:xfrm>
        </p:grpSpPr>
        <p:sp>
          <p:nvSpPr>
            <p:cNvPr id="28" name="Rectangle 93"/>
            <p:cNvSpPr>
              <a:spLocks noChangeArrowheads="1"/>
            </p:cNvSpPr>
            <p:nvPr/>
          </p:nvSpPr>
          <p:spPr bwMode="auto">
            <a:xfrm>
              <a:off x="1116" y="4803"/>
              <a:ext cx="2028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Early Detection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283" y="5321"/>
              <a:ext cx="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94"/>
          <p:cNvSpPr txBox="1">
            <a:spLocks noChangeArrowheads="1"/>
          </p:cNvSpPr>
          <p:nvPr/>
        </p:nvSpPr>
        <p:spPr bwMode="auto">
          <a:xfrm>
            <a:off x="6035882" y="1929820"/>
            <a:ext cx="2843135" cy="100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Symptoms of a brain tumor vary depending on its size, location, and type and can include headaches, seizures, changes in vision or speech, and changes in personality.</a:t>
            </a:r>
            <a:endParaRPr lang="en-US" altLang="zh-CN" sz="100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60970" y="1582420"/>
            <a:ext cx="939800" cy="321945"/>
            <a:chOff x="12095" y="2492"/>
            <a:chExt cx="1480" cy="507"/>
          </a:xfrm>
        </p:grpSpPr>
        <p:sp>
          <p:nvSpPr>
            <p:cNvPr id="41" name="Rectangle 93"/>
            <p:cNvSpPr>
              <a:spLocks noChangeArrowheads="1"/>
            </p:cNvSpPr>
            <p:nvPr/>
          </p:nvSpPr>
          <p:spPr bwMode="auto">
            <a:xfrm>
              <a:off x="12095" y="2492"/>
              <a:ext cx="1480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Symptoms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3005" y="2999"/>
              <a:ext cx="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6035882" y="3523942"/>
            <a:ext cx="284313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Treatment options for brain tumors include surgery, radiation therapy, and chemotherapy.</a:t>
            </a:r>
            <a:endParaRPr lang="en-US" altLang="zh-CN" sz="100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14665" y="3161665"/>
            <a:ext cx="502920" cy="329565"/>
            <a:chOff x="12357" y="5160"/>
            <a:chExt cx="792" cy="519"/>
          </a:xfrm>
        </p:grpSpPr>
        <p:sp>
          <p:nvSpPr>
            <p:cNvPr id="44" name="Rectangle 93"/>
            <p:cNvSpPr>
              <a:spLocks noChangeArrowheads="1"/>
            </p:cNvSpPr>
            <p:nvPr/>
          </p:nvSpPr>
          <p:spPr bwMode="auto">
            <a:xfrm>
              <a:off x="12357" y="5160"/>
              <a:ext cx="793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Cure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2664" y="5679"/>
              <a:ext cx="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eeform 16"/>
          <p:cNvSpPr/>
          <p:nvPr/>
        </p:nvSpPr>
        <p:spPr bwMode="auto">
          <a:xfrm rot="19803827">
            <a:off x="4557364" y="151521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Freeform 17"/>
          <p:cNvSpPr/>
          <p:nvPr/>
        </p:nvSpPr>
        <p:spPr bwMode="auto">
          <a:xfrm rot="19803827">
            <a:off x="4355625" y="226330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Freeform 16"/>
          <p:cNvSpPr/>
          <p:nvPr/>
        </p:nvSpPr>
        <p:spPr bwMode="auto">
          <a:xfrm rot="1796173" flipH="1">
            <a:off x="3521357" y="151521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Freeform 17"/>
          <p:cNvSpPr/>
          <p:nvPr/>
        </p:nvSpPr>
        <p:spPr bwMode="auto">
          <a:xfrm rot="1796173" flipH="1">
            <a:off x="3190458" y="226330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1005" y="224302"/>
            <a:ext cx="119570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 u="sng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Brain Tumor</a:t>
            </a:r>
            <a:endParaRPr lang="en-US" altLang="zh-CN" sz="1600" b="1" u="sng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00735" y="447040"/>
            <a:ext cx="6578600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 brain tumor is an abnormal growth of cells in the brain that can be either benign or malignant.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91510" y="1482090"/>
            <a:ext cx="2762885" cy="2931795"/>
            <a:chOff x="5021" y="2335"/>
            <a:chExt cx="4351" cy="4617"/>
          </a:xfrm>
        </p:grpSpPr>
        <p:sp>
          <p:nvSpPr>
            <p:cNvPr id="49" name="Freeform 20"/>
            <p:cNvSpPr/>
            <p:nvPr/>
          </p:nvSpPr>
          <p:spPr bwMode="auto">
            <a:xfrm rot="19803827">
              <a:off x="7285" y="6186"/>
              <a:ext cx="755" cy="766"/>
            </a:xfrm>
            <a:custGeom>
              <a:avLst/>
              <a:gdLst>
                <a:gd name="T0" fmla="*/ 143559 w 167"/>
                <a:gd name="T1" fmla="*/ 1287388 h 170"/>
                <a:gd name="T2" fmla="*/ 47853 w 167"/>
                <a:gd name="T3" fmla="*/ 1009249 h 170"/>
                <a:gd name="T4" fmla="*/ 996941 w 167"/>
                <a:gd name="T5" fmla="*/ 47681 h 170"/>
                <a:gd name="T6" fmla="*/ 1284060 w 167"/>
                <a:gd name="T7" fmla="*/ 174831 h 170"/>
                <a:gd name="T8" fmla="*/ 1156451 w 167"/>
                <a:gd name="T9" fmla="*/ 460917 h 170"/>
                <a:gd name="T10" fmla="*/ 462581 w 167"/>
                <a:gd name="T11" fmla="*/ 1184079 h 170"/>
                <a:gd name="T12" fmla="*/ 167486 w 167"/>
                <a:gd name="T13" fmla="*/ 1303282 h 170"/>
                <a:gd name="T14" fmla="*/ 143559 w 167"/>
                <a:gd name="T15" fmla="*/ 1287388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7" h="170">
                  <a:moveTo>
                    <a:pt x="18" y="162"/>
                  </a:moveTo>
                  <a:cubicBezTo>
                    <a:pt x="6" y="155"/>
                    <a:pt x="0" y="140"/>
                    <a:pt x="6" y="127"/>
                  </a:cubicBezTo>
                  <a:cubicBezTo>
                    <a:pt x="7" y="124"/>
                    <a:pt x="44" y="37"/>
                    <a:pt x="125" y="6"/>
                  </a:cubicBezTo>
                  <a:cubicBezTo>
                    <a:pt x="140" y="0"/>
                    <a:pt x="156" y="8"/>
                    <a:pt x="161" y="22"/>
                  </a:cubicBezTo>
                  <a:cubicBezTo>
                    <a:pt x="167" y="37"/>
                    <a:pt x="160" y="53"/>
                    <a:pt x="145" y="58"/>
                  </a:cubicBezTo>
                  <a:cubicBezTo>
                    <a:pt x="87" y="81"/>
                    <a:pt x="58" y="148"/>
                    <a:pt x="58" y="149"/>
                  </a:cubicBezTo>
                  <a:cubicBezTo>
                    <a:pt x="52" y="163"/>
                    <a:pt x="35" y="170"/>
                    <a:pt x="21" y="164"/>
                  </a:cubicBezTo>
                  <a:cubicBezTo>
                    <a:pt x="20" y="163"/>
                    <a:pt x="19" y="163"/>
                    <a:pt x="18" y="162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txBody>
            <a:bodyPr lIns="45720" tIns="22860" rIns="45720" bIns="22860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2" name="Freeform 20"/>
            <p:cNvSpPr/>
            <p:nvPr/>
          </p:nvSpPr>
          <p:spPr bwMode="auto">
            <a:xfrm rot="1796173" flipH="1">
              <a:off x="6360" y="6186"/>
              <a:ext cx="755" cy="766"/>
            </a:xfrm>
            <a:custGeom>
              <a:avLst/>
              <a:gdLst>
                <a:gd name="T0" fmla="*/ 143559 w 167"/>
                <a:gd name="T1" fmla="*/ 1287388 h 170"/>
                <a:gd name="T2" fmla="*/ 47853 w 167"/>
                <a:gd name="T3" fmla="*/ 1009249 h 170"/>
                <a:gd name="T4" fmla="*/ 996941 w 167"/>
                <a:gd name="T5" fmla="*/ 47681 h 170"/>
                <a:gd name="T6" fmla="*/ 1284060 w 167"/>
                <a:gd name="T7" fmla="*/ 174831 h 170"/>
                <a:gd name="T8" fmla="*/ 1156451 w 167"/>
                <a:gd name="T9" fmla="*/ 460917 h 170"/>
                <a:gd name="T10" fmla="*/ 462581 w 167"/>
                <a:gd name="T11" fmla="*/ 1184079 h 170"/>
                <a:gd name="T12" fmla="*/ 167486 w 167"/>
                <a:gd name="T13" fmla="*/ 1303282 h 170"/>
                <a:gd name="T14" fmla="*/ 143559 w 167"/>
                <a:gd name="T15" fmla="*/ 1287388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7" h="170">
                  <a:moveTo>
                    <a:pt x="18" y="162"/>
                  </a:moveTo>
                  <a:cubicBezTo>
                    <a:pt x="6" y="155"/>
                    <a:pt x="0" y="140"/>
                    <a:pt x="6" y="127"/>
                  </a:cubicBezTo>
                  <a:cubicBezTo>
                    <a:pt x="7" y="124"/>
                    <a:pt x="44" y="37"/>
                    <a:pt x="125" y="6"/>
                  </a:cubicBezTo>
                  <a:cubicBezTo>
                    <a:pt x="140" y="0"/>
                    <a:pt x="156" y="8"/>
                    <a:pt x="161" y="22"/>
                  </a:cubicBezTo>
                  <a:cubicBezTo>
                    <a:pt x="167" y="37"/>
                    <a:pt x="160" y="53"/>
                    <a:pt x="145" y="58"/>
                  </a:cubicBezTo>
                  <a:cubicBezTo>
                    <a:pt x="87" y="81"/>
                    <a:pt x="58" y="148"/>
                    <a:pt x="58" y="149"/>
                  </a:cubicBezTo>
                  <a:cubicBezTo>
                    <a:pt x="52" y="163"/>
                    <a:pt x="35" y="170"/>
                    <a:pt x="21" y="164"/>
                  </a:cubicBezTo>
                  <a:cubicBezTo>
                    <a:pt x="20" y="163"/>
                    <a:pt x="19" y="163"/>
                    <a:pt x="18" y="162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txBody>
            <a:bodyPr lIns="45720" tIns="22860" rIns="45720" bIns="22860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16"/>
            <p:cNvSpPr/>
            <p:nvPr/>
          </p:nvSpPr>
          <p:spPr bwMode="auto">
            <a:xfrm rot="19803827">
              <a:off x="7174" y="2335"/>
              <a:ext cx="1678" cy="1927"/>
            </a:xfrm>
            <a:custGeom>
              <a:avLst/>
              <a:gdLst>
                <a:gd name="T0" fmla="*/ 715911 w 372"/>
                <a:gd name="T1" fmla="*/ 333531 h 428"/>
                <a:gd name="T2" fmla="*/ 127273 w 372"/>
                <a:gd name="T3" fmla="*/ 1357947 h 428"/>
                <a:gd name="T4" fmla="*/ 119319 w 372"/>
                <a:gd name="T5" fmla="*/ 1381771 h 428"/>
                <a:gd name="T6" fmla="*/ 31818 w 372"/>
                <a:gd name="T7" fmla="*/ 2120303 h 428"/>
                <a:gd name="T8" fmla="*/ 318183 w 372"/>
                <a:gd name="T9" fmla="*/ 2977954 h 428"/>
                <a:gd name="T10" fmla="*/ 350001 w 372"/>
                <a:gd name="T11" fmla="*/ 2977954 h 428"/>
                <a:gd name="T12" fmla="*/ 890912 w 372"/>
                <a:gd name="T13" fmla="*/ 3009719 h 428"/>
                <a:gd name="T14" fmla="*/ 1185231 w 372"/>
                <a:gd name="T15" fmla="*/ 2636482 h 428"/>
                <a:gd name="T16" fmla="*/ 1185231 w 372"/>
                <a:gd name="T17" fmla="*/ 2628541 h 428"/>
                <a:gd name="T18" fmla="*/ 1177276 w 372"/>
                <a:gd name="T19" fmla="*/ 2620599 h 428"/>
                <a:gd name="T20" fmla="*/ 1042049 w 372"/>
                <a:gd name="T21" fmla="*/ 2477658 h 428"/>
                <a:gd name="T22" fmla="*/ 1065912 w 372"/>
                <a:gd name="T23" fmla="*/ 2390304 h 428"/>
                <a:gd name="T24" fmla="*/ 1153413 w 372"/>
                <a:gd name="T25" fmla="*/ 2414128 h 428"/>
                <a:gd name="T26" fmla="*/ 1527277 w 372"/>
                <a:gd name="T27" fmla="*/ 2565011 h 428"/>
                <a:gd name="T28" fmla="*/ 1606823 w 372"/>
                <a:gd name="T29" fmla="*/ 2596776 h 428"/>
                <a:gd name="T30" fmla="*/ 1567050 w 372"/>
                <a:gd name="T31" fmla="*/ 2676188 h 428"/>
                <a:gd name="T32" fmla="*/ 1360231 w 372"/>
                <a:gd name="T33" fmla="*/ 2700011 h 428"/>
                <a:gd name="T34" fmla="*/ 1089776 w 372"/>
                <a:gd name="T35" fmla="*/ 3105013 h 428"/>
                <a:gd name="T36" fmla="*/ 2020461 w 372"/>
                <a:gd name="T37" fmla="*/ 3303543 h 428"/>
                <a:gd name="T38" fmla="*/ 2537508 w 372"/>
                <a:gd name="T39" fmla="*/ 2906483 h 428"/>
                <a:gd name="T40" fmla="*/ 2545462 w 372"/>
                <a:gd name="T41" fmla="*/ 2898542 h 428"/>
                <a:gd name="T42" fmla="*/ 2481826 w 372"/>
                <a:gd name="T43" fmla="*/ 1882067 h 428"/>
                <a:gd name="T44" fmla="*/ 2434098 w 372"/>
                <a:gd name="T45" fmla="*/ 1842361 h 428"/>
                <a:gd name="T46" fmla="*/ 2442053 w 372"/>
                <a:gd name="T47" fmla="*/ 1794714 h 428"/>
                <a:gd name="T48" fmla="*/ 1964779 w 372"/>
                <a:gd name="T49" fmla="*/ 913239 h 428"/>
                <a:gd name="T50" fmla="*/ 1805687 w 372"/>
                <a:gd name="T51" fmla="*/ 1183240 h 428"/>
                <a:gd name="T52" fmla="*/ 1431823 w 372"/>
                <a:gd name="T53" fmla="*/ 1421477 h 428"/>
                <a:gd name="T54" fmla="*/ 859094 w 372"/>
                <a:gd name="T55" fmla="*/ 1357947 h 428"/>
                <a:gd name="T56" fmla="*/ 843184 w 372"/>
                <a:gd name="T57" fmla="*/ 1357947 h 428"/>
                <a:gd name="T58" fmla="*/ 827275 w 372"/>
                <a:gd name="T59" fmla="*/ 1342065 h 428"/>
                <a:gd name="T60" fmla="*/ 676138 w 372"/>
                <a:gd name="T61" fmla="*/ 1445300 h 428"/>
                <a:gd name="T62" fmla="*/ 620456 w 372"/>
                <a:gd name="T63" fmla="*/ 1437359 h 428"/>
                <a:gd name="T64" fmla="*/ 596593 w 372"/>
                <a:gd name="T65" fmla="*/ 1413535 h 428"/>
                <a:gd name="T66" fmla="*/ 628411 w 372"/>
                <a:gd name="T67" fmla="*/ 1334123 h 428"/>
                <a:gd name="T68" fmla="*/ 843184 w 372"/>
                <a:gd name="T69" fmla="*/ 1000592 h 428"/>
                <a:gd name="T70" fmla="*/ 906821 w 372"/>
                <a:gd name="T71" fmla="*/ 937063 h 428"/>
                <a:gd name="T72" fmla="*/ 970458 w 372"/>
                <a:gd name="T73" fmla="*/ 992651 h 428"/>
                <a:gd name="T74" fmla="*/ 938639 w 372"/>
                <a:gd name="T75" fmla="*/ 1191182 h 428"/>
                <a:gd name="T76" fmla="*/ 1670460 w 372"/>
                <a:gd name="T77" fmla="*/ 1064122 h 428"/>
                <a:gd name="T78" fmla="*/ 1821597 w 372"/>
                <a:gd name="T79" fmla="*/ 762356 h 428"/>
                <a:gd name="T80" fmla="*/ 1527277 w 372"/>
                <a:gd name="T81" fmla="*/ 111177 h 428"/>
                <a:gd name="T82" fmla="*/ 1304549 w 372"/>
                <a:gd name="T83" fmla="*/ 31765 h 428"/>
                <a:gd name="T84" fmla="*/ 875003 w 372"/>
                <a:gd name="T85" fmla="*/ 142942 h 428"/>
                <a:gd name="T86" fmla="*/ 715911 w 372"/>
                <a:gd name="T87" fmla="*/ 333531 h 4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45720" tIns="22860" rIns="45720" bIns="22860"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 rot="19803827">
              <a:off x="6856" y="3513"/>
              <a:ext cx="2516" cy="2323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lIns="45720" tIns="22860" rIns="45720" bIns="22860"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Freeform 16"/>
            <p:cNvSpPr/>
            <p:nvPr/>
          </p:nvSpPr>
          <p:spPr bwMode="auto">
            <a:xfrm rot="1796173" flipH="1">
              <a:off x="5542" y="2335"/>
              <a:ext cx="1678" cy="1927"/>
            </a:xfrm>
            <a:custGeom>
              <a:avLst/>
              <a:gdLst>
                <a:gd name="T0" fmla="*/ 715911 w 372"/>
                <a:gd name="T1" fmla="*/ 333531 h 428"/>
                <a:gd name="T2" fmla="*/ 127273 w 372"/>
                <a:gd name="T3" fmla="*/ 1357947 h 428"/>
                <a:gd name="T4" fmla="*/ 119319 w 372"/>
                <a:gd name="T5" fmla="*/ 1381771 h 428"/>
                <a:gd name="T6" fmla="*/ 31818 w 372"/>
                <a:gd name="T7" fmla="*/ 2120303 h 428"/>
                <a:gd name="T8" fmla="*/ 318183 w 372"/>
                <a:gd name="T9" fmla="*/ 2977954 h 428"/>
                <a:gd name="T10" fmla="*/ 350001 w 372"/>
                <a:gd name="T11" fmla="*/ 2977954 h 428"/>
                <a:gd name="T12" fmla="*/ 890912 w 372"/>
                <a:gd name="T13" fmla="*/ 3009719 h 428"/>
                <a:gd name="T14" fmla="*/ 1185231 w 372"/>
                <a:gd name="T15" fmla="*/ 2636482 h 428"/>
                <a:gd name="T16" fmla="*/ 1185231 w 372"/>
                <a:gd name="T17" fmla="*/ 2628541 h 428"/>
                <a:gd name="T18" fmla="*/ 1177276 w 372"/>
                <a:gd name="T19" fmla="*/ 2620599 h 428"/>
                <a:gd name="T20" fmla="*/ 1042049 w 372"/>
                <a:gd name="T21" fmla="*/ 2477658 h 428"/>
                <a:gd name="T22" fmla="*/ 1065912 w 372"/>
                <a:gd name="T23" fmla="*/ 2390304 h 428"/>
                <a:gd name="T24" fmla="*/ 1153413 w 372"/>
                <a:gd name="T25" fmla="*/ 2414128 h 428"/>
                <a:gd name="T26" fmla="*/ 1527277 w 372"/>
                <a:gd name="T27" fmla="*/ 2565011 h 428"/>
                <a:gd name="T28" fmla="*/ 1606823 w 372"/>
                <a:gd name="T29" fmla="*/ 2596776 h 428"/>
                <a:gd name="T30" fmla="*/ 1567050 w 372"/>
                <a:gd name="T31" fmla="*/ 2676188 h 428"/>
                <a:gd name="T32" fmla="*/ 1360231 w 372"/>
                <a:gd name="T33" fmla="*/ 2700011 h 428"/>
                <a:gd name="T34" fmla="*/ 1089776 w 372"/>
                <a:gd name="T35" fmla="*/ 3105013 h 428"/>
                <a:gd name="T36" fmla="*/ 2020461 w 372"/>
                <a:gd name="T37" fmla="*/ 3303543 h 428"/>
                <a:gd name="T38" fmla="*/ 2537508 w 372"/>
                <a:gd name="T39" fmla="*/ 2906483 h 428"/>
                <a:gd name="T40" fmla="*/ 2545462 w 372"/>
                <a:gd name="T41" fmla="*/ 2898542 h 428"/>
                <a:gd name="T42" fmla="*/ 2481826 w 372"/>
                <a:gd name="T43" fmla="*/ 1882067 h 428"/>
                <a:gd name="T44" fmla="*/ 2434098 w 372"/>
                <a:gd name="T45" fmla="*/ 1842361 h 428"/>
                <a:gd name="T46" fmla="*/ 2442053 w 372"/>
                <a:gd name="T47" fmla="*/ 1794714 h 428"/>
                <a:gd name="T48" fmla="*/ 1964779 w 372"/>
                <a:gd name="T49" fmla="*/ 913239 h 428"/>
                <a:gd name="T50" fmla="*/ 1805687 w 372"/>
                <a:gd name="T51" fmla="*/ 1183240 h 428"/>
                <a:gd name="T52" fmla="*/ 1431823 w 372"/>
                <a:gd name="T53" fmla="*/ 1421477 h 428"/>
                <a:gd name="T54" fmla="*/ 859094 w 372"/>
                <a:gd name="T55" fmla="*/ 1357947 h 428"/>
                <a:gd name="T56" fmla="*/ 843184 w 372"/>
                <a:gd name="T57" fmla="*/ 1357947 h 428"/>
                <a:gd name="T58" fmla="*/ 827275 w 372"/>
                <a:gd name="T59" fmla="*/ 1342065 h 428"/>
                <a:gd name="T60" fmla="*/ 676138 w 372"/>
                <a:gd name="T61" fmla="*/ 1445300 h 428"/>
                <a:gd name="T62" fmla="*/ 620456 w 372"/>
                <a:gd name="T63" fmla="*/ 1437359 h 428"/>
                <a:gd name="T64" fmla="*/ 596593 w 372"/>
                <a:gd name="T65" fmla="*/ 1413535 h 428"/>
                <a:gd name="T66" fmla="*/ 628411 w 372"/>
                <a:gd name="T67" fmla="*/ 1334123 h 428"/>
                <a:gd name="T68" fmla="*/ 843184 w 372"/>
                <a:gd name="T69" fmla="*/ 1000592 h 428"/>
                <a:gd name="T70" fmla="*/ 906821 w 372"/>
                <a:gd name="T71" fmla="*/ 937063 h 428"/>
                <a:gd name="T72" fmla="*/ 970458 w 372"/>
                <a:gd name="T73" fmla="*/ 992651 h 428"/>
                <a:gd name="T74" fmla="*/ 938639 w 372"/>
                <a:gd name="T75" fmla="*/ 1191182 h 428"/>
                <a:gd name="T76" fmla="*/ 1670460 w 372"/>
                <a:gd name="T77" fmla="*/ 1064122 h 428"/>
                <a:gd name="T78" fmla="*/ 1821597 w 372"/>
                <a:gd name="T79" fmla="*/ 762356 h 428"/>
                <a:gd name="T80" fmla="*/ 1527277 w 372"/>
                <a:gd name="T81" fmla="*/ 111177 h 428"/>
                <a:gd name="T82" fmla="*/ 1304549 w 372"/>
                <a:gd name="T83" fmla="*/ 31765 h 428"/>
                <a:gd name="T84" fmla="*/ 875003 w 372"/>
                <a:gd name="T85" fmla="*/ 142942 h 428"/>
                <a:gd name="T86" fmla="*/ 715911 w 372"/>
                <a:gd name="T87" fmla="*/ 333531 h 4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20" tIns="22860" rIns="45720" bIns="22860"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7"/>
            <p:cNvSpPr/>
            <p:nvPr/>
          </p:nvSpPr>
          <p:spPr bwMode="auto">
            <a:xfrm rot="1796173" flipH="1">
              <a:off x="5021" y="3513"/>
              <a:ext cx="2516" cy="2323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lIns="45720" tIns="22860" rIns="45720" bIns="22860"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83890" y="1482090"/>
            <a:ext cx="2762885" cy="2931795"/>
            <a:chOff x="5021" y="2335"/>
            <a:chExt cx="4351" cy="4617"/>
          </a:xfrm>
        </p:grpSpPr>
        <p:sp>
          <p:nvSpPr>
            <p:cNvPr id="12" name="Freeform 20"/>
            <p:cNvSpPr/>
            <p:nvPr/>
          </p:nvSpPr>
          <p:spPr bwMode="auto">
            <a:xfrm rot="19803827">
              <a:off x="7285" y="6186"/>
              <a:ext cx="755" cy="766"/>
            </a:xfrm>
            <a:custGeom>
              <a:avLst/>
              <a:gdLst>
                <a:gd name="T0" fmla="*/ 143559 w 167"/>
                <a:gd name="T1" fmla="*/ 1287388 h 170"/>
                <a:gd name="T2" fmla="*/ 47853 w 167"/>
                <a:gd name="T3" fmla="*/ 1009249 h 170"/>
                <a:gd name="T4" fmla="*/ 996941 w 167"/>
                <a:gd name="T5" fmla="*/ 47681 h 170"/>
                <a:gd name="T6" fmla="*/ 1284060 w 167"/>
                <a:gd name="T7" fmla="*/ 174831 h 170"/>
                <a:gd name="T8" fmla="*/ 1156451 w 167"/>
                <a:gd name="T9" fmla="*/ 460917 h 170"/>
                <a:gd name="T10" fmla="*/ 462581 w 167"/>
                <a:gd name="T11" fmla="*/ 1184079 h 170"/>
                <a:gd name="T12" fmla="*/ 167486 w 167"/>
                <a:gd name="T13" fmla="*/ 1303282 h 170"/>
                <a:gd name="T14" fmla="*/ 143559 w 167"/>
                <a:gd name="T15" fmla="*/ 1287388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7" h="170">
                  <a:moveTo>
                    <a:pt x="18" y="162"/>
                  </a:moveTo>
                  <a:cubicBezTo>
                    <a:pt x="6" y="155"/>
                    <a:pt x="0" y="140"/>
                    <a:pt x="6" y="127"/>
                  </a:cubicBezTo>
                  <a:cubicBezTo>
                    <a:pt x="7" y="124"/>
                    <a:pt x="44" y="37"/>
                    <a:pt x="125" y="6"/>
                  </a:cubicBezTo>
                  <a:cubicBezTo>
                    <a:pt x="140" y="0"/>
                    <a:pt x="156" y="8"/>
                    <a:pt x="161" y="22"/>
                  </a:cubicBezTo>
                  <a:cubicBezTo>
                    <a:pt x="167" y="37"/>
                    <a:pt x="160" y="53"/>
                    <a:pt x="145" y="58"/>
                  </a:cubicBezTo>
                  <a:cubicBezTo>
                    <a:pt x="87" y="81"/>
                    <a:pt x="58" y="148"/>
                    <a:pt x="58" y="149"/>
                  </a:cubicBezTo>
                  <a:cubicBezTo>
                    <a:pt x="52" y="163"/>
                    <a:pt x="35" y="170"/>
                    <a:pt x="21" y="164"/>
                  </a:cubicBezTo>
                  <a:cubicBezTo>
                    <a:pt x="20" y="163"/>
                    <a:pt x="19" y="163"/>
                    <a:pt x="18" y="162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txBody>
            <a:bodyPr lIns="45720" tIns="22860" rIns="45720" bIns="22860"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3" name="Freeform 20"/>
            <p:cNvSpPr/>
            <p:nvPr/>
          </p:nvSpPr>
          <p:spPr bwMode="auto">
            <a:xfrm rot="1796173" flipH="1">
              <a:off x="6360" y="6186"/>
              <a:ext cx="755" cy="766"/>
            </a:xfrm>
            <a:custGeom>
              <a:avLst/>
              <a:gdLst>
                <a:gd name="T0" fmla="*/ 143559 w 167"/>
                <a:gd name="T1" fmla="*/ 1287388 h 170"/>
                <a:gd name="T2" fmla="*/ 47853 w 167"/>
                <a:gd name="T3" fmla="*/ 1009249 h 170"/>
                <a:gd name="T4" fmla="*/ 996941 w 167"/>
                <a:gd name="T5" fmla="*/ 47681 h 170"/>
                <a:gd name="T6" fmla="*/ 1284060 w 167"/>
                <a:gd name="T7" fmla="*/ 174831 h 170"/>
                <a:gd name="T8" fmla="*/ 1156451 w 167"/>
                <a:gd name="T9" fmla="*/ 460917 h 170"/>
                <a:gd name="T10" fmla="*/ 462581 w 167"/>
                <a:gd name="T11" fmla="*/ 1184079 h 170"/>
                <a:gd name="T12" fmla="*/ 167486 w 167"/>
                <a:gd name="T13" fmla="*/ 1303282 h 170"/>
                <a:gd name="T14" fmla="*/ 143559 w 167"/>
                <a:gd name="T15" fmla="*/ 1287388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7" h="170">
                  <a:moveTo>
                    <a:pt x="18" y="162"/>
                  </a:moveTo>
                  <a:cubicBezTo>
                    <a:pt x="6" y="155"/>
                    <a:pt x="0" y="140"/>
                    <a:pt x="6" y="127"/>
                  </a:cubicBezTo>
                  <a:cubicBezTo>
                    <a:pt x="7" y="124"/>
                    <a:pt x="44" y="37"/>
                    <a:pt x="125" y="6"/>
                  </a:cubicBezTo>
                  <a:cubicBezTo>
                    <a:pt x="140" y="0"/>
                    <a:pt x="156" y="8"/>
                    <a:pt x="161" y="22"/>
                  </a:cubicBezTo>
                  <a:cubicBezTo>
                    <a:pt x="167" y="37"/>
                    <a:pt x="160" y="53"/>
                    <a:pt x="145" y="58"/>
                  </a:cubicBezTo>
                  <a:cubicBezTo>
                    <a:pt x="87" y="81"/>
                    <a:pt x="58" y="148"/>
                    <a:pt x="58" y="149"/>
                  </a:cubicBezTo>
                  <a:cubicBezTo>
                    <a:pt x="52" y="163"/>
                    <a:pt x="35" y="170"/>
                    <a:pt x="21" y="164"/>
                  </a:cubicBezTo>
                  <a:cubicBezTo>
                    <a:pt x="20" y="163"/>
                    <a:pt x="19" y="163"/>
                    <a:pt x="18" y="162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txBody>
            <a:bodyPr lIns="45720" tIns="22860" rIns="45720" bIns="22860"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 rot="19803827">
              <a:off x="7174" y="2335"/>
              <a:ext cx="1678" cy="1927"/>
            </a:xfrm>
            <a:custGeom>
              <a:avLst/>
              <a:gdLst>
                <a:gd name="T0" fmla="*/ 715911 w 372"/>
                <a:gd name="T1" fmla="*/ 333531 h 428"/>
                <a:gd name="T2" fmla="*/ 127273 w 372"/>
                <a:gd name="T3" fmla="*/ 1357947 h 428"/>
                <a:gd name="T4" fmla="*/ 119319 w 372"/>
                <a:gd name="T5" fmla="*/ 1381771 h 428"/>
                <a:gd name="T6" fmla="*/ 31818 w 372"/>
                <a:gd name="T7" fmla="*/ 2120303 h 428"/>
                <a:gd name="T8" fmla="*/ 318183 w 372"/>
                <a:gd name="T9" fmla="*/ 2977954 h 428"/>
                <a:gd name="T10" fmla="*/ 350001 w 372"/>
                <a:gd name="T11" fmla="*/ 2977954 h 428"/>
                <a:gd name="T12" fmla="*/ 890912 w 372"/>
                <a:gd name="T13" fmla="*/ 3009719 h 428"/>
                <a:gd name="T14" fmla="*/ 1185231 w 372"/>
                <a:gd name="T15" fmla="*/ 2636482 h 428"/>
                <a:gd name="T16" fmla="*/ 1185231 w 372"/>
                <a:gd name="T17" fmla="*/ 2628541 h 428"/>
                <a:gd name="T18" fmla="*/ 1177276 w 372"/>
                <a:gd name="T19" fmla="*/ 2620599 h 428"/>
                <a:gd name="T20" fmla="*/ 1042049 w 372"/>
                <a:gd name="T21" fmla="*/ 2477658 h 428"/>
                <a:gd name="T22" fmla="*/ 1065912 w 372"/>
                <a:gd name="T23" fmla="*/ 2390304 h 428"/>
                <a:gd name="T24" fmla="*/ 1153413 w 372"/>
                <a:gd name="T25" fmla="*/ 2414128 h 428"/>
                <a:gd name="T26" fmla="*/ 1527277 w 372"/>
                <a:gd name="T27" fmla="*/ 2565011 h 428"/>
                <a:gd name="T28" fmla="*/ 1606823 w 372"/>
                <a:gd name="T29" fmla="*/ 2596776 h 428"/>
                <a:gd name="T30" fmla="*/ 1567050 w 372"/>
                <a:gd name="T31" fmla="*/ 2676188 h 428"/>
                <a:gd name="T32" fmla="*/ 1360231 w 372"/>
                <a:gd name="T33" fmla="*/ 2700011 h 428"/>
                <a:gd name="T34" fmla="*/ 1089776 w 372"/>
                <a:gd name="T35" fmla="*/ 3105013 h 428"/>
                <a:gd name="T36" fmla="*/ 2020461 w 372"/>
                <a:gd name="T37" fmla="*/ 3303543 h 428"/>
                <a:gd name="T38" fmla="*/ 2537508 w 372"/>
                <a:gd name="T39" fmla="*/ 2906483 h 428"/>
                <a:gd name="T40" fmla="*/ 2545462 w 372"/>
                <a:gd name="T41" fmla="*/ 2898542 h 428"/>
                <a:gd name="T42" fmla="*/ 2481826 w 372"/>
                <a:gd name="T43" fmla="*/ 1882067 h 428"/>
                <a:gd name="T44" fmla="*/ 2434098 w 372"/>
                <a:gd name="T45" fmla="*/ 1842361 h 428"/>
                <a:gd name="T46" fmla="*/ 2442053 w 372"/>
                <a:gd name="T47" fmla="*/ 1794714 h 428"/>
                <a:gd name="T48" fmla="*/ 1964779 w 372"/>
                <a:gd name="T49" fmla="*/ 913239 h 428"/>
                <a:gd name="T50" fmla="*/ 1805687 w 372"/>
                <a:gd name="T51" fmla="*/ 1183240 h 428"/>
                <a:gd name="T52" fmla="*/ 1431823 w 372"/>
                <a:gd name="T53" fmla="*/ 1421477 h 428"/>
                <a:gd name="T54" fmla="*/ 859094 w 372"/>
                <a:gd name="T55" fmla="*/ 1357947 h 428"/>
                <a:gd name="T56" fmla="*/ 843184 w 372"/>
                <a:gd name="T57" fmla="*/ 1357947 h 428"/>
                <a:gd name="T58" fmla="*/ 827275 w 372"/>
                <a:gd name="T59" fmla="*/ 1342065 h 428"/>
                <a:gd name="T60" fmla="*/ 676138 w 372"/>
                <a:gd name="T61" fmla="*/ 1445300 h 428"/>
                <a:gd name="T62" fmla="*/ 620456 w 372"/>
                <a:gd name="T63" fmla="*/ 1437359 h 428"/>
                <a:gd name="T64" fmla="*/ 596593 w 372"/>
                <a:gd name="T65" fmla="*/ 1413535 h 428"/>
                <a:gd name="T66" fmla="*/ 628411 w 372"/>
                <a:gd name="T67" fmla="*/ 1334123 h 428"/>
                <a:gd name="T68" fmla="*/ 843184 w 372"/>
                <a:gd name="T69" fmla="*/ 1000592 h 428"/>
                <a:gd name="T70" fmla="*/ 906821 w 372"/>
                <a:gd name="T71" fmla="*/ 937063 h 428"/>
                <a:gd name="T72" fmla="*/ 970458 w 372"/>
                <a:gd name="T73" fmla="*/ 992651 h 428"/>
                <a:gd name="T74" fmla="*/ 938639 w 372"/>
                <a:gd name="T75" fmla="*/ 1191182 h 428"/>
                <a:gd name="T76" fmla="*/ 1670460 w 372"/>
                <a:gd name="T77" fmla="*/ 1064122 h 428"/>
                <a:gd name="T78" fmla="*/ 1821597 w 372"/>
                <a:gd name="T79" fmla="*/ 762356 h 428"/>
                <a:gd name="T80" fmla="*/ 1527277 w 372"/>
                <a:gd name="T81" fmla="*/ 111177 h 428"/>
                <a:gd name="T82" fmla="*/ 1304549 w 372"/>
                <a:gd name="T83" fmla="*/ 31765 h 428"/>
                <a:gd name="T84" fmla="*/ 875003 w 372"/>
                <a:gd name="T85" fmla="*/ 142942 h 428"/>
                <a:gd name="T86" fmla="*/ 715911 w 372"/>
                <a:gd name="T87" fmla="*/ 333531 h 4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45720" tIns="22860" rIns="45720" bIns="22860"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 rot="19803827">
              <a:off x="6856" y="3513"/>
              <a:ext cx="2516" cy="2323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lIns="45720" tIns="22860" rIns="45720" bIns="22860"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 rot="1796173" flipH="1">
              <a:off x="5542" y="2335"/>
              <a:ext cx="1678" cy="1927"/>
            </a:xfrm>
            <a:custGeom>
              <a:avLst/>
              <a:gdLst>
                <a:gd name="T0" fmla="*/ 715911 w 372"/>
                <a:gd name="T1" fmla="*/ 333531 h 428"/>
                <a:gd name="T2" fmla="*/ 127273 w 372"/>
                <a:gd name="T3" fmla="*/ 1357947 h 428"/>
                <a:gd name="T4" fmla="*/ 119319 w 372"/>
                <a:gd name="T5" fmla="*/ 1381771 h 428"/>
                <a:gd name="T6" fmla="*/ 31818 w 372"/>
                <a:gd name="T7" fmla="*/ 2120303 h 428"/>
                <a:gd name="T8" fmla="*/ 318183 w 372"/>
                <a:gd name="T9" fmla="*/ 2977954 h 428"/>
                <a:gd name="T10" fmla="*/ 350001 w 372"/>
                <a:gd name="T11" fmla="*/ 2977954 h 428"/>
                <a:gd name="T12" fmla="*/ 890912 w 372"/>
                <a:gd name="T13" fmla="*/ 3009719 h 428"/>
                <a:gd name="T14" fmla="*/ 1185231 w 372"/>
                <a:gd name="T15" fmla="*/ 2636482 h 428"/>
                <a:gd name="T16" fmla="*/ 1185231 w 372"/>
                <a:gd name="T17" fmla="*/ 2628541 h 428"/>
                <a:gd name="T18" fmla="*/ 1177276 w 372"/>
                <a:gd name="T19" fmla="*/ 2620599 h 428"/>
                <a:gd name="T20" fmla="*/ 1042049 w 372"/>
                <a:gd name="T21" fmla="*/ 2477658 h 428"/>
                <a:gd name="T22" fmla="*/ 1065912 w 372"/>
                <a:gd name="T23" fmla="*/ 2390304 h 428"/>
                <a:gd name="T24" fmla="*/ 1153413 w 372"/>
                <a:gd name="T25" fmla="*/ 2414128 h 428"/>
                <a:gd name="T26" fmla="*/ 1527277 w 372"/>
                <a:gd name="T27" fmla="*/ 2565011 h 428"/>
                <a:gd name="T28" fmla="*/ 1606823 w 372"/>
                <a:gd name="T29" fmla="*/ 2596776 h 428"/>
                <a:gd name="T30" fmla="*/ 1567050 w 372"/>
                <a:gd name="T31" fmla="*/ 2676188 h 428"/>
                <a:gd name="T32" fmla="*/ 1360231 w 372"/>
                <a:gd name="T33" fmla="*/ 2700011 h 428"/>
                <a:gd name="T34" fmla="*/ 1089776 w 372"/>
                <a:gd name="T35" fmla="*/ 3105013 h 428"/>
                <a:gd name="T36" fmla="*/ 2020461 w 372"/>
                <a:gd name="T37" fmla="*/ 3303543 h 428"/>
                <a:gd name="T38" fmla="*/ 2537508 w 372"/>
                <a:gd name="T39" fmla="*/ 2906483 h 428"/>
                <a:gd name="T40" fmla="*/ 2545462 w 372"/>
                <a:gd name="T41" fmla="*/ 2898542 h 428"/>
                <a:gd name="T42" fmla="*/ 2481826 w 372"/>
                <a:gd name="T43" fmla="*/ 1882067 h 428"/>
                <a:gd name="T44" fmla="*/ 2434098 w 372"/>
                <a:gd name="T45" fmla="*/ 1842361 h 428"/>
                <a:gd name="T46" fmla="*/ 2442053 w 372"/>
                <a:gd name="T47" fmla="*/ 1794714 h 428"/>
                <a:gd name="T48" fmla="*/ 1964779 w 372"/>
                <a:gd name="T49" fmla="*/ 913239 h 428"/>
                <a:gd name="T50" fmla="*/ 1805687 w 372"/>
                <a:gd name="T51" fmla="*/ 1183240 h 428"/>
                <a:gd name="T52" fmla="*/ 1431823 w 372"/>
                <a:gd name="T53" fmla="*/ 1421477 h 428"/>
                <a:gd name="T54" fmla="*/ 859094 w 372"/>
                <a:gd name="T55" fmla="*/ 1357947 h 428"/>
                <a:gd name="T56" fmla="*/ 843184 w 372"/>
                <a:gd name="T57" fmla="*/ 1357947 h 428"/>
                <a:gd name="T58" fmla="*/ 827275 w 372"/>
                <a:gd name="T59" fmla="*/ 1342065 h 428"/>
                <a:gd name="T60" fmla="*/ 676138 w 372"/>
                <a:gd name="T61" fmla="*/ 1445300 h 428"/>
                <a:gd name="T62" fmla="*/ 620456 w 372"/>
                <a:gd name="T63" fmla="*/ 1437359 h 428"/>
                <a:gd name="T64" fmla="*/ 596593 w 372"/>
                <a:gd name="T65" fmla="*/ 1413535 h 428"/>
                <a:gd name="T66" fmla="*/ 628411 w 372"/>
                <a:gd name="T67" fmla="*/ 1334123 h 428"/>
                <a:gd name="T68" fmla="*/ 843184 w 372"/>
                <a:gd name="T69" fmla="*/ 1000592 h 428"/>
                <a:gd name="T70" fmla="*/ 906821 w 372"/>
                <a:gd name="T71" fmla="*/ 937063 h 428"/>
                <a:gd name="T72" fmla="*/ 970458 w 372"/>
                <a:gd name="T73" fmla="*/ 992651 h 428"/>
                <a:gd name="T74" fmla="*/ 938639 w 372"/>
                <a:gd name="T75" fmla="*/ 1191182 h 428"/>
                <a:gd name="T76" fmla="*/ 1670460 w 372"/>
                <a:gd name="T77" fmla="*/ 1064122 h 428"/>
                <a:gd name="T78" fmla="*/ 1821597 w 372"/>
                <a:gd name="T79" fmla="*/ 762356 h 428"/>
                <a:gd name="T80" fmla="*/ 1527277 w 372"/>
                <a:gd name="T81" fmla="*/ 111177 h 428"/>
                <a:gd name="T82" fmla="*/ 1304549 w 372"/>
                <a:gd name="T83" fmla="*/ 31765 h 428"/>
                <a:gd name="T84" fmla="*/ 875003 w 372"/>
                <a:gd name="T85" fmla="*/ 142942 h 428"/>
                <a:gd name="T86" fmla="*/ 715911 w 372"/>
                <a:gd name="T87" fmla="*/ 333531 h 4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20" tIns="22860" rIns="45720" bIns="22860"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 rot="1796173" flipH="1">
              <a:off x="5021" y="3513"/>
              <a:ext cx="2516" cy="2323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lIns="45720" tIns="22860" rIns="45720" bIns="22860"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748935" y="188107"/>
            <a:ext cx="115824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 u="sng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The Process</a:t>
            </a:r>
            <a:endParaRPr lang="en-US" altLang="zh-CN" sz="1600" b="1" u="sng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887095" y="589915"/>
            <a:ext cx="1465580" cy="156908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3125470" y="356235"/>
            <a:ext cx="2237105" cy="203644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6223000" y="673100"/>
            <a:ext cx="2467610" cy="187769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4943475" y="2780665"/>
            <a:ext cx="2029460" cy="20478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887095" y="2159000"/>
            <a:ext cx="1377950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en-US" altLang="zh-CN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Report to Doctor</a:t>
            </a:r>
            <a:endParaRPr lang="en-US" altLang="zh-CN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7306945" y="2724150"/>
            <a:ext cx="175895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Scan Results after 3 weeks</a:t>
            </a:r>
            <a:endParaRPr lang="en-US" altLang="zh-CN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619625" y="4828540"/>
            <a:ext cx="277939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en-US" altLang="zh-CN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Scan Segmentation before operation</a:t>
            </a:r>
            <a:endParaRPr lang="en-US" altLang="zh-CN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099820" y="2780665"/>
            <a:ext cx="2259330" cy="204787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352675" y="1183640"/>
            <a:ext cx="683895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362575" y="1303020"/>
            <a:ext cx="683895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 rot="10500000">
            <a:off x="7437120" y="3230245"/>
            <a:ext cx="937260" cy="91884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5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3662045" y="3383915"/>
            <a:ext cx="1042670" cy="61150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rot="18780000">
            <a:off x="182880" y="2621915"/>
            <a:ext cx="819785" cy="855980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314701" y="2483225"/>
            <a:ext cx="25146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Data Processing</a:t>
            </a:r>
            <a:endParaRPr lang="en-US" altLang="zh-CN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75"/>
          <p:cNvSpPr>
            <a:spLocks noChangeArrowheads="1"/>
          </p:cNvSpPr>
          <p:nvPr/>
        </p:nvSpPr>
        <p:spPr bwMode="auto">
          <a:xfrm>
            <a:off x="5170585" y="2690271"/>
            <a:ext cx="248841" cy="200025"/>
          </a:xfrm>
          <a:custGeom>
            <a:avLst/>
            <a:gdLst>
              <a:gd name="T0" fmla="*/ 788873181 w 497"/>
              <a:gd name="T1" fmla="*/ 0 h 400"/>
              <a:gd name="T2" fmla="*/ 788873181 w 497"/>
              <a:gd name="T3" fmla="*/ 0 h 400"/>
              <a:gd name="T4" fmla="*/ 94379858 w 497"/>
              <a:gd name="T5" fmla="*/ 0 h 400"/>
              <a:gd name="T6" fmla="*/ 0 w 497"/>
              <a:gd name="T7" fmla="*/ 78301787 h 400"/>
              <a:gd name="T8" fmla="*/ 0 w 497"/>
              <a:gd name="T9" fmla="*/ 615740958 h 400"/>
              <a:gd name="T10" fmla="*/ 94379858 w 497"/>
              <a:gd name="T11" fmla="*/ 710059413 h 400"/>
              <a:gd name="T12" fmla="*/ 788873181 w 497"/>
              <a:gd name="T13" fmla="*/ 710059413 h 400"/>
              <a:gd name="T14" fmla="*/ 883253039 w 497"/>
              <a:gd name="T15" fmla="*/ 615740958 h 400"/>
              <a:gd name="T16" fmla="*/ 883253039 w 497"/>
              <a:gd name="T17" fmla="*/ 78301787 h 400"/>
              <a:gd name="T18" fmla="*/ 788873181 w 497"/>
              <a:gd name="T19" fmla="*/ 0 h 400"/>
              <a:gd name="T20" fmla="*/ 788873181 w 497"/>
              <a:gd name="T21" fmla="*/ 615740958 h 400"/>
              <a:gd name="T22" fmla="*/ 788873181 w 497"/>
              <a:gd name="T23" fmla="*/ 615740958 h 400"/>
              <a:gd name="T24" fmla="*/ 94379858 w 497"/>
              <a:gd name="T25" fmla="*/ 615740958 h 400"/>
              <a:gd name="T26" fmla="*/ 94379858 w 497"/>
              <a:gd name="T27" fmla="*/ 78301787 h 400"/>
              <a:gd name="T28" fmla="*/ 788873181 w 497"/>
              <a:gd name="T29" fmla="*/ 78301787 h 400"/>
              <a:gd name="T30" fmla="*/ 788873181 w 497"/>
              <a:gd name="T31" fmla="*/ 615740958 h 400"/>
              <a:gd name="T32" fmla="*/ 395326475 w 497"/>
              <a:gd name="T33" fmla="*/ 443120717 h 400"/>
              <a:gd name="T34" fmla="*/ 395326475 w 497"/>
              <a:gd name="T35" fmla="*/ 443120717 h 400"/>
              <a:gd name="T36" fmla="*/ 172732444 w 497"/>
              <a:gd name="T37" fmla="*/ 443120717 h 400"/>
              <a:gd name="T38" fmla="*/ 172732444 w 497"/>
              <a:gd name="T39" fmla="*/ 521422503 h 400"/>
              <a:gd name="T40" fmla="*/ 395326475 w 497"/>
              <a:gd name="T41" fmla="*/ 521422503 h 400"/>
              <a:gd name="T42" fmla="*/ 395326475 w 497"/>
              <a:gd name="T43" fmla="*/ 443120717 h 400"/>
              <a:gd name="T44" fmla="*/ 395326475 w 497"/>
              <a:gd name="T45" fmla="*/ 316768925 h 400"/>
              <a:gd name="T46" fmla="*/ 395326475 w 497"/>
              <a:gd name="T47" fmla="*/ 316768925 h 400"/>
              <a:gd name="T48" fmla="*/ 172732444 w 497"/>
              <a:gd name="T49" fmla="*/ 316768925 h 400"/>
              <a:gd name="T50" fmla="*/ 172732444 w 497"/>
              <a:gd name="T51" fmla="*/ 395070711 h 400"/>
              <a:gd name="T52" fmla="*/ 395326475 w 497"/>
              <a:gd name="T53" fmla="*/ 395070711 h 400"/>
              <a:gd name="T54" fmla="*/ 395326475 w 497"/>
              <a:gd name="T55" fmla="*/ 316768925 h 400"/>
              <a:gd name="T56" fmla="*/ 395326475 w 497"/>
              <a:gd name="T57" fmla="*/ 174400464 h 400"/>
              <a:gd name="T58" fmla="*/ 395326475 w 497"/>
              <a:gd name="T59" fmla="*/ 174400464 h 400"/>
              <a:gd name="T60" fmla="*/ 172732444 w 497"/>
              <a:gd name="T61" fmla="*/ 174400464 h 400"/>
              <a:gd name="T62" fmla="*/ 172732444 w 497"/>
              <a:gd name="T63" fmla="*/ 254482473 h 400"/>
              <a:gd name="T64" fmla="*/ 395326475 w 497"/>
              <a:gd name="T65" fmla="*/ 254482473 h 400"/>
              <a:gd name="T66" fmla="*/ 395326475 w 497"/>
              <a:gd name="T67" fmla="*/ 174400464 h 400"/>
              <a:gd name="T68" fmla="*/ 692712218 w 497"/>
              <a:gd name="T69" fmla="*/ 457357163 h 400"/>
              <a:gd name="T70" fmla="*/ 692712218 w 497"/>
              <a:gd name="T71" fmla="*/ 457357163 h 400"/>
              <a:gd name="T72" fmla="*/ 630386904 w 497"/>
              <a:gd name="T73" fmla="*/ 411087380 h 400"/>
              <a:gd name="T74" fmla="*/ 678467385 w 497"/>
              <a:gd name="T75" fmla="*/ 268718919 h 400"/>
              <a:gd name="T76" fmla="*/ 598332359 w 497"/>
              <a:gd name="T77" fmla="*/ 174400464 h 400"/>
              <a:gd name="T78" fmla="*/ 519979773 w 497"/>
              <a:gd name="T79" fmla="*/ 268718919 h 400"/>
              <a:gd name="T80" fmla="*/ 568060255 w 497"/>
              <a:gd name="T81" fmla="*/ 411087380 h 400"/>
              <a:gd name="T82" fmla="*/ 489707669 w 497"/>
              <a:gd name="T83" fmla="*/ 457357163 h 400"/>
              <a:gd name="T84" fmla="*/ 489707669 w 497"/>
              <a:gd name="T85" fmla="*/ 521422503 h 400"/>
              <a:gd name="T86" fmla="*/ 708739490 w 497"/>
              <a:gd name="T87" fmla="*/ 521422503 h 400"/>
              <a:gd name="T88" fmla="*/ 692712218 w 497"/>
              <a:gd name="T89" fmla="*/ 457357163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6054545" y="1393587"/>
            <a:ext cx="142811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Dataset Contents</a:t>
            </a:r>
            <a:endParaRPr lang="en-IN" altLang="en-US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6054545" y="1690225"/>
            <a:ext cx="2799260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N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The BraTS2020 dataset is a widely used dataset for multimodal brain tumor segmentation. It contains MRI scans of the brain that are acquired using different imaging techniques such as T1-weighted, T1-weighted with contrast enhancement, T2-weighted, and fluid-attenuated inversion recovery (FLAIR).</a:t>
            </a:r>
            <a:endParaRPr lang="en-IN" altLang="en-US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30139" y="169041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6189800" y="3620321"/>
            <a:ext cx="106934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Dataset Link</a:t>
            </a:r>
            <a:endParaRPr lang="en-IN" altLang="en-US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6189800" y="3916959"/>
            <a:ext cx="279926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  <a:hlinkClick r:id="rId1" action="ppaction://hlinkfile"/>
              </a:rPr>
              <a:t>https://www.kaggle.com/datasets/rohanrao/air-quality-data-in-india</a:t>
            </a:r>
            <a:endParaRPr lang="en-US" altLang="zh-CN" sz="100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346039" y="391651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152547"/>
            <a:ext cx="189484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 u="sng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Dataset From Kaggle</a:t>
            </a:r>
            <a:endParaRPr lang="en-IN" altLang="en-US" sz="1600" b="1" u="sng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2545" y="529590"/>
            <a:ext cx="5913120" cy="44018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75"/>
          <p:cNvSpPr>
            <a:spLocks noChangeArrowheads="1"/>
          </p:cNvSpPr>
          <p:nvPr/>
        </p:nvSpPr>
        <p:spPr bwMode="auto">
          <a:xfrm>
            <a:off x="5170585" y="2690271"/>
            <a:ext cx="248841" cy="200025"/>
          </a:xfrm>
          <a:custGeom>
            <a:avLst/>
            <a:gdLst>
              <a:gd name="T0" fmla="*/ 788873181 w 497"/>
              <a:gd name="T1" fmla="*/ 0 h 400"/>
              <a:gd name="T2" fmla="*/ 788873181 w 497"/>
              <a:gd name="T3" fmla="*/ 0 h 400"/>
              <a:gd name="T4" fmla="*/ 94379858 w 497"/>
              <a:gd name="T5" fmla="*/ 0 h 400"/>
              <a:gd name="T6" fmla="*/ 0 w 497"/>
              <a:gd name="T7" fmla="*/ 78301787 h 400"/>
              <a:gd name="T8" fmla="*/ 0 w 497"/>
              <a:gd name="T9" fmla="*/ 615740958 h 400"/>
              <a:gd name="T10" fmla="*/ 94379858 w 497"/>
              <a:gd name="T11" fmla="*/ 710059413 h 400"/>
              <a:gd name="T12" fmla="*/ 788873181 w 497"/>
              <a:gd name="T13" fmla="*/ 710059413 h 400"/>
              <a:gd name="T14" fmla="*/ 883253039 w 497"/>
              <a:gd name="T15" fmla="*/ 615740958 h 400"/>
              <a:gd name="T16" fmla="*/ 883253039 w 497"/>
              <a:gd name="T17" fmla="*/ 78301787 h 400"/>
              <a:gd name="T18" fmla="*/ 788873181 w 497"/>
              <a:gd name="T19" fmla="*/ 0 h 400"/>
              <a:gd name="T20" fmla="*/ 788873181 w 497"/>
              <a:gd name="T21" fmla="*/ 615740958 h 400"/>
              <a:gd name="T22" fmla="*/ 788873181 w 497"/>
              <a:gd name="T23" fmla="*/ 615740958 h 400"/>
              <a:gd name="T24" fmla="*/ 94379858 w 497"/>
              <a:gd name="T25" fmla="*/ 615740958 h 400"/>
              <a:gd name="T26" fmla="*/ 94379858 w 497"/>
              <a:gd name="T27" fmla="*/ 78301787 h 400"/>
              <a:gd name="T28" fmla="*/ 788873181 w 497"/>
              <a:gd name="T29" fmla="*/ 78301787 h 400"/>
              <a:gd name="T30" fmla="*/ 788873181 w 497"/>
              <a:gd name="T31" fmla="*/ 615740958 h 400"/>
              <a:gd name="T32" fmla="*/ 395326475 w 497"/>
              <a:gd name="T33" fmla="*/ 443120717 h 400"/>
              <a:gd name="T34" fmla="*/ 395326475 w 497"/>
              <a:gd name="T35" fmla="*/ 443120717 h 400"/>
              <a:gd name="T36" fmla="*/ 172732444 w 497"/>
              <a:gd name="T37" fmla="*/ 443120717 h 400"/>
              <a:gd name="T38" fmla="*/ 172732444 w 497"/>
              <a:gd name="T39" fmla="*/ 521422503 h 400"/>
              <a:gd name="T40" fmla="*/ 395326475 w 497"/>
              <a:gd name="T41" fmla="*/ 521422503 h 400"/>
              <a:gd name="T42" fmla="*/ 395326475 w 497"/>
              <a:gd name="T43" fmla="*/ 443120717 h 400"/>
              <a:gd name="T44" fmla="*/ 395326475 w 497"/>
              <a:gd name="T45" fmla="*/ 316768925 h 400"/>
              <a:gd name="T46" fmla="*/ 395326475 w 497"/>
              <a:gd name="T47" fmla="*/ 316768925 h 400"/>
              <a:gd name="T48" fmla="*/ 172732444 w 497"/>
              <a:gd name="T49" fmla="*/ 316768925 h 400"/>
              <a:gd name="T50" fmla="*/ 172732444 w 497"/>
              <a:gd name="T51" fmla="*/ 395070711 h 400"/>
              <a:gd name="T52" fmla="*/ 395326475 w 497"/>
              <a:gd name="T53" fmla="*/ 395070711 h 400"/>
              <a:gd name="T54" fmla="*/ 395326475 w 497"/>
              <a:gd name="T55" fmla="*/ 316768925 h 400"/>
              <a:gd name="T56" fmla="*/ 395326475 w 497"/>
              <a:gd name="T57" fmla="*/ 174400464 h 400"/>
              <a:gd name="T58" fmla="*/ 395326475 w 497"/>
              <a:gd name="T59" fmla="*/ 174400464 h 400"/>
              <a:gd name="T60" fmla="*/ 172732444 w 497"/>
              <a:gd name="T61" fmla="*/ 174400464 h 400"/>
              <a:gd name="T62" fmla="*/ 172732444 w 497"/>
              <a:gd name="T63" fmla="*/ 254482473 h 400"/>
              <a:gd name="T64" fmla="*/ 395326475 w 497"/>
              <a:gd name="T65" fmla="*/ 254482473 h 400"/>
              <a:gd name="T66" fmla="*/ 395326475 w 497"/>
              <a:gd name="T67" fmla="*/ 174400464 h 400"/>
              <a:gd name="T68" fmla="*/ 692712218 w 497"/>
              <a:gd name="T69" fmla="*/ 457357163 h 400"/>
              <a:gd name="T70" fmla="*/ 692712218 w 497"/>
              <a:gd name="T71" fmla="*/ 457357163 h 400"/>
              <a:gd name="T72" fmla="*/ 630386904 w 497"/>
              <a:gd name="T73" fmla="*/ 411087380 h 400"/>
              <a:gd name="T74" fmla="*/ 678467385 w 497"/>
              <a:gd name="T75" fmla="*/ 268718919 h 400"/>
              <a:gd name="T76" fmla="*/ 598332359 w 497"/>
              <a:gd name="T77" fmla="*/ 174400464 h 400"/>
              <a:gd name="T78" fmla="*/ 519979773 w 497"/>
              <a:gd name="T79" fmla="*/ 268718919 h 400"/>
              <a:gd name="T80" fmla="*/ 568060255 w 497"/>
              <a:gd name="T81" fmla="*/ 411087380 h 400"/>
              <a:gd name="T82" fmla="*/ 489707669 w 497"/>
              <a:gd name="T83" fmla="*/ 457357163 h 400"/>
              <a:gd name="T84" fmla="*/ 489707669 w 497"/>
              <a:gd name="T85" fmla="*/ 521422503 h 400"/>
              <a:gd name="T86" fmla="*/ 708739490 w 497"/>
              <a:gd name="T87" fmla="*/ 521422503 h 400"/>
              <a:gd name="T88" fmla="*/ 692712218 w 497"/>
              <a:gd name="T89" fmla="*/ 457357163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996760" y="566182"/>
            <a:ext cx="15951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I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Combined Volumes</a:t>
            </a:r>
            <a:endParaRPr lang="en-US" altLang="en-I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6054545" y="994265"/>
            <a:ext cx="2799260" cy="331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I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1.</a:t>
            </a:r>
            <a:r>
              <a:rPr lang="en-IN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Combining the FLAIR, T1CE, and T2 MRI images into a single image with three channels can be an effective way to enhance the information available for brain tumor segmentation. </a:t>
            </a:r>
            <a:endParaRPr lang="en-IN" altLang="en-US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IN" altLang="en-US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I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2.</a:t>
            </a:r>
            <a:r>
              <a:rPr lang="en-IN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By creating a multi-channel image, we can include information from each of the different image modalities and improve the accuracy of the segmentation process. </a:t>
            </a:r>
            <a:endParaRPr lang="en-IN" altLang="en-US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endParaRPr lang="en-IN" altLang="en-US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I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3.It helps in reducing space consumption since this kind of image data tends to have a huge amount of parameters and can take large amount of memory and computing resources</a:t>
            </a:r>
            <a:endParaRPr lang="en-US" altLang="en-I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59349" y="86301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152547"/>
            <a:ext cx="189484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 u="sng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Dataset From Kaggle</a:t>
            </a:r>
            <a:endParaRPr lang="en-IN" altLang="en-US" sz="1600" b="1" u="sng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54610" y="697230"/>
            <a:ext cx="6000115" cy="430212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4000818" y="2483225"/>
            <a:ext cx="114236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</a:t>
            </a:r>
            <a:endParaRPr lang="en-US" altLang="zh-CN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1D6DC2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4388</Words>
  <Application>WPS Presentation</Application>
  <PresentationFormat>全屏显示(16:9)</PresentationFormat>
  <Paragraphs>165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Calibri Light</vt:lpstr>
      <vt:lpstr>方正宋刻本秀楷简体</vt:lpstr>
      <vt:lpstr>Lato Light</vt:lpstr>
      <vt:lpstr>RedRock</vt:lpstr>
      <vt:lpstr>MS PGothic</vt:lpstr>
      <vt:lpstr>Microsoft YaHei</vt:lpstr>
      <vt:lpstr>Arial Unicode MS</vt:lpstr>
      <vt:lpstr>等线</vt:lpstr>
      <vt:lpstr>Gill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Deep</cp:lastModifiedBy>
  <cp:revision>101</cp:revision>
  <dcterms:created xsi:type="dcterms:W3CDTF">2017-05-02T06:39:00Z</dcterms:created>
  <dcterms:modified xsi:type="dcterms:W3CDTF">2023-04-26T06:05:03Z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1033-11.2.0.11536</vt:lpwstr>
  </property>
  <property fmtid="{D5CDD505-2E9C-101B-9397-08002B2CF9AE}" pid="3" name="ICV">
    <vt:lpwstr>0180AA5FECA84B42B03CFE8C379A4A60</vt:lpwstr>
  </property>
</Properties>
</file>