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1AD95-1343-4D83-A0C0-DC8D9516786A}" v="18" dt="2025-08-28T13:17:52.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nisha . J" userId="720397f788ec8b66" providerId="LiveId" clId="{7131AD95-1343-4D83-A0C0-DC8D9516786A}"/>
    <pc:docChg chg="undo custSel addSld delSld modSld">
      <pc:chgData name="Sharnisha . J" userId="720397f788ec8b66" providerId="LiveId" clId="{7131AD95-1343-4D83-A0C0-DC8D9516786A}" dt="2025-08-28T13:29:35.896" v="373" actId="47"/>
      <pc:docMkLst>
        <pc:docMk/>
      </pc:docMkLst>
      <pc:sldChg chg="modSp mod">
        <pc:chgData name="Sharnisha . J" userId="720397f788ec8b66" providerId="LiveId" clId="{7131AD95-1343-4D83-A0C0-DC8D9516786A}" dt="2025-08-26T14:59:45.120" v="58" actId="255"/>
        <pc:sldMkLst>
          <pc:docMk/>
          <pc:sldMk cId="1733097035" sldId="257"/>
        </pc:sldMkLst>
        <pc:spChg chg="mod">
          <ac:chgData name="Sharnisha . J" userId="720397f788ec8b66" providerId="LiveId" clId="{7131AD95-1343-4D83-A0C0-DC8D9516786A}" dt="2025-08-26T14:59:14.866" v="54"/>
          <ac:spMkLst>
            <pc:docMk/>
            <pc:sldMk cId="1733097035" sldId="257"/>
            <ac:spMk id="2" creationId="{53DD426E-76BD-518E-BD31-CB1E3B8F397E}"/>
          </ac:spMkLst>
        </pc:spChg>
        <pc:spChg chg="mod">
          <ac:chgData name="Sharnisha . J" userId="720397f788ec8b66" providerId="LiveId" clId="{7131AD95-1343-4D83-A0C0-DC8D9516786A}" dt="2025-08-26T14:59:45.120" v="58" actId="255"/>
          <ac:spMkLst>
            <pc:docMk/>
            <pc:sldMk cId="1733097035" sldId="257"/>
            <ac:spMk id="3" creationId="{703067E4-028D-13BA-EA0D-7DE21E70CFBF}"/>
          </ac:spMkLst>
        </pc:spChg>
      </pc:sldChg>
      <pc:sldChg chg="modSp mod">
        <pc:chgData name="Sharnisha . J" userId="720397f788ec8b66" providerId="LiveId" clId="{7131AD95-1343-4D83-A0C0-DC8D9516786A}" dt="2025-08-26T15:11:18.903" v="129" actId="12"/>
        <pc:sldMkLst>
          <pc:docMk/>
          <pc:sldMk cId="3472773075" sldId="258"/>
        </pc:sldMkLst>
        <pc:spChg chg="mod">
          <ac:chgData name="Sharnisha . J" userId="720397f788ec8b66" providerId="LiveId" clId="{7131AD95-1343-4D83-A0C0-DC8D9516786A}" dt="2025-08-26T15:11:18.903" v="129" actId="12"/>
          <ac:spMkLst>
            <pc:docMk/>
            <pc:sldMk cId="3472773075" sldId="258"/>
            <ac:spMk id="2" creationId="{11977A1C-3E1A-5B81-B6EB-3A1721A7AA63}"/>
          </ac:spMkLst>
        </pc:spChg>
      </pc:sldChg>
      <pc:sldChg chg="modSp mod">
        <pc:chgData name="Sharnisha . J" userId="720397f788ec8b66" providerId="LiveId" clId="{7131AD95-1343-4D83-A0C0-DC8D9516786A}" dt="2025-08-26T15:12:40.149" v="135" actId="12"/>
        <pc:sldMkLst>
          <pc:docMk/>
          <pc:sldMk cId="1633246582" sldId="259"/>
        </pc:sldMkLst>
        <pc:spChg chg="mod">
          <ac:chgData name="Sharnisha . J" userId="720397f788ec8b66" providerId="LiveId" clId="{7131AD95-1343-4D83-A0C0-DC8D9516786A}" dt="2025-08-26T15:12:40.149" v="135" actId="12"/>
          <ac:spMkLst>
            <pc:docMk/>
            <pc:sldMk cId="1633246582" sldId="259"/>
            <ac:spMk id="2" creationId="{BDD10ADC-A0FD-2BDA-C26B-FFDD212FAD8D}"/>
          </ac:spMkLst>
        </pc:spChg>
      </pc:sldChg>
      <pc:sldChg chg="addSp modSp new mod">
        <pc:chgData name="Sharnisha . J" userId="720397f788ec8b66" providerId="LiveId" clId="{7131AD95-1343-4D83-A0C0-DC8D9516786A}" dt="2025-08-26T15:13:07.244" v="139" actId="12"/>
        <pc:sldMkLst>
          <pc:docMk/>
          <pc:sldMk cId="1292184502" sldId="260"/>
        </pc:sldMkLst>
        <pc:spChg chg="add mod">
          <ac:chgData name="Sharnisha . J" userId="720397f788ec8b66" providerId="LiveId" clId="{7131AD95-1343-4D83-A0C0-DC8D9516786A}" dt="2025-08-26T15:13:07.244" v="139" actId="12"/>
          <ac:spMkLst>
            <pc:docMk/>
            <pc:sldMk cId="1292184502" sldId="260"/>
            <ac:spMk id="2" creationId="{FCBB0D38-F789-F0A4-630A-DD3A72AED3E1}"/>
          </ac:spMkLst>
        </pc:spChg>
      </pc:sldChg>
      <pc:sldChg chg="addSp modSp new mod">
        <pc:chgData name="Sharnisha . J" userId="720397f788ec8b66" providerId="LiveId" clId="{7131AD95-1343-4D83-A0C0-DC8D9516786A}" dt="2025-08-28T13:27:50.722" v="370" actId="20577"/>
        <pc:sldMkLst>
          <pc:docMk/>
          <pc:sldMk cId="1783321569" sldId="261"/>
        </pc:sldMkLst>
        <pc:spChg chg="add mod">
          <ac:chgData name="Sharnisha . J" userId="720397f788ec8b66" providerId="LiveId" clId="{7131AD95-1343-4D83-A0C0-DC8D9516786A}" dt="2025-08-28T13:27:50.722" v="370" actId="20577"/>
          <ac:spMkLst>
            <pc:docMk/>
            <pc:sldMk cId="1783321569" sldId="261"/>
            <ac:spMk id="2" creationId="{0EB86623-BF3C-B2E2-0A90-460BC215D55D}"/>
          </ac:spMkLst>
        </pc:spChg>
      </pc:sldChg>
      <pc:sldChg chg="addSp modSp new mod">
        <pc:chgData name="Sharnisha . J" userId="720397f788ec8b66" providerId="LiveId" clId="{7131AD95-1343-4D83-A0C0-DC8D9516786A}" dt="2025-08-26T15:10:48.336" v="128" actId="12"/>
        <pc:sldMkLst>
          <pc:docMk/>
          <pc:sldMk cId="154449066" sldId="262"/>
        </pc:sldMkLst>
        <pc:spChg chg="add mod">
          <ac:chgData name="Sharnisha . J" userId="720397f788ec8b66" providerId="LiveId" clId="{7131AD95-1343-4D83-A0C0-DC8D9516786A}" dt="2025-08-26T15:10:48.336" v="128" actId="12"/>
          <ac:spMkLst>
            <pc:docMk/>
            <pc:sldMk cId="154449066" sldId="262"/>
            <ac:spMk id="2" creationId="{A66AD21A-4E6A-B260-D966-85D987EB5ED9}"/>
          </ac:spMkLst>
        </pc:spChg>
      </pc:sldChg>
      <pc:sldChg chg="addSp modSp new mod">
        <pc:chgData name="Sharnisha . J" userId="720397f788ec8b66" providerId="LiveId" clId="{7131AD95-1343-4D83-A0C0-DC8D9516786A}" dt="2025-08-26T15:10:37.914" v="127" actId="12"/>
        <pc:sldMkLst>
          <pc:docMk/>
          <pc:sldMk cId="2648369970" sldId="263"/>
        </pc:sldMkLst>
        <pc:spChg chg="add mod">
          <ac:chgData name="Sharnisha . J" userId="720397f788ec8b66" providerId="LiveId" clId="{7131AD95-1343-4D83-A0C0-DC8D9516786A}" dt="2025-08-26T15:10:37.914" v="127" actId="12"/>
          <ac:spMkLst>
            <pc:docMk/>
            <pc:sldMk cId="2648369970" sldId="263"/>
            <ac:spMk id="2" creationId="{631D73C1-51AC-A33C-36B1-EF3B83A80F85}"/>
          </ac:spMkLst>
        </pc:spChg>
      </pc:sldChg>
      <pc:sldChg chg="addSp delSp modSp new del mod">
        <pc:chgData name="Sharnisha . J" userId="720397f788ec8b66" providerId="LiveId" clId="{7131AD95-1343-4D83-A0C0-DC8D9516786A}" dt="2025-08-28T13:29:35.896" v="373" actId="47"/>
        <pc:sldMkLst>
          <pc:docMk/>
          <pc:sldMk cId="1355024498" sldId="264"/>
        </pc:sldMkLst>
        <pc:spChg chg="add del mod">
          <ac:chgData name="Sharnisha . J" userId="720397f788ec8b66" providerId="LiveId" clId="{7131AD95-1343-4D83-A0C0-DC8D9516786A}" dt="2025-08-28T13:29:31.838" v="372" actId="478"/>
          <ac:spMkLst>
            <pc:docMk/>
            <pc:sldMk cId="1355024498" sldId="264"/>
            <ac:spMk id="2" creationId="{E208997D-7498-2CCE-BDD8-703F6594B2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E4D5-0043-C704-AB60-1EF253A5E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228EC0-4453-4F9E-F1AA-A7D0FDF3F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3763B-AA45-BCD9-646C-EE2EF3385BE7}"/>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5" name="Footer Placeholder 4">
            <a:extLst>
              <a:ext uri="{FF2B5EF4-FFF2-40B4-BE49-F238E27FC236}">
                <a16:creationId xmlns:a16="http://schemas.microsoft.com/office/drawing/2014/main" id="{6D89949C-6E50-8875-9C42-0A012405A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23EDC-2398-88E4-FFB5-9E6CE785EFCD}"/>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334492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33FE-1BB9-B883-9648-179305E2B8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7D7CA-13FE-0989-22BF-D57D48BBA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B35FEF-4524-CDD8-E52A-4F00ECE5A5CF}"/>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5" name="Footer Placeholder 4">
            <a:extLst>
              <a:ext uri="{FF2B5EF4-FFF2-40B4-BE49-F238E27FC236}">
                <a16:creationId xmlns:a16="http://schemas.microsoft.com/office/drawing/2014/main" id="{4331B254-EC44-60E4-1B6E-2C00C0CC4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575E0-0023-EB35-D918-79CD706A4109}"/>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122111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0C258-7CA3-667D-AC63-08CE881BD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343B93-2BA7-9668-B7C1-F5B21288D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EFC32-8F61-D65A-21DC-22E8B43E62B9}"/>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5" name="Footer Placeholder 4">
            <a:extLst>
              <a:ext uri="{FF2B5EF4-FFF2-40B4-BE49-F238E27FC236}">
                <a16:creationId xmlns:a16="http://schemas.microsoft.com/office/drawing/2014/main" id="{583E1410-0377-C7EC-351C-6C42D5C17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00F3C-9EC5-4CDF-DABC-AAF3103F705A}"/>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272750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901B-4FAF-3C11-A235-893567BA3D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984E1E-F2B6-DCC2-2AB2-7FB38851A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B99D5-5FDC-6A69-A34B-EFF450AF72FB}"/>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5" name="Footer Placeholder 4">
            <a:extLst>
              <a:ext uri="{FF2B5EF4-FFF2-40B4-BE49-F238E27FC236}">
                <a16:creationId xmlns:a16="http://schemas.microsoft.com/office/drawing/2014/main" id="{A41B99D2-2235-3C30-163A-D15DBC3DF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C2368-1803-0F6A-C596-6FE0DDF242D4}"/>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141279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9212-0077-F9B8-8CA2-1DA5900F5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99FDD-8CF2-269C-F8A9-C37CB0E6B9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D75B57-C51E-17D6-0B49-1790A9A7BA9D}"/>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5" name="Footer Placeholder 4">
            <a:extLst>
              <a:ext uri="{FF2B5EF4-FFF2-40B4-BE49-F238E27FC236}">
                <a16:creationId xmlns:a16="http://schemas.microsoft.com/office/drawing/2014/main" id="{704CE18A-D4B7-1937-7B6C-8D4DD67B2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7B4E6-D79B-812E-9E7D-4ED9CE4F31A1}"/>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355225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9819-074C-6204-2C13-701CD0241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452B7C-6457-D14F-086A-635083377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A0ADD0-A7DB-75FA-306A-EE4607189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25C974-3E26-6720-5E89-1CC92A20AE1C}"/>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6" name="Footer Placeholder 5">
            <a:extLst>
              <a:ext uri="{FF2B5EF4-FFF2-40B4-BE49-F238E27FC236}">
                <a16:creationId xmlns:a16="http://schemas.microsoft.com/office/drawing/2014/main" id="{81D807B6-776C-7526-8A7F-946827BB8E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82CE6-AC44-E801-51A5-B247F6C378E9}"/>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10456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2956-7C3A-1034-CCEC-8C0A135A69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155C28-2704-7679-A84A-B9423D41A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8DF82-8FD8-FAB6-71B5-FFAC7987C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ECD871-CC1B-A2D6-1D87-E8784F17C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5728A-92E9-B078-FF83-A29E4F401B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E3D38-B147-8009-239F-73B129114D81}"/>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8" name="Footer Placeholder 7">
            <a:extLst>
              <a:ext uri="{FF2B5EF4-FFF2-40B4-BE49-F238E27FC236}">
                <a16:creationId xmlns:a16="http://schemas.microsoft.com/office/drawing/2014/main" id="{F5F3F074-65CB-343A-6000-0684EEA259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ADF42D-4853-9A7C-41DD-E58EAA165E66}"/>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105057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B556-4F86-FE3C-75A5-B78305F1CA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73BB33-FE6A-96F0-5A56-496C602C730F}"/>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4" name="Footer Placeholder 3">
            <a:extLst>
              <a:ext uri="{FF2B5EF4-FFF2-40B4-BE49-F238E27FC236}">
                <a16:creationId xmlns:a16="http://schemas.microsoft.com/office/drawing/2014/main" id="{3F8902AC-A97F-0305-92BC-6CE8AF3A1E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07B3A4-CF26-FD3D-0939-615B40B2EB04}"/>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272040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EC437-2608-CDD5-5D9E-254F245A1557}"/>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3" name="Footer Placeholder 2">
            <a:extLst>
              <a:ext uri="{FF2B5EF4-FFF2-40B4-BE49-F238E27FC236}">
                <a16:creationId xmlns:a16="http://schemas.microsoft.com/office/drawing/2014/main" id="{3C796B0B-0CAF-46CE-96AF-6088E7744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F13B13-C574-4171-1D8A-2070251860A4}"/>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240936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704D-3610-2633-48F9-795A9CD9C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2AEC85-1810-CF24-733A-B944BE0EF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CFE8D4-E069-5373-40E9-E59BB9D43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39DAA-98C6-5FE1-0ECA-03418B6FD70B}"/>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6" name="Footer Placeholder 5">
            <a:extLst>
              <a:ext uri="{FF2B5EF4-FFF2-40B4-BE49-F238E27FC236}">
                <a16:creationId xmlns:a16="http://schemas.microsoft.com/office/drawing/2014/main" id="{86E2D7F1-59C8-7081-AD1C-246747E77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2738C-AC5A-1AAA-DF90-0D1D3BCF038D}"/>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314009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6EAD-A6A5-2638-2854-EC19BD622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07A33F-8317-E015-7F26-A5942D002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EEEBEF-42D4-B13E-CAE7-F986A6A65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03875-EF1B-1898-C7AF-EBAFC9DE001D}"/>
              </a:ext>
            </a:extLst>
          </p:cNvPr>
          <p:cNvSpPr>
            <a:spLocks noGrp="1"/>
          </p:cNvSpPr>
          <p:nvPr>
            <p:ph type="dt" sz="half" idx="10"/>
          </p:nvPr>
        </p:nvSpPr>
        <p:spPr/>
        <p:txBody>
          <a:bodyPr/>
          <a:lstStyle/>
          <a:p>
            <a:fld id="{0A363E0C-3AC1-4335-B868-8F49D86EC548}" type="datetimeFigureOut">
              <a:rPr lang="en-IN" smtClean="0"/>
              <a:t>28-08-2025</a:t>
            </a:fld>
            <a:endParaRPr lang="en-IN"/>
          </a:p>
        </p:txBody>
      </p:sp>
      <p:sp>
        <p:nvSpPr>
          <p:cNvPr id="6" name="Footer Placeholder 5">
            <a:extLst>
              <a:ext uri="{FF2B5EF4-FFF2-40B4-BE49-F238E27FC236}">
                <a16:creationId xmlns:a16="http://schemas.microsoft.com/office/drawing/2014/main" id="{3D3AC282-7DB9-C449-7011-1B671B4B4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BF9B08-EB0A-7E2F-7020-D22DC3FD5449}"/>
              </a:ext>
            </a:extLst>
          </p:cNvPr>
          <p:cNvSpPr>
            <a:spLocks noGrp="1"/>
          </p:cNvSpPr>
          <p:nvPr>
            <p:ph type="sldNum" sz="quarter" idx="12"/>
          </p:nvPr>
        </p:nvSpPr>
        <p:spPr/>
        <p:txBody>
          <a:bodyPr/>
          <a:lstStyle/>
          <a:p>
            <a:fld id="{F953F55F-B09E-4324-9D09-4A302D6266FC}" type="slidenum">
              <a:rPr lang="en-IN" smtClean="0"/>
              <a:t>‹#›</a:t>
            </a:fld>
            <a:endParaRPr lang="en-IN"/>
          </a:p>
        </p:txBody>
      </p:sp>
    </p:spTree>
    <p:extLst>
      <p:ext uri="{BB962C8B-B14F-4D97-AF65-F5344CB8AC3E}">
        <p14:creationId xmlns:p14="http://schemas.microsoft.com/office/powerpoint/2010/main" val="242463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8F6A4-5766-0973-8C46-E12F61E11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468F5-C9B6-1BFD-EED5-D569685FE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CCC5E-436A-40D8-95E3-07286BC9A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363E0C-3AC1-4335-B868-8F49D86EC548}" type="datetimeFigureOut">
              <a:rPr lang="en-IN" smtClean="0"/>
              <a:t>28-08-2025</a:t>
            </a:fld>
            <a:endParaRPr lang="en-IN"/>
          </a:p>
        </p:txBody>
      </p:sp>
      <p:sp>
        <p:nvSpPr>
          <p:cNvPr id="5" name="Footer Placeholder 4">
            <a:extLst>
              <a:ext uri="{FF2B5EF4-FFF2-40B4-BE49-F238E27FC236}">
                <a16:creationId xmlns:a16="http://schemas.microsoft.com/office/drawing/2014/main" id="{E9862C8D-24C5-B84D-773F-8F520004B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689010-1C4A-F207-C988-769B52E0C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53F55F-B09E-4324-9D09-4A302D6266FC}" type="slidenum">
              <a:rPr lang="en-IN" smtClean="0"/>
              <a:t>‹#›</a:t>
            </a:fld>
            <a:endParaRPr lang="en-IN"/>
          </a:p>
        </p:txBody>
      </p:sp>
    </p:spTree>
    <p:extLst>
      <p:ext uri="{BB962C8B-B14F-4D97-AF65-F5344CB8AC3E}">
        <p14:creationId xmlns:p14="http://schemas.microsoft.com/office/powerpoint/2010/main" val="3305171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DD426E-76BD-518E-BD31-CB1E3B8F397E}"/>
              </a:ext>
            </a:extLst>
          </p:cNvPr>
          <p:cNvSpPr txBox="1"/>
          <p:nvPr/>
        </p:nvSpPr>
        <p:spPr>
          <a:xfrm>
            <a:off x="806244" y="134029"/>
            <a:ext cx="10579510" cy="1569660"/>
          </a:xfrm>
          <a:prstGeom prst="rect">
            <a:avLst/>
          </a:prstGeom>
          <a:noFill/>
        </p:spPr>
        <p:txBody>
          <a:bodyPr wrap="square" rtlCol="0">
            <a:spAutoFit/>
          </a:bodyPr>
          <a:lstStyle/>
          <a:p>
            <a:pPr algn="ctr"/>
            <a:r>
              <a:rPr lang="en-IN" sz="4800" b="1" dirty="0"/>
              <a:t>NEUROFLEETX – AI-DRIVEN URBAN MOBILITY</a:t>
            </a:r>
          </a:p>
        </p:txBody>
      </p:sp>
      <p:sp>
        <p:nvSpPr>
          <p:cNvPr id="3" name="TextBox 2">
            <a:extLst>
              <a:ext uri="{FF2B5EF4-FFF2-40B4-BE49-F238E27FC236}">
                <a16:creationId xmlns:a16="http://schemas.microsoft.com/office/drawing/2014/main" id="{703067E4-028D-13BA-EA0D-7DE21E70CFBF}"/>
              </a:ext>
            </a:extLst>
          </p:cNvPr>
          <p:cNvSpPr txBox="1"/>
          <p:nvPr/>
        </p:nvSpPr>
        <p:spPr>
          <a:xfrm>
            <a:off x="272717" y="1954410"/>
            <a:ext cx="11646568" cy="4093428"/>
          </a:xfrm>
          <a:prstGeom prst="rect">
            <a:avLst/>
          </a:prstGeom>
          <a:noFill/>
        </p:spPr>
        <p:txBody>
          <a:bodyPr wrap="square" rtlCol="0">
            <a:spAutoFit/>
          </a:bodyPr>
          <a:lstStyle/>
          <a:p>
            <a:r>
              <a:rPr lang="en-US" sz="3600" b="1" dirty="0"/>
              <a:t>Project Overview</a:t>
            </a:r>
          </a:p>
          <a:p>
            <a:r>
              <a:rPr lang="en-US" sz="2800" dirty="0" err="1"/>
              <a:t>NeuroFleetX</a:t>
            </a:r>
            <a:r>
              <a:rPr lang="en-US" sz="2800" dirty="0"/>
              <a:t> is an AI-powered urban mobility platform designed to optimize traffic flow, enhance public transport efficiency, and enable sustainable, autonomous fleet management in cities. It leverages deep learning, reinforcement learning, and predictive analytics to coordinate multiple modes of transport (buses, metro, taxis, EV fleets, and shared mobility services) in real-time.</a:t>
            </a:r>
          </a:p>
          <a:p>
            <a:r>
              <a:rPr lang="en-US" sz="2800" dirty="0"/>
              <a:t>The ultimate goal is to reduce congestion, cut down carbon emissions, and improve the commuting experience through intelligent decision-making.</a:t>
            </a:r>
          </a:p>
        </p:txBody>
      </p:sp>
    </p:spTree>
    <p:extLst>
      <p:ext uri="{BB962C8B-B14F-4D97-AF65-F5344CB8AC3E}">
        <p14:creationId xmlns:p14="http://schemas.microsoft.com/office/powerpoint/2010/main" val="173309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77A1C-3E1A-5B81-B6EB-3A1721A7AA63}"/>
              </a:ext>
            </a:extLst>
          </p:cNvPr>
          <p:cNvSpPr txBox="1"/>
          <p:nvPr/>
        </p:nvSpPr>
        <p:spPr>
          <a:xfrm>
            <a:off x="276726" y="523124"/>
            <a:ext cx="11638547" cy="5816977"/>
          </a:xfrm>
          <a:prstGeom prst="rect">
            <a:avLst/>
          </a:prstGeom>
          <a:noFill/>
        </p:spPr>
        <p:txBody>
          <a:bodyPr wrap="square" rtlCol="0">
            <a:spAutoFit/>
          </a:bodyPr>
          <a:lstStyle/>
          <a:p>
            <a:endParaRPr lang="en-US" sz="3600" b="1" dirty="0"/>
          </a:p>
          <a:p>
            <a:r>
              <a:rPr lang="en-US" sz="3600" b="1" dirty="0"/>
              <a:t>Key Objectives</a:t>
            </a:r>
          </a:p>
          <a:p>
            <a:pPr marL="457200" indent="-457200">
              <a:buFont typeface="Arial" panose="020B0604020202020204" pitchFamily="34" charset="0"/>
              <a:buChar char="•"/>
            </a:pPr>
            <a:r>
              <a:rPr lang="en-US" sz="2800" b="1" dirty="0"/>
              <a:t>Traffic Optimization</a:t>
            </a:r>
            <a:r>
              <a:rPr lang="en-US" sz="2800" dirty="0"/>
              <a:t> – Use AI to predict congestion and dynamically reroute vehicles.</a:t>
            </a:r>
          </a:p>
          <a:p>
            <a:pPr marL="457200" indent="-457200">
              <a:buFont typeface="Arial" panose="020B0604020202020204" pitchFamily="34" charset="0"/>
              <a:buChar char="•"/>
            </a:pPr>
            <a:r>
              <a:rPr lang="en-US" sz="2800" b="1" dirty="0"/>
              <a:t>Fleet Management</a:t>
            </a:r>
            <a:r>
              <a:rPr lang="en-US" sz="2800" dirty="0"/>
              <a:t> – Coordinate shared autonomous vehicles (SAVs), EV taxis, and buses to minimize idle time.</a:t>
            </a:r>
          </a:p>
          <a:p>
            <a:pPr marL="457200" indent="-457200">
              <a:buFont typeface="Arial" panose="020B0604020202020204" pitchFamily="34" charset="0"/>
              <a:buChar char="•"/>
            </a:pPr>
            <a:r>
              <a:rPr lang="en-US" sz="2800" b="1" dirty="0"/>
              <a:t>Multimodal Integration</a:t>
            </a:r>
            <a:r>
              <a:rPr lang="en-US" sz="2800" dirty="0"/>
              <a:t> – Provide seamless journey planning across different transportation modes.</a:t>
            </a:r>
          </a:p>
          <a:p>
            <a:pPr marL="457200" indent="-457200">
              <a:buFont typeface="Arial" panose="020B0604020202020204" pitchFamily="34" charset="0"/>
              <a:buChar char="•"/>
            </a:pPr>
            <a:r>
              <a:rPr lang="en-US" sz="2800" b="1" dirty="0"/>
              <a:t>Sustainability</a:t>
            </a:r>
            <a:r>
              <a:rPr lang="en-US" sz="2800" dirty="0"/>
              <a:t> – Optimize for lower emissions and energy-efficient routing.</a:t>
            </a:r>
          </a:p>
          <a:p>
            <a:pPr marL="457200" indent="-457200">
              <a:buFont typeface="Arial" panose="020B0604020202020204" pitchFamily="34" charset="0"/>
              <a:buChar char="•"/>
            </a:pPr>
            <a:r>
              <a:rPr lang="en-US" sz="2800" b="1" dirty="0"/>
              <a:t>Urban Data Intelligence</a:t>
            </a:r>
            <a:r>
              <a:rPr lang="en-US" sz="2800" dirty="0"/>
              <a:t> – Generate real-time mobility insights for city planners and administrators.</a:t>
            </a:r>
          </a:p>
          <a:p>
            <a:pPr fontAlgn="ctr"/>
            <a:endParaRPr lang="en-US" sz="2000" dirty="0"/>
          </a:p>
        </p:txBody>
      </p:sp>
    </p:spTree>
    <p:extLst>
      <p:ext uri="{BB962C8B-B14F-4D97-AF65-F5344CB8AC3E}">
        <p14:creationId xmlns:p14="http://schemas.microsoft.com/office/powerpoint/2010/main" val="347277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D10ADC-A0FD-2BDA-C26B-FFDD212FAD8D}"/>
              </a:ext>
            </a:extLst>
          </p:cNvPr>
          <p:cNvSpPr txBox="1"/>
          <p:nvPr/>
        </p:nvSpPr>
        <p:spPr>
          <a:xfrm>
            <a:off x="526025" y="428178"/>
            <a:ext cx="11139949" cy="6001643"/>
          </a:xfrm>
          <a:prstGeom prst="rect">
            <a:avLst/>
          </a:prstGeom>
          <a:noFill/>
        </p:spPr>
        <p:txBody>
          <a:bodyPr wrap="square" rtlCol="0">
            <a:spAutoFit/>
          </a:bodyPr>
          <a:lstStyle/>
          <a:p>
            <a:r>
              <a:rPr lang="en-IN" sz="3600" b="1" dirty="0"/>
              <a:t>System Architecture</a:t>
            </a:r>
          </a:p>
          <a:p>
            <a:r>
              <a:rPr lang="en-IN" sz="2800" b="1" dirty="0"/>
              <a:t>a. Input Data Sources</a:t>
            </a:r>
          </a:p>
          <a:p>
            <a:pPr marL="457200" indent="-457200">
              <a:buFont typeface="Arial" panose="020B0604020202020204" pitchFamily="34" charset="0"/>
              <a:buChar char="•"/>
            </a:pPr>
            <a:r>
              <a:rPr lang="en-IN" sz="2800" b="1" dirty="0"/>
              <a:t>IoT Sensors &amp; Cameras</a:t>
            </a:r>
            <a:r>
              <a:rPr lang="en-IN" sz="2800" dirty="0"/>
              <a:t> – Traffic density, vehicle counts, road conditions.</a:t>
            </a:r>
          </a:p>
          <a:p>
            <a:pPr marL="457200" indent="-457200">
              <a:buFont typeface="Arial" panose="020B0604020202020204" pitchFamily="34" charset="0"/>
              <a:buChar char="•"/>
            </a:pPr>
            <a:r>
              <a:rPr lang="en-IN" sz="2800" b="1" dirty="0"/>
              <a:t>Public Transport APIs</a:t>
            </a:r>
            <a:r>
              <a:rPr lang="en-IN" sz="2800" dirty="0"/>
              <a:t> – Bus, metro, train schedules.</a:t>
            </a:r>
          </a:p>
          <a:p>
            <a:pPr marL="457200" indent="-457200">
              <a:buFont typeface="Arial" panose="020B0604020202020204" pitchFamily="34" charset="0"/>
              <a:buChar char="•"/>
            </a:pPr>
            <a:r>
              <a:rPr lang="en-IN" sz="2800" b="1" dirty="0"/>
              <a:t>Ride-hailing &amp; Fleet Data</a:t>
            </a:r>
            <a:r>
              <a:rPr lang="en-IN" sz="2800" dirty="0"/>
              <a:t> – Vehicle availability, demand hotspots.</a:t>
            </a:r>
          </a:p>
          <a:p>
            <a:pPr marL="457200" indent="-457200">
              <a:buFont typeface="Arial" panose="020B0604020202020204" pitchFamily="34" charset="0"/>
              <a:buChar char="•"/>
            </a:pPr>
            <a:r>
              <a:rPr lang="en-IN" sz="2800" b="1" dirty="0"/>
              <a:t>User Data</a:t>
            </a:r>
            <a:r>
              <a:rPr lang="en-IN" sz="2800" dirty="0"/>
              <a:t> – Mobility patterns via app usage.</a:t>
            </a:r>
          </a:p>
          <a:p>
            <a:pPr marL="457200" indent="-457200">
              <a:buFont typeface="Arial" panose="020B0604020202020204" pitchFamily="34" charset="0"/>
              <a:buChar char="•"/>
            </a:pPr>
            <a:r>
              <a:rPr lang="en-IN" sz="2800" b="1" dirty="0"/>
              <a:t>Weather Data</a:t>
            </a:r>
            <a:r>
              <a:rPr lang="en-IN" sz="2800" dirty="0"/>
              <a:t> – Rain, storms, heatwaves affecting mobility.</a:t>
            </a:r>
          </a:p>
          <a:p>
            <a:endParaRPr lang="en-IN" sz="2000" dirty="0"/>
          </a:p>
          <a:p>
            <a:r>
              <a:rPr lang="en-IN" sz="2800" b="1" dirty="0"/>
              <a:t>b. Core AI Components</a:t>
            </a:r>
          </a:p>
          <a:p>
            <a:pPr marL="457200" indent="-457200">
              <a:buFont typeface="Arial" panose="020B0604020202020204" pitchFamily="34" charset="0"/>
              <a:buChar char="•"/>
            </a:pPr>
            <a:r>
              <a:rPr lang="en-IN" sz="2800" b="1" dirty="0"/>
              <a:t>Predictive Analytics</a:t>
            </a:r>
            <a:endParaRPr lang="en-IN" sz="2800" dirty="0"/>
          </a:p>
          <a:p>
            <a:pPr marL="971550" lvl="1" indent="-514350">
              <a:buFont typeface="+mj-lt"/>
              <a:buAutoNum type="arabicPeriod"/>
            </a:pPr>
            <a:r>
              <a:rPr lang="en-IN" sz="2800" dirty="0"/>
              <a:t>Time-series forecasting for traffic congestion.</a:t>
            </a:r>
          </a:p>
          <a:p>
            <a:pPr marL="971550" lvl="1" indent="-514350">
              <a:buFont typeface="+mj-lt"/>
              <a:buAutoNum type="arabicPeriod"/>
            </a:pPr>
            <a:r>
              <a:rPr lang="en-IN" sz="2800" dirty="0"/>
              <a:t>Demand prediction for public transport and ride-sharing.</a:t>
            </a:r>
          </a:p>
          <a:p>
            <a:endParaRPr lang="en-IN" sz="2000" dirty="0"/>
          </a:p>
        </p:txBody>
      </p:sp>
    </p:spTree>
    <p:extLst>
      <p:ext uri="{BB962C8B-B14F-4D97-AF65-F5344CB8AC3E}">
        <p14:creationId xmlns:p14="http://schemas.microsoft.com/office/powerpoint/2010/main" val="163324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B0D38-F789-F0A4-630A-DD3A72AED3E1}"/>
              </a:ext>
            </a:extLst>
          </p:cNvPr>
          <p:cNvSpPr txBox="1"/>
          <p:nvPr/>
        </p:nvSpPr>
        <p:spPr>
          <a:xfrm>
            <a:off x="211015" y="642919"/>
            <a:ext cx="11769969" cy="5970865"/>
          </a:xfrm>
          <a:prstGeom prst="rect">
            <a:avLst/>
          </a:prstGeom>
          <a:noFill/>
        </p:spPr>
        <p:txBody>
          <a:bodyPr wrap="square" rtlCol="0">
            <a:spAutoFit/>
          </a:bodyPr>
          <a:lstStyle/>
          <a:p>
            <a:pPr marL="457200" indent="-457200">
              <a:buFont typeface="Arial" panose="020B0604020202020204" pitchFamily="34" charset="0"/>
              <a:buChar char="•"/>
            </a:pPr>
            <a:r>
              <a:rPr lang="en-IN" sz="2800" b="1" dirty="0"/>
              <a:t>Reinforcement Learning Agent</a:t>
            </a:r>
            <a:endParaRPr lang="en-IN" sz="2800" dirty="0"/>
          </a:p>
          <a:p>
            <a:pPr marL="971550" lvl="1" indent="-514350">
              <a:buFont typeface="+mj-lt"/>
              <a:buAutoNum type="arabicPeriod"/>
            </a:pPr>
            <a:r>
              <a:rPr lang="en-IN" sz="2800" dirty="0"/>
              <a:t>Dynamic fleet dispatch &amp; routing (minimize waiting + travel time).</a:t>
            </a:r>
          </a:p>
          <a:p>
            <a:pPr marL="971550" lvl="1" indent="-514350">
              <a:buFont typeface="+mj-lt"/>
              <a:buAutoNum type="arabicPeriod"/>
            </a:pPr>
            <a:r>
              <a:rPr lang="en-IN" sz="2800" dirty="0"/>
              <a:t>Adaptive traffic signal control.</a:t>
            </a:r>
          </a:p>
          <a:p>
            <a:pPr marL="457200" indent="-457200">
              <a:buFont typeface="Arial" panose="020B0604020202020204" pitchFamily="34" charset="0"/>
              <a:buChar char="•"/>
            </a:pPr>
            <a:r>
              <a:rPr lang="en-IN" sz="2800" b="1" dirty="0"/>
              <a:t>Optimization Engine</a:t>
            </a:r>
            <a:endParaRPr lang="en-IN" sz="2800" dirty="0"/>
          </a:p>
          <a:p>
            <a:pPr marL="971550" lvl="1" indent="-514350">
              <a:buFont typeface="+mj-lt"/>
              <a:buAutoNum type="arabicPeriod"/>
            </a:pPr>
            <a:r>
              <a:rPr lang="en-IN" sz="2800" dirty="0"/>
              <a:t>Multi-objective optimization for speed, cost, and emissions.</a:t>
            </a:r>
          </a:p>
          <a:p>
            <a:pPr marL="971550" lvl="1" indent="-514350">
              <a:buFont typeface="+mj-lt"/>
              <a:buAutoNum type="arabicPeriod"/>
            </a:pPr>
            <a:r>
              <a:rPr lang="en-IN" sz="2800" dirty="0"/>
              <a:t>Electric vehicle (EV) charging optimization.</a:t>
            </a:r>
          </a:p>
          <a:p>
            <a:pPr marL="457200" indent="-457200">
              <a:buFont typeface="Arial" panose="020B0604020202020204" pitchFamily="34" charset="0"/>
              <a:buChar char="•"/>
            </a:pPr>
            <a:r>
              <a:rPr lang="en-IN" sz="2800" b="1" dirty="0"/>
              <a:t>Natural Language Interface (Optional)</a:t>
            </a:r>
            <a:endParaRPr lang="en-IN" sz="2800" dirty="0"/>
          </a:p>
          <a:p>
            <a:pPr marL="971550" lvl="1" indent="-514350">
              <a:buFont typeface="+mj-lt"/>
              <a:buAutoNum type="arabicPeriod"/>
            </a:pPr>
            <a:r>
              <a:rPr lang="en-IN" sz="2800" dirty="0"/>
              <a:t>AI assistant for commuters ("Plan my fastest eco-friendly trip").</a:t>
            </a:r>
          </a:p>
          <a:p>
            <a:r>
              <a:rPr lang="en-IN" sz="2800" b="1" dirty="0"/>
              <a:t>c. Output/Services</a:t>
            </a:r>
          </a:p>
          <a:p>
            <a:pPr marL="457200" indent="-457200">
              <a:buFont typeface="Arial" panose="020B0604020202020204" pitchFamily="34" charset="0"/>
              <a:buChar char="•"/>
            </a:pPr>
            <a:r>
              <a:rPr lang="en-IN" sz="2800" b="1" dirty="0"/>
              <a:t>Commuter App</a:t>
            </a:r>
            <a:r>
              <a:rPr lang="en-IN" sz="2800" dirty="0"/>
              <a:t> – Personalized, multimodal journey planning.</a:t>
            </a:r>
          </a:p>
          <a:p>
            <a:pPr marL="457200" indent="-457200">
              <a:buFont typeface="Arial" panose="020B0604020202020204" pitchFamily="34" charset="0"/>
              <a:buChar char="•"/>
            </a:pPr>
            <a:r>
              <a:rPr lang="en-IN" sz="2800" b="1" dirty="0"/>
              <a:t>Operator Dashboard</a:t>
            </a:r>
            <a:r>
              <a:rPr lang="en-IN" sz="2800" dirty="0"/>
              <a:t> – Real-time fleet monitoring, predictive alerts.</a:t>
            </a:r>
          </a:p>
          <a:p>
            <a:pPr marL="457200" indent="-457200">
              <a:buFont typeface="Arial" panose="020B0604020202020204" pitchFamily="34" charset="0"/>
              <a:buChar char="•"/>
            </a:pPr>
            <a:r>
              <a:rPr lang="en-IN" sz="2800" b="1" dirty="0"/>
              <a:t>City Insights Hub</a:t>
            </a:r>
            <a:r>
              <a:rPr lang="en-IN" sz="2800" dirty="0"/>
              <a:t> – Traffic patterns, emissions reports, policy recommendations.</a:t>
            </a:r>
          </a:p>
          <a:p>
            <a:endParaRPr lang="en-IN" dirty="0"/>
          </a:p>
        </p:txBody>
      </p:sp>
    </p:spTree>
    <p:extLst>
      <p:ext uri="{BB962C8B-B14F-4D97-AF65-F5344CB8AC3E}">
        <p14:creationId xmlns:p14="http://schemas.microsoft.com/office/powerpoint/2010/main" val="12921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86623-BF3C-B2E2-0A90-460BC215D55D}"/>
              </a:ext>
            </a:extLst>
          </p:cNvPr>
          <p:cNvSpPr txBox="1"/>
          <p:nvPr/>
        </p:nvSpPr>
        <p:spPr>
          <a:xfrm>
            <a:off x="288758" y="572341"/>
            <a:ext cx="11614484" cy="5386090"/>
          </a:xfrm>
          <a:prstGeom prst="rect">
            <a:avLst/>
          </a:prstGeom>
          <a:noFill/>
        </p:spPr>
        <p:txBody>
          <a:bodyPr wrap="square" rtlCol="0">
            <a:spAutoFit/>
          </a:bodyPr>
          <a:lstStyle/>
          <a:p>
            <a:r>
              <a:rPr lang="en-IN" sz="3600" b="1" dirty="0" err="1"/>
              <a:t>Techology</a:t>
            </a:r>
            <a:r>
              <a:rPr lang="en-IN" sz="3600" b="1" dirty="0"/>
              <a:t> Stack</a:t>
            </a:r>
          </a:p>
          <a:p>
            <a:r>
              <a:rPr lang="en-IN" sz="2800" b="1" dirty="0"/>
              <a:t>AI/ML</a:t>
            </a:r>
            <a:r>
              <a:rPr lang="en-IN" sz="2800" dirty="0"/>
              <a:t>:</a:t>
            </a:r>
          </a:p>
          <a:p>
            <a:pPr lvl="1"/>
            <a:r>
              <a:rPr lang="en-IN" sz="2800" dirty="0"/>
              <a:t>Java ML</a:t>
            </a:r>
          </a:p>
          <a:p>
            <a:r>
              <a:rPr lang="en-IN" sz="2800" b="1" dirty="0"/>
              <a:t>Database</a:t>
            </a:r>
            <a:r>
              <a:rPr lang="en-IN" sz="2800" dirty="0"/>
              <a:t>:</a:t>
            </a:r>
          </a:p>
          <a:p>
            <a:pPr lvl="1"/>
            <a:r>
              <a:rPr lang="en-IN" sz="2800" dirty="0"/>
              <a:t>MySQL to store user information</a:t>
            </a:r>
          </a:p>
          <a:p>
            <a:r>
              <a:rPr lang="en-IN" sz="2800" b="1" dirty="0"/>
              <a:t>Backend</a:t>
            </a:r>
            <a:r>
              <a:rPr lang="en-IN" sz="2800" dirty="0"/>
              <a:t>:</a:t>
            </a:r>
          </a:p>
          <a:p>
            <a:pPr lvl="1"/>
            <a:r>
              <a:rPr lang="en-IN" sz="2800" dirty="0"/>
              <a:t>Spring Boot </a:t>
            </a:r>
            <a:r>
              <a:rPr lang="en-IN" sz="2800" dirty="0" err="1"/>
              <a:t>ip</a:t>
            </a:r>
            <a:r>
              <a:rPr lang="en-IN" sz="2800" dirty="0"/>
              <a:t> manage server and APIS</a:t>
            </a:r>
          </a:p>
          <a:p>
            <a:r>
              <a:rPr lang="en-IN" sz="2800" b="1" dirty="0"/>
              <a:t>Frontend</a:t>
            </a:r>
            <a:r>
              <a:rPr lang="en-IN" sz="2800" dirty="0"/>
              <a:t>:</a:t>
            </a:r>
          </a:p>
          <a:p>
            <a:pPr lvl="1"/>
            <a:r>
              <a:rPr lang="en-IN" sz="2800" dirty="0"/>
              <a:t>React for commuter app &amp; dashboards</a:t>
            </a:r>
          </a:p>
          <a:p>
            <a:r>
              <a:rPr lang="en-IN" sz="2800" b="1" dirty="0"/>
              <a:t>Cloud &amp; IoT Integration</a:t>
            </a:r>
            <a:r>
              <a:rPr lang="en-IN" sz="2800" dirty="0"/>
              <a:t>:</a:t>
            </a:r>
          </a:p>
          <a:p>
            <a:pPr lvl="1"/>
            <a:r>
              <a:rPr lang="en-IN" sz="2800" dirty="0"/>
              <a:t>GCP</a:t>
            </a:r>
          </a:p>
          <a:p>
            <a:pPr lvl="1"/>
            <a:r>
              <a:rPr lang="en-IN" sz="2800" dirty="0"/>
              <a:t>MQTT for sensor communication</a:t>
            </a:r>
          </a:p>
        </p:txBody>
      </p:sp>
    </p:spTree>
    <p:extLst>
      <p:ext uri="{BB962C8B-B14F-4D97-AF65-F5344CB8AC3E}">
        <p14:creationId xmlns:p14="http://schemas.microsoft.com/office/powerpoint/2010/main" val="178332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AD21A-4E6A-B260-D966-85D987EB5ED9}"/>
              </a:ext>
            </a:extLst>
          </p:cNvPr>
          <p:cNvSpPr txBox="1"/>
          <p:nvPr/>
        </p:nvSpPr>
        <p:spPr>
          <a:xfrm>
            <a:off x="336884" y="737938"/>
            <a:ext cx="11518232" cy="5386090"/>
          </a:xfrm>
          <a:prstGeom prst="rect">
            <a:avLst/>
          </a:prstGeom>
          <a:noFill/>
        </p:spPr>
        <p:txBody>
          <a:bodyPr wrap="square" rtlCol="0">
            <a:spAutoFit/>
          </a:bodyPr>
          <a:lstStyle/>
          <a:p>
            <a:r>
              <a:rPr lang="en-IN" sz="3600" b="1" dirty="0"/>
              <a:t>Key Features</a:t>
            </a:r>
          </a:p>
          <a:p>
            <a:pPr marL="457200" indent="-457200">
              <a:buFont typeface="Arial" panose="020B0604020202020204" pitchFamily="34" charset="0"/>
              <a:buChar char="•"/>
            </a:pPr>
            <a:r>
              <a:rPr lang="en-IN" sz="2800" b="1" dirty="0"/>
              <a:t>Dynamic Route Optimization</a:t>
            </a:r>
            <a:r>
              <a:rPr lang="en-IN" sz="2800" dirty="0"/>
              <a:t> – Vehicles rerouted in real-time to avoid bottlenecks.</a:t>
            </a:r>
          </a:p>
          <a:p>
            <a:pPr marL="457200" indent="-457200">
              <a:buFont typeface="Arial" panose="020B0604020202020204" pitchFamily="34" charset="0"/>
              <a:buChar char="•"/>
            </a:pPr>
            <a:r>
              <a:rPr lang="en-IN" sz="2800" b="1" dirty="0"/>
              <a:t>Smart Traffic Lights</a:t>
            </a:r>
            <a:r>
              <a:rPr lang="en-IN" sz="2800" dirty="0"/>
              <a:t> – Adaptive </a:t>
            </a:r>
            <a:r>
              <a:rPr lang="en-IN" sz="2800" dirty="0" err="1"/>
              <a:t>signaling</a:t>
            </a:r>
            <a:r>
              <a:rPr lang="en-IN" sz="2800" dirty="0"/>
              <a:t> based on live traffic density.</a:t>
            </a:r>
          </a:p>
          <a:p>
            <a:pPr marL="457200" indent="-457200">
              <a:buFont typeface="Arial" panose="020B0604020202020204" pitchFamily="34" charset="0"/>
              <a:buChar char="•"/>
            </a:pPr>
            <a:r>
              <a:rPr lang="en-IN" sz="2800" b="1" dirty="0"/>
              <a:t>Eco-Friendly Travel Suggestions</a:t>
            </a:r>
            <a:r>
              <a:rPr lang="en-IN" sz="2800" dirty="0"/>
              <a:t> – Suggest walking + metro vs taxi when greener.</a:t>
            </a:r>
          </a:p>
          <a:p>
            <a:pPr marL="457200" indent="-457200">
              <a:buFont typeface="Arial" panose="020B0604020202020204" pitchFamily="34" charset="0"/>
              <a:buChar char="•"/>
            </a:pPr>
            <a:r>
              <a:rPr lang="en-IN" sz="2800" b="1" dirty="0"/>
              <a:t>EV Fleet Management</a:t>
            </a:r>
            <a:r>
              <a:rPr lang="en-IN" sz="2800" dirty="0"/>
              <a:t> – Charge scheduling &amp; optimal deployment of electric taxis.</a:t>
            </a:r>
          </a:p>
          <a:p>
            <a:pPr marL="457200" indent="-457200">
              <a:buFont typeface="Arial" panose="020B0604020202020204" pitchFamily="34" charset="0"/>
              <a:buChar char="•"/>
            </a:pPr>
            <a:r>
              <a:rPr lang="en-IN" sz="2800" b="1" dirty="0"/>
              <a:t>Crowd Flow Prediction</a:t>
            </a:r>
            <a:r>
              <a:rPr lang="en-IN" sz="2800" dirty="0"/>
              <a:t> – AI forecasts rush-hour hotspots for metro/buses.</a:t>
            </a:r>
          </a:p>
          <a:p>
            <a:pPr marL="457200" indent="-457200">
              <a:buFont typeface="Arial" panose="020B0604020202020204" pitchFamily="34" charset="0"/>
              <a:buChar char="•"/>
            </a:pPr>
            <a:r>
              <a:rPr lang="en-IN" sz="2800" b="1" dirty="0"/>
              <a:t>Incentive Mechanism</a:t>
            </a:r>
            <a:r>
              <a:rPr lang="en-IN" sz="2800" dirty="0"/>
              <a:t> – Reward users for choosing sustainable transport.</a:t>
            </a:r>
          </a:p>
        </p:txBody>
      </p:sp>
    </p:spTree>
    <p:extLst>
      <p:ext uri="{BB962C8B-B14F-4D97-AF65-F5344CB8AC3E}">
        <p14:creationId xmlns:p14="http://schemas.microsoft.com/office/powerpoint/2010/main" val="15444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73C1-51AC-A33C-36B1-EF3B83A80F85}"/>
              </a:ext>
            </a:extLst>
          </p:cNvPr>
          <p:cNvSpPr txBox="1"/>
          <p:nvPr/>
        </p:nvSpPr>
        <p:spPr>
          <a:xfrm>
            <a:off x="320842" y="474345"/>
            <a:ext cx="11550316" cy="5909310"/>
          </a:xfrm>
          <a:prstGeom prst="rect">
            <a:avLst/>
          </a:prstGeom>
          <a:noFill/>
        </p:spPr>
        <p:txBody>
          <a:bodyPr wrap="square" rtlCol="0">
            <a:spAutoFit/>
          </a:bodyPr>
          <a:lstStyle/>
          <a:p>
            <a:r>
              <a:rPr lang="en-US" sz="3600" b="1" dirty="0"/>
              <a:t>Potential Use Cases</a:t>
            </a:r>
          </a:p>
          <a:p>
            <a:pPr marL="457200" indent="-457200">
              <a:buFont typeface="Arial" panose="020B0604020202020204" pitchFamily="34" charset="0"/>
              <a:buChar char="•"/>
            </a:pPr>
            <a:r>
              <a:rPr lang="en-US" sz="2800" dirty="0"/>
              <a:t>Smart city governments reducing congestion &amp; emissions.</a:t>
            </a:r>
          </a:p>
          <a:p>
            <a:pPr marL="457200" indent="-457200">
              <a:buFont typeface="Arial" panose="020B0604020202020204" pitchFamily="34" charset="0"/>
              <a:buChar char="•"/>
            </a:pPr>
            <a:r>
              <a:rPr lang="en-US" sz="2800" dirty="0"/>
              <a:t>Mobility-as-a-Service (</a:t>
            </a:r>
            <a:r>
              <a:rPr lang="en-US" sz="2800" dirty="0" err="1"/>
              <a:t>MaaS</a:t>
            </a:r>
            <a:r>
              <a:rPr lang="en-US" sz="2800" dirty="0"/>
              <a:t>) companies managing fleets.</a:t>
            </a:r>
          </a:p>
          <a:p>
            <a:pPr marL="457200" indent="-457200">
              <a:buFont typeface="Arial" panose="020B0604020202020204" pitchFamily="34" charset="0"/>
              <a:buChar char="•"/>
            </a:pPr>
            <a:r>
              <a:rPr lang="en-US" sz="2800" dirty="0"/>
              <a:t>EV ride-hailing startups optimizing routes &amp; charging.</a:t>
            </a:r>
          </a:p>
          <a:p>
            <a:pPr marL="457200" indent="-457200">
              <a:buFont typeface="Arial" panose="020B0604020202020204" pitchFamily="34" charset="0"/>
              <a:buChar char="•"/>
            </a:pPr>
            <a:r>
              <a:rPr lang="en-US" sz="2800" dirty="0"/>
              <a:t>Large corporate campuses / universities managing internal shuttles</a:t>
            </a:r>
            <a:r>
              <a:rPr lang="en-US" dirty="0"/>
              <a:t>.</a:t>
            </a:r>
          </a:p>
          <a:p>
            <a:endParaRPr lang="en-US" sz="3600" dirty="0"/>
          </a:p>
          <a:p>
            <a:r>
              <a:rPr lang="en-IN" sz="3600" b="1" dirty="0"/>
              <a:t>Evaluation Metrics</a:t>
            </a:r>
          </a:p>
          <a:p>
            <a:pPr marL="457200" indent="-457200">
              <a:buFont typeface="Arial" panose="020B0604020202020204" pitchFamily="34" charset="0"/>
              <a:buChar char="•"/>
            </a:pPr>
            <a:r>
              <a:rPr lang="en-IN" sz="2800" b="1" dirty="0"/>
              <a:t>Commuter Time Saved</a:t>
            </a:r>
            <a:r>
              <a:rPr lang="en-IN" sz="2800" dirty="0"/>
              <a:t> (minutes per trip).</a:t>
            </a:r>
          </a:p>
          <a:p>
            <a:pPr marL="457200" indent="-457200">
              <a:buFont typeface="Arial" panose="020B0604020202020204" pitchFamily="34" charset="0"/>
              <a:buChar char="•"/>
            </a:pPr>
            <a:r>
              <a:rPr lang="en-IN" sz="2800" b="1" dirty="0"/>
              <a:t>Fleet Utilization Rate</a:t>
            </a:r>
            <a:r>
              <a:rPr lang="en-IN" sz="2800" dirty="0"/>
              <a:t> (% of vehicles active).</a:t>
            </a:r>
          </a:p>
          <a:p>
            <a:pPr marL="457200" indent="-457200">
              <a:buFont typeface="Arial" panose="020B0604020202020204" pitchFamily="34" charset="0"/>
              <a:buChar char="•"/>
            </a:pPr>
            <a:r>
              <a:rPr lang="en-IN" sz="2800" b="1" dirty="0"/>
              <a:t>Carbon Emissions Reduced</a:t>
            </a:r>
            <a:r>
              <a:rPr lang="en-IN" sz="2800" dirty="0"/>
              <a:t> (tons CO₂ saved).</a:t>
            </a:r>
          </a:p>
          <a:p>
            <a:pPr marL="457200" indent="-457200">
              <a:buFont typeface="Arial" panose="020B0604020202020204" pitchFamily="34" charset="0"/>
              <a:buChar char="•"/>
            </a:pPr>
            <a:r>
              <a:rPr lang="en-IN" sz="2800" b="1" dirty="0"/>
              <a:t>Traffic Congestion Reduction</a:t>
            </a:r>
            <a:r>
              <a:rPr lang="en-IN" sz="2800" dirty="0"/>
              <a:t> (</a:t>
            </a:r>
            <a:r>
              <a:rPr lang="en-IN" sz="2800" dirty="0" err="1"/>
              <a:t>avg</a:t>
            </a:r>
            <a:r>
              <a:rPr lang="en-IN" sz="2800" dirty="0"/>
              <a:t> waiting time at signals).</a:t>
            </a:r>
          </a:p>
          <a:p>
            <a:pPr marL="457200" indent="-457200">
              <a:buFont typeface="Arial" panose="020B0604020202020204" pitchFamily="34" charset="0"/>
              <a:buChar char="•"/>
            </a:pPr>
            <a:r>
              <a:rPr lang="en-IN" sz="2800" b="1" dirty="0"/>
              <a:t>User Satisfaction Score</a:t>
            </a:r>
            <a:r>
              <a:rPr lang="en-IN" sz="2800" dirty="0"/>
              <a:t> (from commuter app ratings).</a:t>
            </a:r>
          </a:p>
          <a:p>
            <a:endParaRPr lang="en-US" dirty="0"/>
          </a:p>
        </p:txBody>
      </p:sp>
    </p:spTree>
    <p:extLst>
      <p:ext uri="{BB962C8B-B14F-4D97-AF65-F5344CB8AC3E}">
        <p14:creationId xmlns:p14="http://schemas.microsoft.com/office/powerpoint/2010/main" val="2648369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540</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Sharnisha . J</dc:creator>
  <cp:lastModifiedBy>Sharnisha . J</cp:lastModifiedBy>
  <cp:revision>1</cp:revision>
  <dcterms:created xsi:type="dcterms:W3CDTF">2025-08-15T02:28:08Z</dcterms:created>
  <dcterms:modified xsi:type="dcterms:W3CDTF">2025-08-28T13:29:39Z</dcterms:modified>
</cp:coreProperties>
</file>