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17f367d7e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17f367d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2689475"/>
            <a:ext cx="5783400" cy="1457400"/>
          </a:xfrm>
          <a:prstGeom prst="rect">
            <a:avLst/>
          </a:prstGeom>
        </p:spPr>
        <p:txBody>
          <a:bodyPr anchorCtr="0" anchor="b" bIns="91425" lIns="91425" spcFirstLastPara="1" rIns="91425" wrap="square" tIns="91425">
            <a:noAutofit/>
          </a:bodyPr>
          <a:lstStyle/>
          <a:p>
            <a:pPr indent="0" lvl="0" marL="0" rtl="0" algn="ctr">
              <a:lnSpc>
                <a:spcPct val="120000"/>
              </a:lnSpc>
              <a:spcBef>
                <a:spcPts val="0"/>
              </a:spcBef>
              <a:spcAft>
                <a:spcPts val="0"/>
              </a:spcAft>
              <a:buNone/>
            </a:pPr>
            <a:r>
              <a:rPr b="1" lang="en" sz="2300">
                <a:latin typeface="Roboto"/>
                <a:ea typeface="Roboto"/>
                <a:cs typeface="Roboto"/>
                <a:sym typeface="Roboto"/>
              </a:rPr>
              <a:t>An Automated Multiple-Choice Question Generation using Natural Language Processing Techniques</a:t>
            </a:r>
            <a:br>
              <a:rPr b="1" lang="en" sz="2300">
                <a:latin typeface="Roboto"/>
                <a:ea typeface="Roboto"/>
                <a:cs typeface="Roboto"/>
                <a:sym typeface="Roboto"/>
              </a:rPr>
            </a:br>
            <a:endParaRPr b="1" sz="2300">
              <a:latin typeface="Roboto"/>
              <a:ea typeface="Roboto"/>
              <a:cs typeface="Roboto"/>
              <a:sym typeface="Roboto"/>
            </a:endParaRPr>
          </a:p>
          <a:p>
            <a:pPr indent="0" lvl="0" marL="0" rtl="0" algn="ctr">
              <a:lnSpc>
                <a:spcPct val="120000"/>
              </a:lnSpc>
              <a:spcBef>
                <a:spcPts val="0"/>
              </a:spcBef>
              <a:spcAft>
                <a:spcPts val="0"/>
              </a:spcAft>
              <a:buNone/>
            </a:pPr>
            <a:r>
              <a:rPr lang="en" sz="900">
                <a:latin typeface="Roboto"/>
                <a:ea typeface="Roboto"/>
                <a:cs typeface="Roboto"/>
                <a:sym typeface="Roboto"/>
              </a:rPr>
              <a:t>Chidinma A. Nwafor and Ikechukwu E. Onyenwe</a:t>
            </a:r>
            <a:endParaRPr sz="900">
              <a:latin typeface="Roboto"/>
              <a:ea typeface="Roboto"/>
              <a:cs typeface="Roboto"/>
              <a:sym typeface="Roboto"/>
            </a:endParaRPr>
          </a:p>
          <a:p>
            <a:pPr indent="0" lvl="0" marL="0" rtl="0" algn="ctr">
              <a:lnSpc>
                <a:spcPct val="120000"/>
              </a:lnSpc>
              <a:spcBef>
                <a:spcPts val="0"/>
              </a:spcBef>
              <a:spcAft>
                <a:spcPts val="0"/>
              </a:spcAft>
              <a:buNone/>
            </a:pPr>
            <a:r>
              <a:rPr lang="en" sz="900">
                <a:latin typeface="Roboto"/>
                <a:ea typeface="Roboto"/>
                <a:cs typeface="Roboto"/>
                <a:sym typeface="Roboto"/>
              </a:rPr>
              <a:t> Department of Computer Science, Nnamdi Azikiwe University Awka, Anambra State, Nigeria </a:t>
            </a:r>
            <a:endParaRPr sz="900">
              <a:latin typeface="Roboto"/>
              <a:ea typeface="Roboto"/>
              <a:cs typeface="Roboto"/>
              <a:sym typeface="Roboto"/>
            </a:endParaRPr>
          </a:p>
          <a:p>
            <a:pPr indent="0" lvl="0" marL="0" rtl="0" algn="ctr">
              <a:spcBef>
                <a:spcPts val="0"/>
              </a:spcBef>
              <a:spcAft>
                <a:spcPts val="0"/>
              </a:spcAft>
              <a:buNone/>
            </a:pPr>
            <a:r>
              <a:t/>
            </a:r>
            <a:endParaRPr/>
          </a:p>
        </p:txBody>
      </p:sp>
      <p:sp>
        <p:nvSpPr>
          <p:cNvPr id="64" name="Google Shape;64;p13"/>
          <p:cNvSpPr txBox="1"/>
          <p:nvPr>
            <p:ph idx="1" type="subTitle"/>
          </p:nvPr>
        </p:nvSpPr>
        <p:spPr>
          <a:xfrm>
            <a:off x="1447777" y="37575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Paper Review</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9528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Sharnit Saha</a:t>
            </a:r>
            <a:br>
              <a:rPr lang="en"/>
            </a:br>
            <a:r>
              <a:rPr lang="en"/>
              <a:t>ID: 19101442 </a:t>
            </a:r>
            <a:endParaRPr/>
          </a:p>
          <a:p>
            <a:pPr indent="0" lvl="0" marL="0" rtl="0" algn="l">
              <a:spcBef>
                <a:spcPts val="1600"/>
              </a:spcBef>
              <a:spcAft>
                <a:spcPts val="0"/>
              </a:spcAft>
              <a:buClr>
                <a:schemeClr val="dk2"/>
              </a:buClr>
              <a:buSzPts val="1100"/>
              <a:buNone/>
            </a:pPr>
            <a:r>
              <a:rPr lang="en"/>
              <a:t>Arban Rahman Adib</a:t>
            </a:r>
            <a:br>
              <a:rPr lang="en"/>
            </a:br>
            <a:r>
              <a:rPr lang="en"/>
              <a:t>ID: 19101106</a:t>
            </a:r>
            <a:endParaRPr/>
          </a:p>
          <a:p>
            <a:pPr indent="0" lvl="0" marL="0" rtl="0" algn="l">
              <a:spcBef>
                <a:spcPts val="1600"/>
              </a:spcBef>
              <a:spcAft>
                <a:spcPts val="0"/>
              </a:spcAft>
              <a:buClr>
                <a:schemeClr val="dk2"/>
              </a:buClr>
              <a:buSzPts val="1100"/>
              <a:buFont typeface="Arial"/>
              <a:buNone/>
            </a:pPr>
            <a:r>
              <a:rPr lang="en"/>
              <a:t>Nuzhat Islam</a:t>
            </a:r>
            <a:br>
              <a:rPr lang="en"/>
            </a:br>
            <a:r>
              <a:rPr lang="en"/>
              <a:t>ID: 18101374</a:t>
            </a:r>
            <a:endParaRPr/>
          </a:p>
          <a:p>
            <a:pPr indent="0" lvl="0" marL="0" rtl="0" algn="l">
              <a:spcBef>
                <a:spcPts val="1600"/>
              </a:spcBef>
              <a:spcAft>
                <a:spcPts val="0"/>
              </a:spcAft>
              <a:buClr>
                <a:schemeClr val="dk2"/>
              </a:buClr>
              <a:buSzPts val="1100"/>
              <a:buNone/>
            </a:pPr>
            <a:r>
              <a:t/>
            </a:r>
            <a:endParaRPr/>
          </a:p>
          <a:p>
            <a:pPr indent="0" lvl="0" marL="0" rtl="0" algn="l">
              <a:spcBef>
                <a:spcPts val="1600"/>
              </a:spcBef>
              <a:spcAft>
                <a:spcPts val="1600"/>
              </a:spcAft>
              <a:buClr>
                <a:schemeClr val="dk2"/>
              </a:buClr>
              <a:buSzPts val="1100"/>
              <a:buNone/>
            </a:pPr>
            <a:r>
              <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a:t>
            </a:r>
            <a:endParaRPr/>
          </a:p>
          <a:p>
            <a:pPr indent="0" lvl="0" marL="0" rtl="0" algn="ctr">
              <a:spcBef>
                <a:spcPts val="0"/>
              </a:spcBef>
              <a:spcAft>
                <a:spcPts val="0"/>
              </a:spcAft>
              <a:buNone/>
            </a:pPr>
            <a:r>
              <a:rPr lang="en"/>
              <a:t>Members</a:t>
            </a:r>
            <a:endParaRPr/>
          </a:p>
          <a:p>
            <a:pPr indent="0" lvl="0" marL="0" rtl="0" algn="ctr">
              <a:spcBef>
                <a:spcPts val="0"/>
              </a:spcBef>
              <a:spcAft>
                <a:spcPts val="0"/>
              </a:spcAft>
              <a:buNone/>
            </a:pPr>
            <a:r>
              <a:rPr lang="en" sz="1700"/>
              <a:t>Group No: 13</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5"/>
          <p:cNvSpPr txBox="1"/>
          <p:nvPr>
            <p:ph idx="1" type="body"/>
          </p:nvPr>
        </p:nvSpPr>
        <p:spPr>
          <a:xfrm>
            <a:off x="394800" y="1465449"/>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Automatic question generation (AQG) is the process of automatically producing syntactically sound, semantically valid, and pertinent questions from a variety of input forms, such as text, a structured database, or a knowledge base. AQG can be implemented  in many fields, including healthcare for mental health analysis, automated assistance systems, setting objective/subjective questions, search engines, and Chabot systems.</a:t>
            </a:r>
            <a:endParaRPr/>
          </a:p>
        </p:txBody>
      </p:sp>
      <p:pic>
        <p:nvPicPr>
          <p:cNvPr id="77" name="Google Shape;77;p15"/>
          <p:cNvPicPr preferRelativeResize="0"/>
          <p:nvPr/>
        </p:nvPicPr>
        <p:blipFill>
          <a:blip r:embed="rId3">
            <a:alphaModFix/>
          </a:blip>
          <a:stretch>
            <a:fillRect/>
          </a:stretch>
        </p:blipFill>
        <p:spPr>
          <a:xfrm>
            <a:off x="7264275" y="3635275"/>
            <a:ext cx="1651124" cy="127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Objective</a:t>
            </a:r>
            <a:endParaRPr/>
          </a:p>
        </p:txBody>
      </p:sp>
      <p:cxnSp>
        <p:nvCxnSpPr>
          <p:cNvPr id="83" name="Google Shape;83;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4" name="Google Shape;84;p16"/>
          <p:cNvSpPr txBox="1"/>
          <p:nvPr>
            <p:ph idx="4294967295" type="body"/>
          </p:nvPr>
        </p:nvSpPr>
        <p:spPr>
          <a:xfrm>
            <a:off x="311700" y="1811880"/>
            <a:ext cx="3853200" cy="2753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1400"/>
              <a:t>Created the AQG ArikIturri for Basque language exam questions. XML markup language representations of linguistically examined genuine corpora serve as the information source for this question generator.</a:t>
            </a:r>
            <a:endParaRPr sz="1400"/>
          </a:p>
        </p:txBody>
      </p:sp>
      <p:cxnSp>
        <p:nvCxnSpPr>
          <p:cNvPr id="85" name="Google Shape;85;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6" name="Google Shape;86;p16"/>
          <p:cNvSpPr txBox="1"/>
          <p:nvPr>
            <p:ph idx="4294967295" type="body"/>
          </p:nvPr>
        </p:nvSpPr>
        <p:spPr>
          <a:xfrm>
            <a:off x="4881975" y="1811880"/>
            <a:ext cx="3853200" cy="2753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solidFill>
                  <a:srgbClr val="E4E6EB"/>
                </a:solidFill>
              </a:rPr>
              <a:t>Analyzed discourse connectives for AQG using NLP on narrative texts. Discourse connectives are words or phrases that suggest connections between two logical statements or phrases and the presence of prolonged verbal expression that is mutually related. The questions were created by first employing the NLP text processing concept to extract the text from the user-supplied resources.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EXPERIMENTAL METHODOLOGY</a:t>
            </a:r>
            <a:endParaRPr/>
          </a:p>
        </p:txBody>
      </p:sp>
      <p:sp>
        <p:nvSpPr>
          <p:cNvPr id="92" name="Google Shape;9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Dataset and Preparation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Experimental Tools </a:t>
            </a:r>
            <a:endParaRPr/>
          </a:p>
          <a:p>
            <a:pPr indent="0" lvl="0" marL="457200" rtl="0" algn="l">
              <a:spcBef>
                <a:spcPts val="1600"/>
              </a:spcBef>
              <a:spcAft>
                <a:spcPts val="0"/>
              </a:spcAft>
              <a:buNone/>
            </a:pPr>
            <a:r>
              <a:rPr lang="en"/>
              <a:t>1. Term Frequency-Inverse Document Frequency </a:t>
            </a:r>
            <a:endParaRPr/>
          </a:p>
          <a:p>
            <a:pPr indent="0" lvl="0" marL="457200" rtl="0" algn="l">
              <a:spcBef>
                <a:spcPts val="1600"/>
              </a:spcBef>
              <a:spcAft>
                <a:spcPts val="0"/>
              </a:spcAft>
              <a:buNone/>
            </a:pPr>
            <a:r>
              <a:rPr lang="en"/>
              <a:t>2. N-gram</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RESULT DISCUSSION </a:t>
            </a:r>
            <a:endParaRPr/>
          </a:p>
        </p:txBody>
      </p:sp>
      <p:sp>
        <p:nvSpPr>
          <p:cNvPr id="98" name="Google Shape;98;p18"/>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D9D9D9"/>
                </a:solidFill>
              </a:rPr>
              <a:t>Performance Evaluation:</a:t>
            </a:r>
            <a:r>
              <a:rPr b="1" lang="en" sz="2400">
                <a:solidFill>
                  <a:schemeClr val="accent5"/>
                </a:solidFill>
              </a:rPr>
              <a:t> </a:t>
            </a:r>
            <a:endParaRPr b="1" sz="2400">
              <a:solidFill>
                <a:schemeClr val="accent5"/>
              </a:solidFill>
            </a:endParaRPr>
          </a:p>
        </p:txBody>
      </p:sp>
      <p:cxnSp>
        <p:nvCxnSpPr>
          <p:cNvPr id="99" name="Google Shape;99;p1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0" name="Google Shape;100;p18"/>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Precision =</a:t>
            </a:r>
            <a:endParaRPr sz="1400"/>
          </a:p>
          <a:p>
            <a:pPr indent="457200" lvl="0" marL="0" rtl="0" algn="l">
              <a:spcBef>
                <a:spcPts val="1600"/>
              </a:spcBef>
              <a:spcAft>
                <a:spcPts val="0"/>
              </a:spcAft>
              <a:buNone/>
            </a:pPr>
            <a:r>
              <a:rPr lang="en" sz="1400"/>
              <a:t>numberCorrect/numberExtracted </a:t>
            </a:r>
            <a:endParaRPr sz="1400"/>
          </a:p>
          <a:p>
            <a:pPr indent="-317500" lvl="0" marL="457200" rtl="0" algn="l">
              <a:spcBef>
                <a:spcPts val="1600"/>
              </a:spcBef>
              <a:spcAft>
                <a:spcPts val="0"/>
              </a:spcAft>
              <a:buSzPts val="1400"/>
              <a:buChar char="●"/>
            </a:pPr>
            <a:r>
              <a:rPr lang="en" sz="1400"/>
              <a:t>Recall =</a:t>
            </a:r>
            <a:endParaRPr sz="1400"/>
          </a:p>
          <a:p>
            <a:pPr indent="457200" lvl="0" marL="0" rtl="0" algn="l">
              <a:spcBef>
                <a:spcPts val="1600"/>
              </a:spcBef>
              <a:spcAft>
                <a:spcPts val="0"/>
              </a:spcAft>
              <a:buNone/>
            </a:pPr>
            <a:r>
              <a:rPr lang="en" sz="1400"/>
              <a:t>numberCorrect/totalExtracted</a:t>
            </a:r>
            <a:endParaRPr sz="1400"/>
          </a:p>
          <a:p>
            <a:pPr indent="-317500" lvl="0" marL="457200" rtl="0" algn="l">
              <a:spcBef>
                <a:spcPts val="1600"/>
              </a:spcBef>
              <a:spcAft>
                <a:spcPts val="0"/>
              </a:spcAft>
              <a:buSzPts val="1400"/>
              <a:buChar char="●"/>
            </a:pPr>
            <a:r>
              <a:rPr lang="en" sz="1400"/>
              <a:t>F − measure = </a:t>
            </a:r>
            <a:endParaRPr sz="1400"/>
          </a:p>
          <a:p>
            <a:pPr indent="0" lvl="0" marL="0" rtl="0" algn="l">
              <a:spcBef>
                <a:spcPts val="1600"/>
              </a:spcBef>
              <a:spcAft>
                <a:spcPts val="0"/>
              </a:spcAft>
              <a:buNone/>
            </a:pPr>
            <a:r>
              <a:rPr lang="en" sz="1400"/>
              <a:t>2 ∗ (𝑅𝑒𝑐𝑎𝑙𝑙∗𝑃𝑟𝑒𝑐𝑖𝑠𝑖𝑜𝑛/𝑅𝑒𝑐𝑎𝑙𝑙+𝑃𝑟𝑒𝑐𝑖𝑠𝑖𝑜𝑛)</a:t>
            </a:r>
            <a:endParaRPr sz="1400"/>
          </a:p>
          <a:p>
            <a:pPr indent="0" lvl="0" marL="0" rtl="0" algn="l">
              <a:spcBef>
                <a:spcPts val="1600"/>
              </a:spcBef>
              <a:spcAft>
                <a:spcPts val="1600"/>
              </a:spcAft>
              <a:buNone/>
            </a:pPr>
            <a:r>
              <a:t/>
            </a:r>
            <a:endParaRPr sz="1400"/>
          </a:p>
        </p:txBody>
      </p:sp>
      <p:sp>
        <p:nvSpPr>
          <p:cNvPr id="101" name="Google Shape;101;p18"/>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D9D9D9"/>
                </a:solidFill>
              </a:rPr>
              <a:t>Scope for future work:</a:t>
            </a:r>
            <a:endParaRPr b="1" sz="2400">
              <a:solidFill>
                <a:srgbClr val="D9D9D9"/>
              </a:solidFill>
            </a:endParaRPr>
          </a:p>
        </p:txBody>
      </p:sp>
      <p:cxnSp>
        <p:nvCxnSpPr>
          <p:cNvPr id="102" name="Google Shape;102;p18"/>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3" name="Google Shape;103;p18"/>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Randomly chosen options might be irrelevant.</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2. Not concerned about better  assessment methodologies</a:t>
            </a:r>
            <a:endParaRPr sz="1400"/>
          </a:p>
          <a:p>
            <a:pPr indent="0" lvl="0" marL="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