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8005"/>
          </a:xfrm>
        </p:spPr>
        <p:txBody>
          <a:bodyPr/>
          <a:p>
            <a:endParaRPr lang="zh-CN" altLang="en-US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76200" y="97155"/>
            <a:ext cx="12040235" cy="666369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1134110" y="229235"/>
            <a:ext cx="10219690" cy="6185535"/>
            <a:chOff x="1111" y="530"/>
            <a:chExt cx="16094" cy="9741"/>
          </a:xfrm>
        </p:grpSpPr>
        <p:grpSp>
          <p:nvGrpSpPr>
            <p:cNvPr id="50" name="组合 49"/>
            <p:cNvGrpSpPr/>
            <p:nvPr/>
          </p:nvGrpSpPr>
          <p:grpSpPr>
            <a:xfrm>
              <a:off x="1237" y="675"/>
              <a:ext cx="15777" cy="9450"/>
              <a:chOff x="1593" y="1136"/>
              <a:chExt cx="15777" cy="9450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1593" y="1136"/>
                <a:ext cx="879" cy="945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2400" b="1">
                    <a:latin typeface="微软雅黑" panose="020B0503020204020204" charset="-122"/>
                    <a:ea typeface="微软雅黑" panose="020B0503020204020204" charset="-122"/>
                  </a:rPr>
                  <a:t>互联网数据采集</a:t>
                </a:r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2400" b="1">
                    <a:latin typeface="微软雅黑" panose="020B0503020204020204" charset="-122"/>
                    <a:ea typeface="微软雅黑" panose="020B0503020204020204" charset="-122"/>
                  </a:rPr>
                  <a:t>框架</a:t>
                </a:r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zh-CN" altLang="en-US" sz="24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542" y="1136"/>
                <a:ext cx="14828" cy="945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 sz="800"/>
              </a:p>
              <a:p>
                <a:endParaRPr lang="zh-CN" altLang="en-US" sz="800"/>
              </a:p>
              <a:p>
                <a:endParaRPr lang="zh-CN" altLang="en-US" sz="800"/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2948" y="1714"/>
                <a:ext cx="13799" cy="8442"/>
                <a:chOff x="2948" y="1714"/>
                <a:chExt cx="13799" cy="8442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2948" y="1714"/>
                  <a:ext cx="13799" cy="8442"/>
                  <a:chOff x="1727" y="1971"/>
                  <a:chExt cx="13799" cy="8897"/>
                </a:xfrm>
              </p:grpSpPr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416" y="10333"/>
                    <a:ext cx="7084" cy="5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600" b="1">
                        <a:latin typeface="微软雅黑" panose="020B0503020204020204" charset="-122"/>
                        <a:ea typeface="微软雅黑" panose="020B0503020204020204" charset="-122"/>
                      </a:rPr>
                      <a:t>  Python</a:t>
                    </a:r>
                    <a:r>
                      <a:rPr lang="zh-CN" altLang="en-US" sz="1600" b="1">
                        <a:latin typeface="微软雅黑" panose="020B0503020204020204" charset="-122"/>
                        <a:ea typeface="微软雅黑" panose="020B0503020204020204" charset="-122"/>
                      </a:rPr>
                      <a:t>爬虫</a:t>
                    </a:r>
                    <a:r>
                      <a:rPr lang="en-US" altLang="zh-CN" sz="1600" b="1">
                        <a:latin typeface="微软雅黑" panose="020B0503020204020204" charset="-122"/>
                        <a:ea typeface="微软雅黑" panose="020B0503020204020204" charset="-122"/>
                      </a:rPr>
                      <a:t>—</a:t>
                    </a:r>
                    <a:r>
                      <a:rPr lang="zh-CN" altLang="en-US" sz="1600" b="1">
                        <a:latin typeface="微软雅黑" panose="020B0503020204020204" charset="-122"/>
                        <a:ea typeface="微软雅黑" panose="020B0503020204020204" charset="-122"/>
                      </a:rPr>
                      <a:t>基于</a:t>
                    </a:r>
                    <a:r>
                      <a:rPr lang="en-US" altLang="zh-CN" sz="1600" b="1">
                        <a:latin typeface="微软雅黑" panose="020B0503020204020204" charset="-122"/>
                        <a:ea typeface="微软雅黑" panose="020B0503020204020204" charset="-122"/>
                      </a:rPr>
                      <a:t>Scrapy-Redis</a:t>
                    </a:r>
                    <a:r>
                      <a:rPr lang="zh-CN" altLang="en-US" sz="1600" b="1">
                        <a:latin typeface="微软雅黑" panose="020B0503020204020204" charset="-122"/>
                        <a:ea typeface="微软雅黑" panose="020B0503020204020204" charset="-122"/>
                      </a:rPr>
                      <a:t>分布式架构</a:t>
                    </a:r>
                    <a:endParaRPr lang="zh-CN" altLang="en-US" sz="1600" b="1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5" name="流程图: 直接访问存储器 64"/>
                  <p:cNvSpPr/>
                  <p:nvPr/>
                </p:nvSpPr>
                <p:spPr>
                  <a:xfrm>
                    <a:off x="1727" y="3232"/>
                    <a:ext cx="2303" cy="994"/>
                  </a:xfrm>
                  <a:prstGeom prst="flowChartMagneticDrum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6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Redis</a:t>
                    </a:r>
                    <a:endParaRPr lang="en-US" altLang="zh-CN" sz="160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9" name="流程图: 终止 68"/>
                  <p:cNvSpPr/>
                  <p:nvPr/>
                </p:nvSpPr>
                <p:spPr>
                  <a:xfrm>
                    <a:off x="7797" y="2193"/>
                    <a:ext cx="2277" cy="816"/>
                  </a:xfrm>
                  <a:prstGeom prst="flowChartTerminator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调度器</a:t>
                    </a:r>
                    <a:endParaRPr lang="zh-CN" altLang="en-US" sz="160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0" name="云形 69"/>
                  <p:cNvSpPr/>
                  <p:nvPr/>
                </p:nvSpPr>
                <p:spPr>
                  <a:xfrm>
                    <a:off x="13020" y="1971"/>
                    <a:ext cx="2506" cy="1416"/>
                  </a:xfrm>
                  <a:prstGeom prst="cloud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600">
                        <a:latin typeface="微软雅黑" panose="020B0503020204020204" charset="-122"/>
                        <a:ea typeface="微软雅黑" panose="020B0503020204020204" charset="-122"/>
                      </a:rPr>
                      <a:t>互联网</a:t>
                    </a:r>
                    <a:endParaRPr lang="zh-CN" altLang="en-US" sz="1600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1" name="椭圆 70"/>
                  <p:cNvSpPr/>
                  <p:nvPr/>
                </p:nvSpPr>
                <p:spPr>
                  <a:xfrm>
                    <a:off x="8656" y="3956"/>
                    <a:ext cx="559" cy="39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73" name="组合 72"/>
                  <p:cNvGrpSpPr/>
                  <p:nvPr/>
                </p:nvGrpSpPr>
                <p:grpSpPr>
                  <a:xfrm rot="0">
                    <a:off x="8656" y="3385"/>
                    <a:ext cx="558" cy="985"/>
                    <a:chOff x="8772" y="4048"/>
                    <a:chExt cx="858" cy="1129"/>
                  </a:xfrm>
                </p:grpSpPr>
                <p:sp>
                  <p:nvSpPr>
                    <p:cNvPr id="74" name="椭圆 73"/>
                    <p:cNvSpPr/>
                    <p:nvPr/>
                  </p:nvSpPr>
                  <p:spPr>
                    <a:xfrm>
                      <a:off x="8772" y="4731"/>
                      <a:ext cx="859" cy="447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/>
                    <p:cNvSpPr/>
                    <p:nvPr/>
                  </p:nvSpPr>
                  <p:spPr>
                    <a:xfrm>
                      <a:off x="8772" y="4494"/>
                      <a:ext cx="859" cy="447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/>
                    <p:cNvSpPr/>
                    <p:nvPr/>
                  </p:nvSpPr>
                  <p:spPr>
                    <a:xfrm>
                      <a:off x="8772" y="4284"/>
                      <a:ext cx="859" cy="447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" name="椭圆 82"/>
                    <p:cNvSpPr/>
                    <p:nvPr/>
                  </p:nvSpPr>
                  <p:spPr>
                    <a:xfrm>
                      <a:off x="8772" y="4048"/>
                      <a:ext cx="859" cy="446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86" name="流程图: 决策 85"/>
                  <p:cNvSpPr/>
                  <p:nvPr/>
                </p:nvSpPr>
                <p:spPr>
                  <a:xfrm>
                    <a:off x="7336" y="4776"/>
                    <a:ext cx="3199" cy="1901"/>
                  </a:xfrm>
                  <a:prstGeom prst="flowChartDecision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a:t>Scrapy</a:t>
                    </a:r>
                    <a:endParaRPr lang="en-US" altLang="zh-CN" sz="160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endParaRPr>
                  </a:p>
                  <a:p>
                    <a:pPr algn="ctr"/>
                    <a:r>
                      <a:rPr lang="zh-CN" altLang="en-US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a:t>引擎</a:t>
                    </a:r>
                    <a:endParaRPr lang="zh-CN" altLang="en-US" sz="160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endParaRPr>
                  </a:p>
                </p:txBody>
              </p:sp>
              <p:sp>
                <p:nvSpPr>
                  <p:cNvPr id="87" name="流程图: 终止 86"/>
                  <p:cNvSpPr/>
                  <p:nvPr/>
                </p:nvSpPr>
                <p:spPr>
                  <a:xfrm>
                    <a:off x="13149" y="5319"/>
                    <a:ext cx="2277" cy="816"/>
                  </a:xfrm>
                  <a:prstGeom prst="flowChartTerminator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6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下载器</a:t>
                    </a:r>
                    <a:endParaRPr lang="zh-CN" altLang="en-US" sz="160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grpSp>
                <p:nvGrpSpPr>
                  <p:cNvPr id="88" name="组合 87"/>
                  <p:cNvGrpSpPr/>
                  <p:nvPr/>
                </p:nvGrpSpPr>
                <p:grpSpPr>
                  <a:xfrm rot="5400000">
                    <a:off x="11578" y="5140"/>
                    <a:ext cx="558" cy="1172"/>
                    <a:chOff x="8772" y="4043"/>
                    <a:chExt cx="858" cy="1344"/>
                  </a:xfrm>
                  <a:solidFill>
                    <a:schemeClr val="accent4">
                      <a:lumMod val="60000"/>
                      <a:lumOff val="40000"/>
                    </a:schemeClr>
                  </a:solidFill>
                </p:grpSpPr>
                <p:sp>
                  <p:nvSpPr>
                    <p:cNvPr id="90" name="椭圆 89"/>
                    <p:cNvSpPr/>
                    <p:nvPr/>
                  </p:nvSpPr>
                  <p:spPr>
                    <a:xfrm>
                      <a:off x="8772" y="4941"/>
                      <a:ext cx="859" cy="44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92" name="组合 91"/>
                    <p:cNvGrpSpPr/>
                    <p:nvPr/>
                  </p:nvGrpSpPr>
                  <p:grpSpPr>
                    <a:xfrm>
                      <a:off x="8772" y="4043"/>
                      <a:ext cx="858" cy="1129"/>
                      <a:chOff x="8772" y="4048"/>
                      <a:chExt cx="858" cy="1129"/>
                    </a:xfrm>
                    <a:grpFill/>
                  </p:grpSpPr>
                  <p:sp>
                    <p:nvSpPr>
                      <p:cNvPr id="94" name="椭圆 93"/>
                      <p:cNvSpPr/>
                      <p:nvPr/>
                    </p:nvSpPr>
                    <p:spPr>
                      <a:xfrm>
                        <a:off x="8772" y="4731"/>
                        <a:ext cx="859" cy="447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" name="椭圆 95"/>
                      <p:cNvSpPr/>
                      <p:nvPr/>
                    </p:nvSpPr>
                    <p:spPr>
                      <a:xfrm>
                        <a:off x="8772" y="4494"/>
                        <a:ext cx="859" cy="447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" name="椭圆 96"/>
                      <p:cNvSpPr/>
                      <p:nvPr/>
                    </p:nvSpPr>
                    <p:spPr>
                      <a:xfrm>
                        <a:off x="8772" y="4284"/>
                        <a:ext cx="859" cy="447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" name="椭圆 97"/>
                      <p:cNvSpPr/>
                      <p:nvPr/>
                    </p:nvSpPr>
                    <p:spPr>
                      <a:xfrm>
                        <a:off x="8772" y="4048"/>
                        <a:ext cx="859" cy="446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cxnSp>
                <p:nvCxnSpPr>
                  <p:cNvPr id="99" name="直接连接符 98"/>
                  <p:cNvCxnSpPr>
                    <a:stCxn id="70" idx="1"/>
                  </p:cNvCxnSpPr>
                  <p:nvPr/>
                </p:nvCxnSpPr>
                <p:spPr>
                  <a:xfrm>
                    <a:off x="14273" y="3385"/>
                    <a:ext cx="28" cy="1934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" name="组合 99"/>
                  <p:cNvGrpSpPr/>
                  <p:nvPr/>
                </p:nvGrpSpPr>
                <p:grpSpPr>
                  <a:xfrm>
                    <a:off x="7524" y="8473"/>
                    <a:ext cx="2883" cy="1300"/>
                    <a:chOff x="7652" y="8528"/>
                    <a:chExt cx="2883" cy="1300"/>
                  </a:xfrm>
                  <a:solidFill>
                    <a:srgbClr val="F60000"/>
                  </a:solidFill>
                </p:grpSpPr>
                <p:grpSp>
                  <p:nvGrpSpPr>
                    <p:cNvPr id="101" name="组合 100"/>
                    <p:cNvGrpSpPr/>
                    <p:nvPr/>
                  </p:nvGrpSpPr>
                  <p:grpSpPr>
                    <a:xfrm>
                      <a:off x="7652" y="8528"/>
                      <a:ext cx="2622" cy="1100"/>
                      <a:chOff x="7467" y="8528"/>
                      <a:chExt cx="2622" cy="1100"/>
                    </a:xfrm>
                    <a:grpFill/>
                  </p:grpSpPr>
                  <p:sp>
                    <p:nvSpPr>
                      <p:cNvPr id="102" name="圆角矩形 101"/>
                      <p:cNvSpPr/>
                      <p:nvPr/>
                    </p:nvSpPr>
                    <p:spPr>
                      <a:xfrm>
                        <a:off x="7467" y="8528"/>
                        <a:ext cx="2422" cy="900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3" name="圆角矩形 102"/>
                      <p:cNvSpPr/>
                      <p:nvPr/>
                    </p:nvSpPr>
                    <p:spPr>
                      <a:xfrm>
                        <a:off x="7667" y="8728"/>
                        <a:ext cx="2422" cy="900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104" name="圆角矩形 103"/>
                    <p:cNvSpPr/>
                    <p:nvPr/>
                  </p:nvSpPr>
                  <p:spPr>
                    <a:xfrm>
                      <a:off x="8113" y="8928"/>
                      <a:ext cx="2422" cy="90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zh-CN" altLang="en-US" sz="16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分布式爬虫池</a:t>
                      </a:r>
                      <a:endParaRPr lang="zh-CN" alt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8656" y="7088"/>
                    <a:ext cx="558" cy="1172"/>
                    <a:chOff x="8772" y="4043"/>
                    <a:chExt cx="858" cy="1344"/>
                  </a:xfrm>
                  <a:solidFill>
                    <a:srgbClr val="F60000"/>
                  </a:solidFill>
                </p:grpSpPr>
                <p:sp>
                  <p:nvSpPr>
                    <p:cNvPr id="106" name="椭圆 105"/>
                    <p:cNvSpPr/>
                    <p:nvPr/>
                  </p:nvSpPr>
                  <p:spPr>
                    <a:xfrm>
                      <a:off x="8772" y="4941"/>
                      <a:ext cx="859" cy="44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07" name="组合 106"/>
                    <p:cNvGrpSpPr/>
                    <p:nvPr/>
                  </p:nvGrpSpPr>
                  <p:grpSpPr>
                    <a:xfrm>
                      <a:off x="8772" y="4043"/>
                      <a:ext cx="858" cy="1129"/>
                      <a:chOff x="8772" y="4048"/>
                      <a:chExt cx="858" cy="1129"/>
                    </a:xfrm>
                    <a:grpFill/>
                  </p:grpSpPr>
                  <p:sp>
                    <p:nvSpPr>
                      <p:cNvPr id="108" name="椭圆 107"/>
                      <p:cNvSpPr/>
                      <p:nvPr/>
                    </p:nvSpPr>
                    <p:spPr>
                      <a:xfrm>
                        <a:off x="8772" y="4731"/>
                        <a:ext cx="859" cy="447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9" name="椭圆 108"/>
                      <p:cNvSpPr/>
                      <p:nvPr/>
                    </p:nvSpPr>
                    <p:spPr>
                      <a:xfrm>
                        <a:off x="8772" y="4494"/>
                        <a:ext cx="859" cy="447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0" name="椭圆 109"/>
                      <p:cNvSpPr/>
                      <p:nvPr/>
                    </p:nvSpPr>
                    <p:spPr>
                      <a:xfrm>
                        <a:off x="8772" y="4284"/>
                        <a:ext cx="859" cy="447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1" name="椭圆 110"/>
                      <p:cNvSpPr/>
                      <p:nvPr/>
                    </p:nvSpPr>
                    <p:spPr>
                      <a:xfrm>
                        <a:off x="8772" y="4048"/>
                        <a:ext cx="859" cy="446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30" y="3049"/>
                    <a:ext cx="726" cy="19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调度中间件</a:t>
                    </a:r>
                    <a:endParaRPr lang="zh-CN" altLang="en-US" sz="14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cxnSp>
                <p:nvCxnSpPr>
                  <p:cNvPr id="113" name="直接连接符 112"/>
                  <p:cNvCxnSpPr/>
                  <p:nvPr/>
                </p:nvCxnSpPr>
                <p:spPr>
                  <a:xfrm>
                    <a:off x="8922" y="3009"/>
                    <a:ext cx="24" cy="179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113"/>
                  <p:cNvCxnSpPr/>
                  <p:nvPr/>
                </p:nvCxnSpPr>
                <p:spPr>
                  <a:xfrm>
                    <a:off x="8946" y="6677"/>
                    <a:ext cx="24" cy="179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7985" y="6633"/>
                    <a:ext cx="726" cy="19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爬虫中间件</a:t>
                    </a:r>
                    <a:endParaRPr lang="zh-CN" altLang="en-US" sz="14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cxnSp>
                <p:nvCxnSpPr>
                  <p:cNvPr id="116" name="直接连接符 115"/>
                  <p:cNvCxnSpPr>
                    <a:stCxn id="86" idx="3"/>
                    <a:endCxn id="87" idx="1"/>
                  </p:cNvCxnSpPr>
                  <p:nvPr/>
                </p:nvCxnSpPr>
                <p:spPr>
                  <a:xfrm>
                    <a:off x="10535" y="5727"/>
                    <a:ext cx="2614" cy="28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7" name="文本框 116"/>
                  <p:cNvSpPr txBox="1"/>
                  <p:nvPr/>
                </p:nvSpPr>
                <p:spPr>
                  <a:xfrm>
                    <a:off x="10927" y="6150"/>
                    <a:ext cx="1864" cy="5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微软雅黑" panose="020B0503020204020204" charset="-122"/>
                        <a:ea typeface="微软雅黑" panose="020B0503020204020204" charset="-122"/>
                      </a:rPr>
                      <a:t> </a:t>
                    </a:r>
                    <a:r>
                      <a:rPr lang="zh-CN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下载中间件</a:t>
                    </a:r>
                    <a:endParaRPr lang="zh-CN" altLang="en-US" sz="14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18" name="圆角矩形 117"/>
                  <p:cNvSpPr/>
                  <p:nvPr/>
                </p:nvSpPr>
                <p:spPr>
                  <a:xfrm>
                    <a:off x="4296" y="5278"/>
                    <a:ext cx="1907" cy="857"/>
                  </a:xfrm>
                  <a:prstGeom prst="round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zh-CN" altLang="en-US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数据管道</a:t>
                    </a:r>
                    <a:endParaRPr lang="zh-CN" altLang="en-US" sz="16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19" name="左弧形箭头 118"/>
                  <p:cNvSpPr/>
                  <p:nvPr/>
                </p:nvSpPr>
                <p:spPr>
                  <a:xfrm rot="18000000">
                    <a:off x="11119" y="3184"/>
                    <a:ext cx="856" cy="2523"/>
                  </a:xfrm>
                  <a:prstGeom prst="curvedRightArrow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11162" y="4086"/>
                    <a:ext cx="1629" cy="5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40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请求</a:t>
                    </a:r>
                    <a:endParaRPr lang="zh-CN" altLang="en-US" sz="14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1" name="左弧形箭头 120"/>
                  <p:cNvSpPr/>
                  <p:nvPr/>
                </p:nvSpPr>
                <p:spPr>
                  <a:xfrm rot="3000000">
                    <a:off x="11270" y="6232"/>
                    <a:ext cx="766" cy="2514"/>
                  </a:xfrm>
                  <a:prstGeom prst="curvedRightArrow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11270" y="7340"/>
                    <a:ext cx="1629" cy="5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140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反馈</a:t>
                    </a:r>
                    <a:endParaRPr lang="zh-CN" altLang="en-US" sz="14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3" name="下弧形箭头 122"/>
                  <p:cNvSpPr/>
                  <p:nvPr/>
                </p:nvSpPr>
                <p:spPr>
                  <a:xfrm rot="13800000">
                    <a:off x="5158" y="6772"/>
                    <a:ext cx="2337" cy="982"/>
                  </a:xfrm>
                  <a:prstGeom prst="curvedUpArrow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文本框 123"/>
                  <p:cNvSpPr txBox="1"/>
                  <p:nvPr/>
                </p:nvSpPr>
                <p:spPr>
                  <a:xfrm>
                    <a:off x="5211" y="7294"/>
                    <a:ext cx="1629" cy="5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600">
                        <a:latin typeface="微软雅黑" panose="020B0503020204020204" charset="-122"/>
                        <a:ea typeface="微软雅黑" panose="020B0503020204020204" charset="-122"/>
                      </a:rPr>
                      <a:t>      </a:t>
                    </a:r>
                    <a:r>
                      <a:rPr lang="zh-CN" altLang="en-US" sz="140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数据</a:t>
                    </a:r>
                    <a:endParaRPr lang="zh-CN" altLang="en-US" sz="14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cxnSp>
                <p:nvCxnSpPr>
                  <p:cNvPr id="125" name="直接箭头连接符 124"/>
                  <p:cNvCxnSpPr/>
                  <p:nvPr/>
                </p:nvCxnSpPr>
                <p:spPr>
                  <a:xfrm flipV="1">
                    <a:off x="7960" y="4226"/>
                    <a:ext cx="0" cy="2914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文本框 125"/>
                  <p:cNvSpPr txBox="1"/>
                  <p:nvPr/>
                </p:nvSpPr>
                <p:spPr>
                  <a:xfrm>
                    <a:off x="6512" y="6073"/>
                    <a:ext cx="1629" cy="5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600">
                        <a:latin typeface="微软雅黑" panose="020B0503020204020204" charset="-122"/>
                        <a:ea typeface="微软雅黑" panose="020B0503020204020204" charset="-122"/>
                      </a:rPr>
                      <a:t>      </a:t>
                    </a:r>
                    <a:r>
                      <a:rPr lang="zh-CN" altLang="en-US" sz="140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请求</a:t>
                    </a:r>
                    <a:endParaRPr lang="zh-CN" altLang="en-US" sz="14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27" name="文本框 126"/>
                  <p:cNvSpPr txBox="1"/>
                  <p:nvPr/>
                </p:nvSpPr>
                <p:spPr>
                  <a:xfrm>
                    <a:off x="5050" y="1971"/>
                    <a:ext cx="1629" cy="5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600">
                        <a:latin typeface="微软雅黑" panose="020B0503020204020204" charset="-122"/>
                        <a:ea typeface="微软雅黑" panose="020B0503020204020204" charset="-122"/>
                      </a:rPr>
                      <a:t>    </a:t>
                    </a:r>
                    <a:r>
                      <a:rPr lang="zh-CN" altLang="en-US" sz="140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请求</a:t>
                    </a:r>
                    <a:endParaRPr lang="zh-CN" altLang="en-US" sz="14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grpSp>
                <p:nvGrpSpPr>
                  <p:cNvPr id="128" name="组合 127"/>
                  <p:cNvGrpSpPr/>
                  <p:nvPr/>
                </p:nvGrpSpPr>
                <p:grpSpPr>
                  <a:xfrm flipV="1">
                    <a:off x="2989" y="5707"/>
                    <a:ext cx="1307" cy="2499"/>
                    <a:chOff x="2989" y="-3973"/>
                    <a:chExt cx="1307" cy="9680"/>
                  </a:xfrm>
                </p:grpSpPr>
                <p:cxnSp>
                  <p:nvCxnSpPr>
                    <p:cNvPr id="129" name="直接箭头连接符 128"/>
                    <p:cNvCxnSpPr/>
                    <p:nvPr/>
                  </p:nvCxnSpPr>
                  <p:spPr>
                    <a:xfrm flipH="1" flipV="1">
                      <a:off x="3006" y="-3973"/>
                      <a:ext cx="3" cy="9603"/>
                    </a:xfrm>
                    <a:prstGeom prst="straightConnector1">
                      <a:avLst/>
                    </a:prstGeom>
                    <a:ln>
                      <a:tailEnd type="arrow" w="med" len="med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直接连接符 129"/>
                    <p:cNvCxnSpPr>
                      <a:endCxn id="118" idx="1"/>
                    </p:cNvCxnSpPr>
                    <p:nvPr/>
                  </p:nvCxnSpPr>
                  <p:spPr>
                    <a:xfrm>
                      <a:off x="2989" y="5683"/>
                      <a:ext cx="1307" cy="2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1" name="直接连接符 130"/>
                  <p:cNvCxnSpPr>
                    <a:stCxn id="118" idx="3"/>
                    <a:endCxn id="86" idx="1"/>
                  </p:cNvCxnSpPr>
                  <p:nvPr/>
                </p:nvCxnSpPr>
                <p:spPr>
                  <a:xfrm>
                    <a:off x="6203" y="5707"/>
                    <a:ext cx="1133" cy="2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接箭头连接符 131"/>
                  <p:cNvCxnSpPr/>
                  <p:nvPr/>
                </p:nvCxnSpPr>
                <p:spPr>
                  <a:xfrm flipV="1">
                    <a:off x="2817" y="2679"/>
                    <a:ext cx="4980" cy="4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文本框 132"/>
                  <p:cNvSpPr txBox="1"/>
                  <p:nvPr/>
                </p:nvSpPr>
                <p:spPr>
                  <a:xfrm>
                    <a:off x="5054" y="2679"/>
                    <a:ext cx="1629" cy="5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600">
                        <a:latin typeface="微软雅黑" panose="020B0503020204020204" charset="-122"/>
                        <a:ea typeface="微软雅黑" panose="020B0503020204020204" charset="-122"/>
                      </a:rPr>
                      <a:t>    </a:t>
                    </a:r>
                    <a:r>
                      <a:rPr lang="en-US" altLang="zh-CN" sz="140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URL</a:t>
                    </a:r>
                    <a:endParaRPr lang="en-US" altLang="zh-CN" sz="1400">
                      <a:solidFill>
                        <a:schemeClr val="accent6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34" name="圆柱形 133"/>
                  <p:cNvSpPr/>
                  <p:nvPr/>
                </p:nvSpPr>
                <p:spPr>
                  <a:xfrm>
                    <a:off x="1989" y="8230"/>
                    <a:ext cx="2036" cy="1543"/>
                  </a:xfrm>
                  <a:prstGeom prst="can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Mongodb</a:t>
                    </a:r>
                    <a:endParaRPr lang="en-US" altLang="zh-CN"/>
                  </a:p>
                </p:txBody>
              </p:sp>
              <p:grpSp>
                <p:nvGrpSpPr>
                  <p:cNvPr id="135" name="组合 134"/>
                  <p:cNvGrpSpPr/>
                  <p:nvPr/>
                </p:nvGrpSpPr>
                <p:grpSpPr>
                  <a:xfrm flipV="1">
                    <a:off x="2626" y="2480"/>
                    <a:ext cx="5123" cy="701"/>
                    <a:chOff x="2989" y="3091"/>
                    <a:chExt cx="1307" cy="2616"/>
                  </a:xfrm>
                </p:grpSpPr>
                <p:cxnSp>
                  <p:nvCxnSpPr>
                    <p:cNvPr id="136" name="直接箭头连接符 135"/>
                    <p:cNvCxnSpPr/>
                    <p:nvPr/>
                  </p:nvCxnSpPr>
                  <p:spPr>
                    <a:xfrm flipV="1">
                      <a:off x="2989" y="3091"/>
                      <a:ext cx="0" cy="2593"/>
                    </a:xfrm>
                    <a:prstGeom prst="straightConnector1">
                      <a:avLst/>
                    </a:prstGeom>
                    <a:ln>
                      <a:tailEnd type="arrow" w="med" len="med"/>
                    </a:ln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直接连接符 136"/>
                    <p:cNvCxnSpPr/>
                    <p:nvPr/>
                  </p:nvCxnSpPr>
                  <p:spPr>
                    <a:xfrm>
                      <a:off x="2989" y="5683"/>
                      <a:ext cx="1307" cy="2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8" name="直接连接符 137"/>
                  <p:cNvCxnSpPr/>
                  <p:nvPr/>
                </p:nvCxnSpPr>
                <p:spPr>
                  <a:xfrm>
                    <a:off x="2817" y="2674"/>
                    <a:ext cx="0" cy="536"/>
                  </a:xfrm>
                  <a:prstGeom prst="line">
                    <a:avLst/>
                  </a:prstGeom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9" name="文本框 138"/>
                <p:cNvSpPr txBox="1"/>
                <p:nvPr/>
              </p:nvSpPr>
              <p:spPr>
                <a:xfrm>
                  <a:off x="3211" y="9117"/>
                  <a:ext cx="2034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>
                      <a:latin typeface="微软雅黑" panose="020B0503020204020204" charset="-122"/>
                      <a:ea typeface="微软雅黑" panose="020B0503020204020204" charset="-122"/>
                    </a:rPr>
                    <a:t>  </a:t>
                  </a:r>
                  <a:r>
                    <a:rPr lang="zh-CN" altLang="en-US" sz="1600">
                      <a:latin typeface="微软雅黑" panose="020B0503020204020204" charset="-122"/>
                      <a:ea typeface="微软雅黑" panose="020B0503020204020204" charset="-122"/>
                    </a:rPr>
                    <a:t>数据存储</a:t>
                  </a:r>
                  <a:endParaRPr lang="zh-CN" altLang="en-US" sz="16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40" name="文本框 139"/>
                <p:cNvSpPr txBox="1"/>
                <p:nvPr/>
              </p:nvSpPr>
              <p:spPr>
                <a:xfrm>
                  <a:off x="2948" y="3872"/>
                  <a:ext cx="2298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>
                      <a:latin typeface="微软雅黑" panose="020B0503020204020204" charset="-122"/>
                      <a:ea typeface="微软雅黑" panose="020B0503020204020204" charset="-122"/>
                    </a:rPr>
                    <a:t>  </a:t>
                  </a:r>
                  <a:r>
                    <a:rPr lang="en-US" altLang="zh-CN" sz="14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URL</a:t>
                  </a:r>
                  <a:r>
                    <a:rPr lang="zh-CN" altLang="en-US" sz="14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池</a:t>
                  </a:r>
                  <a:r>
                    <a:rPr lang="en-US" altLang="zh-CN" sz="14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(</a:t>
                  </a:r>
                  <a:r>
                    <a:rPr lang="zh-CN" altLang="en-US" sz="14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去重</a:t>
                  </a:r>
                  <a:r>
                    <a:rPr lang="en-US" altLang="zh-CN" sz="14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)</a:t>
                  </a:r>
                  <a:endParaRPr lang="en-US" altLang="zh-CN" sz="14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pic>
            <p:nvPicPr>
              <p:cNvPr id="141" name="图片 14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12" y="6938"/>
                <a:ext cx="2564" cy="2423"/>
              </a:xfrm>
              <a:prstGeom prst="rect">
                <a:avLst/>
              </a:prstGeom>
            </p:spPr>
          </p:pic>
        </p:grpSp>
        <p:sp>
          <p:nvSpPr>
            <p:cNvPr id="142" name="文本框 141"/>
            <p:cNvSpPr txBox="1"/>
            <p:nvPr/>
          </p:nvSpPr>
          <p:spPr>
            <a:xfrm>
              <a:off x="1111" y="530"/>
              <a:ext cx="16094" cy="97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19" name="组合 18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-7620" y="67945"/>
            <a:ext cx="12207239" cy="6323965"/>
            <a:chOff x="0" y="1028700"/>
            <a:chExt cx="12221243" cy="6323965"/>
          </a:xfrm>
        </p:grpSpPr>
        <p:sp>
          <p:nvSpPr>
            <p:cNvPr id="3" name="ïṣļïḋê"/>
            <p:cNvSpPr/>
            <p:nvPr/>
          </p:nvSpPr>
          <p:spPr bwMode="auto">
            <a:xfrm>
              <a:off x="29879" y="1028700"/>
              <a:ext cx="12191364" cy="6323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rm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ïs1íďè"/>
            <p:cNvSpPr/>
            <p:nvPr/>
          </p:nvSpPr>
          <p:spPr bwMode="auto">
            <a:xfrm>
              <a:off x="0" y="1028700"/>
              <a:ext cx="12192000" cy="2533650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952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rm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ïšľîďê"/>
            <p:cNvSpPr/>
            <p:nvPr/>
          </p:nvSpPr>
          <p:spPr bwMode="gray">
            <a:xfrm>
              <a:off x="670058" y="2724150"/>
              <a:ext cx="2543549" cy="8382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视频图片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iŝlïḋê"/>
            <p:cNvSpPr/>
            <p:nvPr/>
          </p:nvSpPr>
          <p:spPr bwMode="gray">
            <a:xfrm>
              <a:off x="3398604" y="2724150"/>
              <a:ext cx="2625558" cy="838200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社交新闻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íśḻîḑé"/>
            <p:cNvSpPr/>
            <p:nvPr/>
          </p:nvSpPr>
          <p:spPr bwMode="auto">
            <a:xfrm>
              <a:off x="669925" y="1028700"/>
              <a:ext cx="10850245" cy="151892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txBody>
            <a:bodyPr wrap="square" lIns="91440" tIns="45720" rIns="91440" bIns="4572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i$ľîḑè"/>
            <p:cNvSpPr txBox="1"/>
            <p:nvPr/>
          </p:nvSpPr>
          <p:spPr>
            <a:xfrm>
              <a:off x="3437890" y="1028700"/>
              <a:ext cx="5314315" cy="138239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互联网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采集应用</a:t>
              </a:r>
              <a:endParaRPr lang="en-US" altLang="zh-CN" sz="1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endParaRPr 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flipH="1">
              <a:off x="669925" y="1788388"/>
              <a:ext cx="2768856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753219" y="1788388"/>
              <a:ext cx="2767269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ï$ḻiḑê"/>
            <p:cNvSpPr/>
            <p:nvPr/>
          </p:nvSpPr>
          <p:spPr bwMode="gray">
            <a:xfrm>
              <a:off x="669422" y="5553075"/>
              <a:ext cx="2544185" cy="16573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rmAutofit lnSpcReduction="10000"/>
            </a:bodyPr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</a:t>
              </a:r>
              <a:r>
                <a:rPr lang="zh-CN" altLang="en-US" u="sng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人脸识别建模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</a:t>
              </a:r>
              <a:r>
                <a:rPr lang="zh-CN" altLang="en-US" u="sng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车牌识别</a:t>
              </a:r>
              <a:r>
                <a:rPr lang="zh-CN" altLang="en-US" u="sng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建模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</a:t>
              </a:r>
              <a:r>
                <a:rPr lang="zh-CN" altLang="en-US" u="sng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文字识别</a:t>
              </a:r>
              <a:r>
                <a:rPr lang="zh-CN" altLang="en-US" u="sng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建模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</a:t>
              </a:r>
              <a:r>
                <a:rPr lang="zh-CN" altLang="en-US" u="sng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物体检测</a:t>
              </a:r>
              <a:r>
                <a:rPr lang="zh-CN" altLang="en-US" u="sng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建模</a:t>
              </a: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035" y="2787650"/>
            <a:ext cx="2526030" cy="1619250"/>
          </a:xfrm>
          <a:prstGeom prst="rect">
            <a:avLst/>
          </a:prstGeom>
        </p:spPr>
      </p:pic>
      <p:sp>
        <p:nvSpPr>
          <p:cNvPr id="47" name="ï$ḻiḑê"/>
          <p:cNvSpPr/>
          <p:nvPr/>
        </p:nvSpPr>
        <p:spPr bwMode="gray">
          <a:xfrm>
            <a:off x="3371850" y="4592320"/>
            <a:ext cx="2621915" cy="1657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 lnSpcReduction="10000"/>
          </a:bodyPr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行业</a:t>
            </a:r>
            <a:r>
              <a:rPr lang="zh-CN" altLang="en-US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舆情监控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情感倾向分析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社交关系构建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智能文本分类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807335"/>
            <a:ext cx="2622550" cy="1599565"/>
          </a:xfrm>
          <a:prstGeom prst="rect">
            <a:avLst/>
          </a:prstGeom>
        </p:spPr>
      </p:pic>
      <p:sp>
        <p:nvSpPr>
          <p:cNvPr id="51" name="矩形 50"/>
          <p:cNvSpPr>
            <a:spLocks noChangeAspect="1"/>
          </p:cNvSpPr>
          <p:nvPr/>
        </p:nvSpPr>
        <p:spPr>
          <a:xfrm>
            <a:off x="6179820" y="2787650"/>
            <a:ext cx="2539365" cy="159893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ï$ḻiḑê"/>
          <p:cNvSpPr/>
          <p:nvPr/>
        </p:nvSpPr>
        <p:spPr bwMode="gray">
          <a:xfrm>
            <a:off x="6179820" y="4592320"/>
            <a:ext cx="2538730" cy="16573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 lnSpcReduction="10000"/>
          </a:bodyPr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企业图谱构建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企业信用评估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人才智能推荐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行业人才培养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430" y="2777490"/>
            <a:ext cx="2581910" cy="1619250"/>
          </a:xfrm>
          <a:prstGeom prst="rect">
            <a:avLst/>
          </a:prstGeom>
        </p:spPr>
      </p:pic>
      <p:sp>
        <p:nvSpPr>
          <p:cNvPr id="60" name="ïšľîďê"/>
          <p:cNvSpPr/>
          <p:nvPr/>
        </p:nvSpPr>
        <p:spPr bwMode="gray">
          <a:xfrm>
            <a:off x="6179820" y="1763395"/>
            <a:ext cx="2540635" cy="8382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企业招聘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iŝlïḋê"/>
          <p:cNvSpPr/>
          <p:nvPr/>
        </p:nvSpPr>
        <p:spPr bwMode="gray">
          <a:xfrm>
            <a:off x="8901430" y="1763395"/>
            <a:ext cx="2583180" cy="838200"/>
          </a:xfrm>
          <a:prstGeom prst="rect">
            <a:avLst/>
          </a:prstGeom>
          <a:solidFill>
            <a:schemeClr val="tx2"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>
              <a:lnSpc>
                <a:spcPct val="9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生活百科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ï$ḻiḑê"/>
          <p:cNvSpPr/>
          <p:nvPr/>
        </p:nvSpPr>
        <p:spPr bwMode="gray">
          <a:xfrm>
            <a:off x="8901430" y="4592320"/>
            <a:ext cx="2538730" cy="16573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rmAutofit lnSpcReduction="10000"/>
          </a:bodyPr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知识图谱构建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u="sng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通用数据沉淀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宽屏</PresentationFormat>
  <Paragraphs>132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173</cp:revision>
  <dcterms:created xsi:type="dcterms:W3CDTF">2018-11-19T01:06:00Z</dcterms:created>
  <dcterms:modified xsi:type="dcterms:W3CDTF">2018-11-19T07:39:15Z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