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2" r:id="rId3"/>
    <p:sldId id="271" r:id="rId4"/>
    <p:sldId id="258" r:id="rId5"/>
    <p:sldId id="259" r:id="rId6"/>
    <p:sldId id="269" r:id="rId7"/>
    <p:sldId id="260" r:id="rId8"/>
    <p:sldId id="274" r:id="rId9"/>
    <p:sldId id="278" r:id="rId10"/>
    <p:sldId id="277" r:id="rId11"/>
    <p:sldId id="26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1622" autoAdjust="0"/>
  </p:normalViewPr>
  <p:slideViewPr>
    <p:cSldViewPr snapToGrid="0">
      <p:cViewPr varScale="1">
        <p:scale>
          <a:sx n="62" d="100"/>
          <a:sy n="62"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solidFill>
                  <a:srgbClr val="7030A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4727333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23162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128496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4117863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003B5D-F54F-4082-9509-88FED24AE05A}"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032964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003B5D-F54F-4082-9509-88FED24AE05A}"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42489862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003B5D-F54F-4082-9509-88FED24AE05A}"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23499533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003B5D-F54F-4082-9509-88FED24AE05A}"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202533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03B5D-F54F-4082-9509-88FED24AE05A}"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26040943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003B5D-F54F-4082-9509-88FED24AE05A}"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34403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003B5D-F54F-4082-9509-88FED24AE05A}"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2DE32-A0C2-4486-B1B9-962A2BBB5C2A}" type="slidenum">
              <a:rPr lang="en-US" smtClean="0"/>
              <a:t>‹#›</a:t>
            </a:fld>
            <a:endParaRPr lang="en-US"/>
          </a:p>
        </p:txBody>
      </p:sp>
    </p:spTree>
    <p:extLst>
      <p:ext uri="{BB962C8B-B14F-4D97-AF65-F5344CB8AC3E}">
        <p14:creationId xmlns:p14="http://schemas.microsoft.com/office/powerpoint/2010/main" val="36071116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03B5D-F54F-4082-9509-88FED24AE05A}" type="datetimeFigureOut">
              <a:rPr lang="en-US" smtClean="0"/>
              <a:t>9/1/2024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2DE32-A0C2-4486-B1B9-962A2BBB5C2A}" type="slidenum">
              <a:rPr lang="en-US" smtClean="0"/>
              <a:t>‹#›</a:t>
            </a:fld>
            <a:endParaRPr lang="en-US"/>
          </a:p>
        </p:txBody>
      </p:sp>
    </p:spTree>
    <p:extLst>
      <p:ext uri="{BB962C8B-B14F-4D97-AF65-F5344CB8AC3E}">
        <p14:creationId xmlns:p14="http://schemas.microsoft.com/office/powerpoint/2010/main" val="18634339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8778" y="1329081"/>
            <a:ext cx="9469120" cy="1645919"/>
          </a:xfrm>
        </p:spPr>
        <p:txBody>
          <a:bodyPr>
            <a:normAutofit fontScale="90000"/>
          </a:bodyPr>
          <a:lstStyle/>
          <a:p>
            <a:r>
              <a:rPr lang="en-US" dirty="0" smtClean="0"/>
              <a:t>Tanzania Water wells Prediction</a:t>
            </a:r>
            <a:endParaRPr lang="en-US" dirty="0"/>
          </a:p>
        </p:txBody>
      </p:sp>
      <p:sp>
        <p:nvSpPr>
          <p:cNvPr id="3" name="TextBox 2"/>
          <p:cNvSpPr txBox="1"/>
          <p:nvPr/>
        </p:nvSpPr>
        <p:spPr>
          <a:xfrm>
            <a:off x="1524425" y="3961320"/>
            <a:ext cx="8537825" cy="523220"/>
          </a:xfrm>
          <a:prstGeom prst="rect">
            <a:avLst/>
          </a:prstGeom>
          <a:noFill/>
        </p:spPr>
        <p:txBody>
          <a:bodyPr wrap="square" rtlCol="0">
            <a:spAutoFit/>
          </a:bodyPr>
          <a:lstStyle/>
          <a:p>
            <a:r>
              <a:rPr lang="en-US" sz="2800" dirty="0">
                <a:solidFill>
                  <a:srgbClr val="7030A0"/>
                </a:solidFill>
              </a:rPr>
              <a:t>Identifying and Addressing Water Well Issues in Tanzania</a:t>
            </a:r>
          </a:p>
        </p:txBody>
      </p:sp>
    </p:spTree>
    <p:extLst>
      <p:ext uri="{BB962C8B-B14F-4D97-AF65-F5344CB8AC3E}">
        <p14:creationId xmlns:p14="http://schemas.microsoft.com/office/powerpoint/2010/main" val="30596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8121" y="299403"/>
            <a:ext cx="7397394" cy="1354736"/>
          </a:xfrm>
        </p:spPr>
        <p:txBody>
          <a:bodyPr>
            <a:normAutofit/>
          </a:bodyPr>
          <a:lstStyle/>
          <a:p>
            <a:r>
              <a:rPr lang="en-US" dirty="0" smtClean="0"/>
              <a:t>Limitations</a:t>
            </a:r>
            <a:endParaRPr lang="en-US" dirty="0"/>
          </a:p>
        </p:txBody>
      </p:sp>
      <p:sp>
        <p:nvSpPr>
          <p:cNvPr id="3" name="Rectangle 2"/>
          <p:cNvSpPr/>
          <p:nvPr/>
        </p:nvSpPr>
        <p:spPr>
          <a:xfrm>
            <a:off x="1158240" y="1940727"/>
            <a:ext cx="9926855" cy="3970318"/>
          </a:xfrm>
          <a:prstGeom prst="rect">
            <a:avLst/>
          </a:prstGeom>
        </p:spPr>
        <p:txBody>
          <a:bodyPr wrap="square">
            <a:spAutoFit/>
          </a:bodyPr>
          <a:lstStyle/>
          <a:p>
            <a:pPr marL="285750" indent="-285750">
              <a:buFont typeface="Wingdings" panose="05000000000000000000" pitchFamily="2" charset="2"/>
              <a:buChar char="v"/>
            </a:pPr>
            <a:endParaRPr lang="en-US" sz="2800" dirty="0"/>
          </a:p>
          <a:p>
            <a:pPr marL="285750" indent="-285750">
              <a:buFont typeface="Wingdings" panose="05000000000000000000" pitchFamily="2" charset="2"/>
              <a:buChar char="v"/>
            </a:pPr>
            <a:r>
              <a:rPr lang="en-US" sz="2800" dirty="0" smtClean="0"/>
              <a:t> </a:t>
            </a:r>
            <a:r>
              <a:rPr lang="en-US" sz="2800" dirty="0"/>
              <a:t>The data might be imbalanced, which could affect the performance of the classifier</a:t>
            </a:r>
            <a:r>
              <a:rPr lang="en-US" sz="2800" dirty="0" smtClean="0"/>
              <a:t>.</a:t>
            </a:r>
          </a:p>
          <a:p>
            <a:endParaRPr lang="en-US" sz="2800" dirty="0"/>
          </a:p>
          <a:p>
            <a:pPr marL="285750" indent="-285750">
              <a:buFont typeface="Wingdings" panose="05000000000000000000" pitchFamily="2" charset="2"/>
              <a:buChar char="v"/>
            </a:pPr>
            <a:r>
              <a:rPr lang="en-US" sz="2800" dirty="0" smtClean="0"/>
              <a:t>Missing </a:t>
            </a:r>
            <a:r>
              <a:rPr lang="en-US" sz="2800" dirty="0"/>
              <a:t>values were imputed, which might have introduced bias into the model</a:t>
            </a:r>
            <a:r>
              <a:rPr lang="en-US" sz="2800" dirty="0" smtClean="0"/>
              <a:t>.</a:t>
            </a:r>
          </a:p>
          <a:p>
            <a:endParaRPr lang="en-US" sz="2800" dirty="0"/>
          </a:p>
          <a:p>
            <a:pPr marL="285750" indent="-285750">
              <a:buFont typeface="Wingdings" panose="05000000000000000000" pitchFamily="2" charset="2"/>
              <a:buChar char="v"/>
            </a:pPr>
            <a:r>
              <a:rPr lang="en-US" sz="2800" dirty="0" smtClean="0"/>
              <a:t>Some </a:t>
            </a:r>
            <a:r>
              <a:rPr lang="en-US" sz="2800" dirty="0"/>
              <a:t>important features </a:t>
            </a:r>
            <a:r>
              <a:rPr lang="en-US" sz="2800" dirty="0" smtClean="0"/>
              <a:t>are missing</a:t>
            </a:r>
            <a:r>
              <a:rPr lang="en-US" sz="2800" dirty="0"/>
              <a:t>, such as real-time sensor data or seasonal information.</a:t>
            </a:r>
          </a:p>
        </p:txBody>
      </p:sp>
    </p:spTree>
    <p:extLst>
      <p:ext uri="{BB962C8B-B14F-4D97-AF65-F5344CB8AC3E}">
        <p14:creationId xmlns:p14="http://schemas.microsoft.com/office/powerpoint/2010/main" val="285641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9636" y="123290"/>
            <a:ext cx="7150813" cy="923330"/>
          </a:xfrm>
          <a:prstGeom prst="rect">
            <a:avLst/>
          </a:prstGeom>
          <a:noFill/>
        </p:spPr>
        <p:txBody>
          <a:bodyPr wrap="square" rtlCol="0">
            <a:spAutoFit/>
          </a:bodyPr>
          <a:lstStyle/>
          <a:p>
            <a:r>
              <a:rPr lang="en-US" sz="5400" dirty="0">
                <a:solidFill>
                  <a:srgbClr val="7030A0"/>
                </a:solidFill>
              </a:rPr>
              <a:t>Recommendations</a:t>
            </a:r>
          </a:p>
        </p:txBody>
      </p:sp>
      <p:sp>
        <p:nvSpPr>
          <p:cNvPr id="6" name="Rectangle 5"/>
          <p:cNvSpPr/>
          <p:nvPr/>
        </p:nvSpPr>
        <p:spPr>
          <a:xfrm>
            <a:off x="1952090" y="1335639"/>
            <a:ext cx="8846049" cy="5106257"/>
          </a:xfrm>
          <a:prstGeom prst="rect">
            <a:avLst/>
          </a:prstGeom>
          <a:blipFill dpi="0" rotWithShape="1">
            <a:blip r:embed="rId2">
              <a:alphaModFix amt="22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681555" y="1941816"/>
            <a:ext cx="7428216" cy="3816429"/>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 Prioritize Non-Functional Wells for Maintenance and Repair</a:t>
            </a:r>
          </a:p>
          <a:p>
            <a:endParaRPr lang="en-US" sz="2800" dirty="0"/>
          </a:p>
          <a:p>
            <a:pPr marL="285750" indent="-285750">
              <a:buFont typeface="Wingdings" panose="05000000000000000000" pitchFamily="2" charset="2"/>
              <a:buChar char="v"/>
            </a:pPr>
            <a:r>
              <a:rPr lang="en-US" sz="2800" dirty="0"/>
              <a:t> Further Investigate Wells Needing Repair</a:t>
            </a:r>
          </a:p>
          <a:p>
            <a:pPr marL="285750" indent="-285750">
              <a:buFont typeface="Wingdings" panose="05000000000000000000" pitchFamily="2" charset="2"/>
              <a:buChar char="v"/>
            </a:pPr>
            <a:endParaRPr lang="en-US" sz="2800" dirty="0"/>
          </a:p>
          <a:p>
            <a:pPr marL="285750" indent="-285750">
              <a:buFont typeface="Wingdings" panose="05000000000000000000" pitchFamily="2" charset="2"/>
              <a:buChar char="v"/>
            </a:pPr>
            <a:r>
              <a:rPr lang="en-US" sz="2800" dirty="0"/>
              <a:t>Implement Predictive Maintenance Programs</a:t>
            </a:r>
          </a:p>
          <a:p>
            <a:endParaRPr lang="en-US" sz="2800" dirty="0"/>
          </a:p>
          <a:p>
            <a:pPr marL="285750" indent="-285750">
              <a:buFont typeface="Wingdings" panose="05000000000000000000" pitchFamily="2" charset="2"/>
              <a:buChar char="v"/>
            </a:pPr>
            <a:r>
              <a:rPr lang="en-US" sz="2800" dirty="0"/>
              <a:t> Long-Term Policy Planning</a:t>
            </a:r>
          </a:p>
          <a:p>
            <a:endParaRPr lang="en-US" dirty="0"/>
          </a:p>
        </p:txBody>
      </p:sp>
    </p:spTree>
    <p:extLst>
      <p:ext uri="{BB962C8B-B14F-4D97-AF65-F5344CB8AC3E}">
        <p14:creationId xmlns:p14="http://schemas.microsoft.com/office/powerpoint/2010/main" val="2198132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a:xfrm>
            <a:off x="1524000" y="3602038"/>
            <a:ext cx="8890000" cy="1655762"/>
          </a:xfrm>
        </p:spPr>
        <p:txBody>
          <a:bodyPr/>
          <a:lstStyle/>
          <a:p>
            <a:r>
              <a:rPr lang="en-US" dirty="0" smtClean="0"/>
              <a:t>Any Question?</a:t>
            </a:r>
            <a:endParaRPr lang="en-US" dirty="0"/>
          </a:p>
        </p:txBody>
      </p:sp>
    </p:spTree>
    <p:extLst>
      <p:ext uri="{BB962C8B-B14F-4D97-AF65-F5344CB8AC3E}">
        <p14:creationId xmlns:p14="http://schemas.microsoft.com/office/powerpoint/2010/main" val="2873647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55531" y="1924722"/>
            <a:ext cx="5175316" cy="3170099"/>
          </a:xfrm>
          <a:prstGeom prst="rect">
            <a:avLst/>
          </a:prstGeom>
          <a:noFill/>
        </p:spPr>
        <p:txBody>
          <a:bodyPr wrap="square" rtlCol="0">
            <a:spAutoFit/>
          </a:bodyPr>
          <a:lstStyle/>
          <a:p>
            <a:r>
              <a:rPr lang="en-US" sz="2000" dirty="0"/>
              <a:t>Tanzania is facing challenges with its water supply, particularly maintaining the functionality of existing water wells</a:t>
            </a:r>
            <a:r>
              <a:rPr lang="en-US" sz="2000" dirty="0" smtClean="0"/>
              <a:t>.</a:t>
            </a:r>
          </a:p>
          <a:p>
            <a:endParaRPr lang="en-US" sz="2000" dirty="0"/>
          </a:p>
          <a:p>
            <a:r>
              <a:rPr lang="en-US" sz="2000" b="1" dirty="0" smtClean="0"/>
              <a:t>Goal </a:t>
            </a:r>
            <a:r>
              <a:rPr lang="en-US" sz="2000" dirty="0" smtClean="0"/>
              <a:t>: </a:t>
            </a:r>
            <a:r>
              <a:rPr lang="en-US" sz="2000" dirty="0"/>
              <a:t>Our goal is to help predict the condition of water wells using various factors such as the type of pump, installation year, and other key attributes. This can assist NGOs and the Tanzanian government in making data-driven decisions about well repairs and planning.</a:t>
            </a:r>
            <a:endParaRPr lang="en-US" sz="2000" dirty="0" smtClean="0"/>
          </a:p>
        </p:txBody>
      </p:sp>
      <p:sp>
        <p:nvSpPr>
          <p:cNvPr id="8" name="TextBox 7"/>
          <p:cNvSpPr txBox="1"/>
          <p:nvPr/>
        </p:nvSpPr>
        <p:spPr>
          <a:xfrm>
            <a:off x="1941095" y="625642"/>
            <a:ext cx="6481010" cy="923330"/>
          </a:xfrm>
          <a:prstGeom prst="rect">
            <a:avLst/>
          </a:prstGeom>
          <a:noFill/>
        </p:spPr>
        <p:txBody>
          <a:bodyPr wrap="square" rtlCol="0">
            <a:spAutoFit/>
          </a:bodyPr>
          <a:lstStyle/>
          <a:p>
            <a:r>
              <a:rPr lang="en-US" sz="5400" dirty="0" smtClean="0">
                <a:solidFill>
                  <a:srgbClr val="7030A0"/>
                </a:solidFill>
              </a:rPr>
              <a:t>Project Overview</a:t>
            </a:r>
            <a:endParaRPr lang="en-US" sz="5400" dirty="0">
              <a:solidFill>
                <a:srgbClr val="7030A0"/>
              </a:solidFill>
            </a:endParaRPr>
          </a:p>
        </p:txBody>
      </p:sp>
      <p:pic>
        <p:nvPicPr>
          <p:cNvPr id="1026" name="Picture 2" descr="https://miro.medium.com/v2/resize:fit:1050/1*8qTfnlqpcU-TSZ3MsN1zA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127" y="1924722"/>
            <a:ext cx="4917390" cy="408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4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680" y="185209"/>
            <a:ext cx="9144000" cy="796460"/>
          </a:xfrm>
        </p:spPr>
        <p:txBody>
          <a:bodyPr>
            <a:normAutofit fontScale="90000"/>
          </a:bodyPr>
          <a:lstStyle/>
          <a:p>
            <a:r>
              <a:rPr lang="en-US" dirty="0" smtClean="0"/>
              <a:t> Problem Statement</a:t>
            </a:r>
            <a:endParaRPr lang="en-US" dirty="0"/>
          </a:p>
        </p:txBody>
      </p:sp>
      <p:sp>
        <p:nvSpPr>
          <p:cNvPr id="3" name="Rectangle 2"/>
          <p:cNvSpPr/>
          <p:nvPr/>
        </p:nvSpPr>
        <p:spPr>
          <a:xfrm>
            <a:off x="1371601" y="981669"/>
            <a:ext cx="9672320" cy="4900658"/>
          </a:xfrm>
          <a:prstGeom prst="rect">
            <a:avLst/>
          </a:prstGeom>
          <a:blipFill dpi="0" rotWithShape="1">
            <a:blip r:embed="rId2">
              <a:alphaModFix amt="1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12758" y="1684421"/>
            <a:ext cx="9231163" cy="1200329"/>
          </a:xfrm>
          <a:prstGeom prst="rect">
            <a:avLst/>
          </a:prstGeom>
          <a:noFill/>
        </p:spPr>
        <p:txBody>
          <a:bodyPr wrap="square" rtlCol="0">
            <a:spAutoFit/>
          </a:bodyPr>
          <a:lstStyle/>
          <a:p>
            <a:r>
              <a:rPr lang="en-US" sz="2400" b="1" dirty="0" smtClean="0"/>
              <a:t>Challenge</a:t>
            </a:r>
            <a:r>
              <a:rPr lang="en-US" sz="2400" dirty="0" smtClean="0"/>
              <a:t>:  Many </a:t>
            </a:r>
            <a:r>
              <a:rPr lang="en-US" sz="2400" dirty="0"/>
              <a:t>water wells across Tanzania are not functioning as they should. This leads to issues with access to clean water, especially in rural areas.</a:t>
            </a:r>
          </a:p>
        </p:txBody>
      </p:sp>
      <p:sp>
        <p:nvSpPr>
          <p:cNvPr id="6" name="TextBox 5"/>
          <p:cNvSpPr txBox="1"/>
          <p:nvPr/>
        </p:nvSpPr>
        <p:spPr>
          <a:xfrm>
            <a:off x="1812757" y="3431998"/>
            <a:ext cx="9231164" cy="1200329"/>
          </a:xfrm>
          <a:prstGeom prst="rect">
            <a:avLst/>
          </a:prstGeom>
          <a:noFill/>
        </p:spPr>
        <p:txBody>
          <a:bodyPr wrap="square" rtlCol="0">
            <a:spAutoFit/>
          </a:bodyPr>
          <a:lstStyle/>
          <a:p>
            <a:r>
              <a:rPr lang="en-US" sz="2400" b="1" dirty="0"/>
              <a:t>Solution</a:t>
            </a:r>
            <a:r>
              <a:rPr lang="en-US" sz="2400" dirty="0"/>
              <a:t>: We built a model that predicts whether a well is functional, functional but needs repair, or non-functional, helping prioritize resources.</a:t>
            </a:r>
          </a:p>
        </p:txBody>
      </p:sp>
    </p:spTree>
    <p:extLst>
      <p:ext uri="{BB962C8B-B14F-4D97-AF65-F5344CB8AC3E}">
        <p14:creationId xmlns:p14="http://schemas.microsoft.com/office/powerpoint/2010/main" val="1996190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240" y="553403"/>
            <a:ext cx="10261600" cy="1570037"/>
          </a:xfrm>
        </p:spPr>
        <p:txBody>
          <a:bodyPr>
            <a:normAutofit/>
          </a:bodyPr>
          <a:lstStyle/>
          <a:p>
            <a:r>
              <a:rPr lang="en-US" dirty="0"/>
              <a:t>Business Understanding</a:t>
            </a:r>
          </a:p>
        </p:txBody>
      </p:sp>
      <p:sp>
        <p:nvSpPr>
          <p:cNvPr id="3" name="Subtitle 2"/>
          <p:cNvSpPr>
            <a:spLocks noGrp="1"/>
          </p:cNvSpPr>
          <p:nvPr>
            <p:ph type="subTitle" idx="1"/>
          </p:nvPr>
        </p:nvSpPr>
        <p:spPr>
          <a:xfrm>
            <a:off x="1524000" y="2674373"/>
            <a:ext cx="4739148" cy="3628103"/>
          </a:xfrm>
        </p:spPr>
        <p:txBody>
          <a:bodyPr>
            <a:normAutofit fontScale="92500" lnSpcReduction="10000"/>
          </a:bodyPr>
          <a:lstStyle/>
          <a:p>
            <a:r>
              <a:rPr lang="en-US" dirty="0"/>
              <a:t> </a:t>
            </a:r>
            <a:endParaRPr lang="en-US" dirty="0" smtClean="0"/>
          </a:p>
          <a:p>
            <a:pPr marL="457200" indent="-457200" algn="l">
              <a:buFont typeface="Wingdings" panose="05000000000000000000" pitchFamily="2" charset="2"/>
              <a:buChar char="v"/>
            </a:pPr>
            <a:r>
              <a:rPr lang="en-US" dirty="0" smtClean="0"/>
              <a:t> </a:t>
            </a:r>
            <a:r>
              <a:rPr lang="en-US" b="1" dirty="0" smtClean="0"/>
              <a:t>Relevance</a:t>
            </a:r>
            <a:r>
              <a:rPr lang="en-US" dirty="0" smtClean="0"/>
              <a:t> : Water </a:t>
            </a:r>
            <a:r>
              <a:rPr lang="en-US" dirty="0"/>
              <a:t>is essential for health, agriculture, and daily life. Efficiently managing the water infrastructure is critical for improving access to clean water</a:t>
            </a:r>
            <a:r>
              <a:rPr lang="en-US" dirty="0" smtClean="0"/>
              <a:t>.</a:t>
            </a:r>
          </a:p>
          <a:p>
            <a:pPr marL="342900" lvl="0" indent="-342900" algn="l">
              <a:buFont typeface="Wingdings" panose="05000000000000000000" pitchFamily="2" charset="2"/>
              <a:buChar char="v"/>
            </a:pPr>
            <a:r>
              <a:rPr lang="en-US" b="1" dirty="0" smtClean="0"/>
              <a:t>   Target </a:t>
            </a:r>
            <a:r>
              <a:rPr lang="en-US" b="1" dirty="0"/>
              <a:t>Audience</a:t>
            </a:r>
            <a:r>
              <a:rPr lang="en-US" dirty="0"/>
              <a:t>: NGOs, Government </a:t>
            </a:r>
            <a:r>
              <a:rPr lang="en-US" dirty="0" smtClean="0"/>
              <a:t>     bodies</a:t>
            </a:r>
            <a:r>
              <a:rPr lang="en-US" dirty="0"/>
              <a:t>, and policymakers can use this </a:t>
            </a:r>
            <a:r>
              <a:rPr lang="en-US" dirty="0" smtClean="0"/>
              <a:t> information </a:t>
            </a:r>
            <a:r>
              <a:rPr lang="en-US" dirty="0"/>
              <a:t>to plan repairs, allocate resources, and strategize new well installations.</a:t>
            </a:r>
          </a:p>
        </p:txBody>
      </p:sp>
      <p:sp>
        <p:nvSpPr>
          <p:cNvPr id="4" name="TextBox 3"/>
          <p:cNvSpPr txBox="1"/>
          <p:nvPr/>
        </p:nvSpPr>
        <p:spPr>
          <a:xfrm>
            <a:off x="12397784" y="7869955"/>
            <a:ext cx="2954544" cy="2067716"/>
          </a:xfrm>
          <a:prstGeom prst="rect">
            <a:avLst/>
          </a:prstGeom>
          <a:noFill/>
        </p:spPr>
        <p:txBody>
          <a:bodyPr wrap="square" rtlCol="0">
            <a:spAutoFit/>
          </a:bodyPr>
          <a:lstStyle/>
          <a:p>
            <a:endParaRPr lang="en-US" dirty="0"/>
          </a:p>
        </p:txBody>
      </p:sp>
      <p:pic>
        <p:nvPicPr>
          <p:cNvPr id="1026" name="Picture 2" descr="Tanzania’s Water Cri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774" y="2753032"/>
            <a:ext cx="5037065" cy="3549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449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4274" y="526462"/>
            <a:ext cx="9144000" cy="919797"/>
          </a:xfrm>
        </p:spPr>
        <p:txBody>
          <a:bodyPr/>
          <a:lstStyle/>
          <a:p>
            <a:r>
              <a:rPr lang="en-US" dirty="0" smtClean="0"/>
              <a:t>Data Understanding</a:t>
            </a:r>
            <a:endParaRPr lang="en-US" dirty="0"/>
          </a:p>
        </p:txBody>
      </p:sp>
      <p:pic>
        <p:nvPicPr>
          <p:cNvPr id="5" name="Picture 4"/>
          <p:cNvPicPr>
            <a:picLocks noChangeAspect="1"/>
          </p:cNvPicPr>
          <p:nvPr/>
        </p:nvPicPr>
        <p:blipFill>
          <a:blip r:embed="rId2"/>
          <a:stretch>
            <a:fillRect/>
          </a:stretch>
        </p:blipFill>
        <p:spPr>
          <a:xfrm>
            <a:off x="1638219" y="1684962"/>
            <a:ext cx="8147465" cy="4664467"/>
          </a:xfrm>
          <a:prstGeom prst="rect">
            <a:avLst/>
          </a:prstGeom>
        </p:spPr>
      </p:pic>
      <p:sp>
        <p:nvSpPr>
          <p:cNvPr id="7" name="TextBox 6"/>
          <p:cNvSpPr txBox="1"/>
          <p:nvPr/>
        </p:nvSpPr>
        <p:spPr>
          <a:xfrm>
            <a:off x="8332341" y="6236414"/>
            <a:ext cx="3390471" cy="646331"/>
          </a:xfrm>
          <a:prstGeom prst="rect">
            <a:avLst/>
          </a:prstGeom>
          <a:noFill/>
        </p:spPr>
        <p:txBody>
          <a:bodyPr wrap="square" rtlCol="0">
            <a:spAutoFit/>
          </a:bodyPr>
          <a:lstStyle/>
          <a:p>
            <a:r>
              <a:rPr lang="en-US" dirty="0" smtClean="0"/>
              <a:t>Data source : </a:t>
            </a:r>
            <a:r>
              <a:rPr lang="en-US" dirty="0"/>
              <a:t>https://taarifa.org/</a:t>
            </a:r>
          </a:p>
          <a:p>
            <a:endParaRPr lang="en-US" dirty="0"/>
          </a:p>
        </p:txBody>
      </p:sp>
      <p:sp>
        <p:nvSpPr>
          <p:cNvPr id="8" name="TextBox 7"/>
          <p:cNvSpPr txBox="1"/>
          <p:nvPr/>
        </p:nvSpPr>
        <p:spPr>
          <a:xfrm>
            <a:off x="8332341" y="2630905"/>
            <a:ext cx="1453343" cy="369332"/>
          </a:xfrm>
          <a:prstGeom prst="rect">
            <a:avLst/>
          </a:prstGeom>
          <a:noFill/>
        </p:spPr>
        <p:txBody>
          <a:bodyPr wrap="square" rtlCol="0">
            <a:spAutoFit/>
          </a:bodyPr>
          <a:lstStyle/>
          <a:p>
            <a:r>
              <a:rPr lang="en-US" dirty="0" smtClean="0"/>
              <a:t>N = 59,400</a:t>
            </a:r>
            <a:endParaRPr lang="en-US" dirty="0"/>
          </a:p>
        </p:txBody>
      </p:sp>
      <p:sp>
        <p:nvSpPr>
          <p:cNvPr id="9" name="TextBox 8"/>
          <p:cNvSpPr txBox="1"/>
          <p:nvPr/>
        </p:nvSpPr>
        <p:spPr>
          <a:xfrm>
            <a:off x="3739794" y="2167847"/>
            <a:ext cx="719189" cy="369332"/>
          </a:xfrm>
          <a:prstGeom prst="rect">
            <a:avLst/>
          </a:prstGeom>
          <a:noFill/>
        </p:spPr>
        <p:txBody>
          <a:bodyPr wrap="square" rtlCol="0">
            <a:spAutoFit/>
          </a:bodyPr>
          <a:lstStyle/>
          <a:p>
            <a:r>
              <a:rPr lang="en-US" dirty="0" smtClean="0"/>
              <a:t>54%</a:t>
            </a:r>
          </a:p>
        </p:txBody>
      </p:sp>
      <p:sp>
        <p:nvSpPr>
          <p:cNvPr id="10" name="TextBox 9"/>
          <p:cNvSpPr txBox="1"/>
          <p:nvPr/>
        </p:nvSpPr>
        <p:spPr>
          <a:xfrm>
            <a:off x="5815173" y="3184989"/>
            <a:ext cx="688369" cy="369332"/>
          </a:xfrm>
          <a:prstGeom prst="rect">
            <a:avLst/>
          </a:prstGeom>
          <a:noFill/>
        </p:spPr>
        <p:txBody>
          <a:bodyPr wrap="square" rtlCol="0">
            <a:spAutoFit/>
          </a:bodyPr>
          <a:lstStyle/>
          <a:p>
            <a:r>
              <a:rPr lang="en-US" dirty="0" smtClean="0"/>
              <a:t>38%</a:t>
            </a:r>
            <a:endParaRPr lang="en-US" dirty="0"/>
          </a:p>
        </p:txBody>
      </p:sp>
      <p:sp>
        <p:nvSpPr>
          <p:cNvPr id="11" name="TextBox 10"/>
          <p:cNvSpPr txBox="1"/>
          <p:nvPr/>
        </p:nvSpPr>
        <p:spPr>
          <a:xfrm>
            <a:off x="8332341" y="4982965"/>
            <a:ext cx="657547" cy="369332"/>
          </a:xfrm>
          <a:prstGeom prst="rect">
            <a:avLst/>
          </a:prstGeom>
          <a:noFill/>
        </p:spPr>
        <p:txBody>
          <a:bodyPr wrap="square" rtlCol="0">
            <a:spAutoFit/>
          </a:bodyPr>
          <a:lstStyle/>
          <a:p>
            <a:r>
              <a:rPr lang="en-US" dirty="0" smtClean="0"/>
              <a:t>8%</a:t>
            </a:r>
            <a:endParaRPr lang="en-US" dirty="0"/>
          </a:p>
        </p:txBody>
      </p:sp>
    </p:spTree>
    <p:extLst>
      <p:ext uri="{BB962C8B-B14F-4D97-AF65-F5344CB8AC3E}">
        <p14:creationId xmlns:p14="http://schemas.microsoft.com/office/powerpoint/2010/main" val="1833576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3648" y="294641"/>
            <a:ext cx="9144000" cy="934719"/>
          </a:xfrm>
        </p:spPr>
        <p:txBody>
          <a:bodyPr>
            <a:normAutofit/>
          </a:bodyPr>
          <a:lstStyle/>
          <a:p>
            <a:r>
              <a:rPr lang="en-US" dirty="0"/>
              <a:t>Data Visualization</a:t>
            </a:r>
          </a:p>
        </p:txBody>
      </p:sp>
      <p:pic>
        <p:nvPicPr>
          <p:cNvPr id="3" name="Picture 2"/>
          <p:cNvPicPr>
            <a:picLocks noChangeAspect="1"/>
          </p:cNvPicPr>
          <p:nvPr/>
        </p:nvPicPr>
        <p:blipFill>
          <a:blip r:embed="rId2"/>
          <a:stretch>
            <a:fillRect/>
          </a:stretch>
        </p:blipFill>
        <p:spPr>
          <a:xfrm>
            <a:off x="1965960" y="1691640"/>
            <a:ext cx="7909560" cy="4626864"/>
          </a:xfrm>
          <a:prstGeom prst="rect">
            <a:avLst/>
          </a:prstGeom>
        </p:spPr>
      </p:pic>
      <p:sp>
        <p:nvSpPr>
          <p:cNvPr id="5" name="TextBox 4"/>
          <p:cNvSpPr txBox="1"/>
          <p:nvPr/>
        </p:nvSpPr>
        <p:spPr>
          <a:xfrm>
            <a:off x="1965960" y="6411452"/>
            <a:ext cx="7851648" cy="369332"/>
          </a:xfrm>
          <a:prstGeom prst="rect">
            <a:avLst/>
          </a:prstGeom>
          <a:noFill/>
        </p:spPr>
        <p:txBody>
          <a:bodyPr wrap="square" rtlCol="0">
            <a:spAutoFit/>
          </a:bodyPr>
          <a:lstStyle/>
          <a:p>
            <a:r>
              <a:rPr lang="en-US" dirty="0"/>
              <a:t>A map of Tanzania shows where wells are located and their current status.</a:t>
            </a:r>
          </a:p>
        </p:txBody>
      </p:sp>
    </p:spTree>
    <p:extLst>
      <p:ext uri="{BB962C8B-B14F-4D97-AF65-F5344CB8AC3E}">
        <p14:creationId xmlns:p14="http://schemas.microsoft.com/office/powerpoint/2010/main" val="326375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720" y="187643"/>
            <a:ext cx="9144000" cy="950277"/>
          </a:xfrm>
        </p:spPr>
        <p:txBody>
          <a:bodyPr/>
          <a:lstStyle/>
          <a:p>
            <a:r>
              <a:rPr lang="en-US" dirty="0"/>
              <a:t>Model Selection</a:t>
            </a:r>
          </a:p>
        </p:txBody>
      </p:sp>
      <p:pic>
        <p:nvPicPr>
          <p:cNvPr id="4" name="Picture 3"/>
          <p:cNvPicPr>
            <a:picLocks noChangeAspect="1"/>
          </p:cNvPicPr>
          <p:nvPr/>
        </p:nvPicPr>
        <p:blipFill>
          <a:blip r:embed="rId2"/>
          <a:stretch>
            <a:fillRect/>
          </a:stretch>
        </p:blipFill>
        <p:spPr>
          <a:xfrm>
            <a:off x="1134496" y="1345915"/>
            <a:ext cx="5696017" cy="4053512"/>
          </a:xfrm>
          <a:prstGeom prst="rect">
            <a:avLst/>
          </a:prstGeom>
        </p:spPr>
      </p:pic>
      <p:pic>
        <p:nvPicPr>
          <p:cNvPr id="5" name="Picture 4"/>
          <p:cNvPicPr>
            <a:picLocks noChangeAspect="1"/>
          </p:cNvPicPr>
          <p:nvPr/>
        </p:nvPicPr>
        <p:blipFill>
          <a:blip r:embed="rId3"/>
          <a:stretch>
            <a:fillRect/>
          </a:stretch>
        </p:blipFill>
        <p:spPr>
          <a:xfrm>
            <a:off x="6219076" y="1345915"/>
            <a:ext cx="5219700" cy="4089115"/>
          </a:xfrm>
          <a:prstGeom prst="rect">
            <a:avLst/>
          </a:prstGeom>
        </p:spPr>
      </p:pic>
      <p:sp>
        <p:nvSpPr>
          <p:cNvPr id="6" name="TextBox 5"/>
          <p:cNvSpPr txBox="1"/>
          <p:nvPr/>
        </p:nvSpPr>
        <p:spPr>
          <a:xfrm>
            <a:off x="1442720" y="5527673"/>
            <a:ext cx="2722651" cy="369332"/>
          </a:xfrm>
          <a:prstGeom prst="rect">
            <a:avLst/>
          </a:prstGeom>
          <a:noFill/>
        </p:spPr>
        <p:txBody>
          <a:bodyPr wrap="square" rtlCol="0">
            <a:spAutoFit/>
          </a:bodyPr>
          <a:lstStyle/>
          <a:p>
            <a:r>
              <a:rPr lang="en-US" b="1" dirty="0" smtClean="0"/>
              <a:t>Model accuracy : 67%</a:t>
            </a:r>
            <a:endParaRPr lang="en-US" b="1" dirty="0"/>
          </a:p>
        </p:txBody>
      </p:sp>
      <p:sp>
        <p:nvSpPr>
          <p:cNvPr id="7" name="TextBox 6"/>
          <p:cNvSpPr txBox="1"/>
          <p:nvPr/>
        </p:nvSpPr>
        <p:spPr>
          <a:xfrm>
            <a:off x="7942842" y="5399427"/>
            <a:ext cx="2383605" cy="369332"/>
          </a:xfrm>
          <a:prstGeom prst="rect">
            <a:avLst/>
          </a:prstGeom>
          <a:noFill/>
        </p:spPr>
        <p:txBody>
          <a:bodyPr wrap="square" rtlCol="0">
            <a:spAutoFit/>
          </a:bodyPr>
          <a:lstStyle/>
          <a:p>
            <a:r>
              <a:rPr lang="en-US" b="1" dirty="0" smtClean="0"/>
              <a:t>Model accuracy : 77%</a:t>
            </a:r>
            <a:endParaRPr lang="en-US" b="1" dirty="0"/>
          </a:p>
        </p:txBody>
      </p:sp>
      <p:sp>
        <p:nvSpPr>
          <p:cNvPr id="9" name="TextBox 8"/>
          <p:cNvSpPr txBox="1"/>
          <p:nvPr/>
        </p:nvSpPr>
        <p:spPr>
          <a:xfrm>
            <a:off x="1442720" y="5842389"/>
            <a:ext cx="3801979" cy="923330"/>
          </a:xfrm>
          <a:prstGeom prst="rect">
            <a:avLst/>
          </a:prstGeom>
          <a:noFill/>
        </p:spPr>
        <p:txBody>
          <a:bodyPr wrap="square" rtlCol="0">
            <a:spAutoFit/>
          </a:bodyPr>
          <a:lstStyle/>
          <a:p>
            <a:r>
              <a:rPr lang="en-US" dirty="0" smtClean="0"/>
              <a:t>Precision – 0.6413</a:t>
            </a:r>
          </a:p>
          <a:p>
            <a:r>
              <a:rPr lang="en-US" dirty="0" smtClean="0"/>
              <a:t>Recall – 0.6743</a:t>
            </a:r>
          </a:p>
          <a:p>
            <a:r>
              <a:rPr lang="en-US" dirty="0" smtClean="0"/>
              <a:t>F1 –Score –0.6435</a:t>
            </a:r>
            <a:endParaRPr lang="en-US" dirty="0"/>
          </a:p>
        </p:txBody>
      </p:sp>
      <p:sp>
        <p:nvSpPr>
          <p:cNvPr id="10" name="TextBox 9"/>
          <p:cNvSpPr txBox="1"/>
          <p:nvPr/>
        </p:nvSpPr>
        <p:spPr>
          <a:xfrm>
            <a:off x="7716252" y="5768759"/>
            <a:ext cx="3898232" cy="923330"/>
          </a:xfrm>
          <a:prstGeom prst="rect">
            <a:avLst/>
          </a:prstGeom>
          <a:noFill/>
        </p:spPr>
        <p:txBody>
          <a:bodyPr wrap="square" rtlCol="0">
            <a:spAutoFit/>
          </a:bodyPr>
          <a:lstStyle/>
          <a:p>
            <a:r>
              <a:rPr lang="en-US" dirty="0" smtClean="0"/>
              <a:t>Precision – 0.7672</a:t>
            </a:r>
          </a:p>
          <a:p>
            <a:r>
              <a:rPr lang="en-US" dirty="0" smtClean="0"/>
              <a:t>Recall – 0.7658</a:t>
            </a:r>
          </a:p>
          <a:p>
            <a:r>
              <a:rPr lang="en-US" dirty="0" smtClean="0"/>
              <a:t>F1- Score – 0.7663</a:t>
            </a:r>
            <a:endParaRPr lang="en-US" dirty="0"/>
          </a:p>
        </p:txBody>
      </p:sp>
      <p:sp>
        <p:nvSpPr>
          <p:cNvPr id="11" name="TextBox 10"/>
          <p:cNvSpPr txBox="1"/>
          <p:nvPr/>
        </p:nvSpPr>
        <p:spPr>
          <a:xfrm>
            <a:off x="1880171" y="1012186"/>
            <a:ext cx="3205537" cy="369332"/>
          </a:xfrm>
          <a:prstGeom prst="rect">
            <a:avLst/>
          </a:prstGeom>
          <a:noFill/>
        </p:spPr>
        <p:txBody>
          <a:bodyPr wrap="square" rtlCol="0">
            <a:spAutoFit/>
          </a:bodyPr>
          <a:lstStyle/>
          <a:p>
            <a:r>
              <a:rPr lang="en-US" b="1" dirty="0" smtClean="0"/>
              <a:t>Logistic Model</a:t>
            </a:r>
            <a:endParaRPr lang="en-US" b="1" dirty="0"/>
          </a:p>
        </p:txBody>
      </p:sp>
      <p:sp>
        <p:nvSpPr>
          <p:cNvPr id="12" name="TextBox 11"/>
          <p:cNvSpPr txBox="1"/>
          <p:nvPr/>
        </p:nvSpPr>
        <p:spPr>
          <a:xfrm>
            <a:off x="7576188" y="1019949"/>
            <a:ext cx="2372970" cy="369332"/>
          </a:xfrm>
          <a:prstGeom prst="rect">
            <a:avLst/>
          </a:prstGeom>
          <a:noFill/>
        </p:spPr>
        <p:txBody>
          <a:bodyPr wrap="square" rtlCol="0">
            <a:spAutoFit/>
          </a:bodyPr>
          <a:lstStyle/>
          <a:p>
            <a:r>
              <a:rPr lang="en-US" b="1" dirty="0" smtClean="0"/>
              <a:t>Decision Tree</a:t>
            </a:r>
            <a:endParaRPr lang="en-US" b="1" dirty="0"/>
          </a:p>
        </p:txBody>
      </p:sp>
    </p:spTree>
    <p:extLst>
      <p:ext uri="{BB962C8B-B14F-4D97-AF65-F5344CB8AC3E}">
        <p14:creationId xmlns:p14="http://schemas.microsoft.com/office/powerpoint/2010/main" val="1520291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3648" y="294641"/>
            <a:ext cx="9144000" cy="934719"/>
          </a:xfrm>
        </p:spPr>
        <p:txBody>
          <a:bodyPr>
            <a:normAutofit/>
          </a:bodyPr>
          <a:lstStyle/>
          <a:p>
            <a:r>
              <a:rPr lang="en-US" sz="4800" dirty="0" smtClean="0"/>
              <a:t>Feature importance in Decision Tree</a:t>
            </a:r>
            <a:endParaRPr lang="en-US" sz="4800" dirty="0"/>
          </a:p>
        </p:txBody>
      </p:sp>
      <p:pic>
        <p:nvPicPr>
          <p:cNvPr id="3" name="Picture 2"/>
          <p:cNvPicPr>
            <a:picLocks noChangeAspect="1"/>
          </p:cNvPicPr>
          <p:nvPr/>
        </p:nvPicPr>
        <p:blipFill>
          <a:blip r:embed="rId2"/>
          <a:stretch>
            <a:fillRect/>
          </a:stretch>
        </p:blipFill>
        <p:spPr>
          <a:xfrm>
            <a:off x="1379621" y="1366837"/>
            <a:ext cx="9769642" cy="4953752"/>
          </a:xfrm>
          <a:prstGeom prst="rect">
            <a:avLst/>
          </a:prstGeom>
        </p:spPr>
      </p:pic>
    </p:spTree>
    <p:extLst>
      <p:ext uri="{BB962C8B-B14F-4D97-AF65-F5344CB8AC3E}">
        <p14:creationId xmlns:p14="http://schemas.microsoft.com/office/powerpoint/2010/main" val="2422968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720" y="187643"/>
            <a:ext cx="9144000" cy="1302110"/>
          </a:xfrm>
        </p:spPr>
        <p:txBody>
          <a:bodyPr>
            <a:noAutofit/>
          </a:bodyPr>
          <a:lstStyle/>
          <a:p>
            <a:r>
              <a:rPr lang="en-US" sz="4000" dirty="0"/>
              <a:t>Evaluating Model Performance with ROC Curves</a:t>
            </a:r>
          </a:p>
        </p:txBody>
      </p:sp>
      <p:pic>
        <p:nvPicPr>
          <p:cNvPr id="3" name="Picture 2"/>
          <p:cNvPicPr>
            <a:picLocks noChangeAspect="1"/>
          </p:cNvPicPr>
          <p:nvPr/>
        </p:nvPicPr>
        <p:blipFill>
          <a:blip r:embed="rId2"/>
          <a:stretch>
            <a:fillRect/>
          </a:stretch>
        </p:blipFill>
        <p:spPr>
          <a:xfrm>
            <a:off x="1573765" y="1589766"/>
            <a:ext cx="9316841" cy="5268234"/>
          </a:xfrm>
          <a:prstGeom prst="rect">
            <a:avLst/>
          </a:prstGeom>
        </p:spPr>
      </p:pic>
    </p:spTree>
    <p:extLst>
      <p:ext uri="{BB962C8B-B14F-4D97-AF65-F5344CB8AC3E}">
        <p14:creationId xmlns:p14="http://schemas.microsoft.com/office/powerpoint/2010/main" val="1459505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460</TotalTime>
  <Words>294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Tanzania Water wells Prediction</vt:lpstr>
      <vt:lpstr>PowerPoint Presentation</vt:lpstr>
      <vt:lpstr> Problem Statement</vt:lpstr>
      <vt:lpstr>Business Understanding</vt:lpstr>
      <vt:lpstr>Data Understanding</vt:lpstr>
      <vt:lpstr>Data Visualization</vt:lpstr>
      <vt:lpstr>Model Selection</vt:lpstr>
      <vt:lpstr>Feature importance in Decision Tree</vt:lpstr>
      <vt:lpstr>Evaluating Model Performance with ROC Curves</vt:lpstr>
      <vt:lpstr>Limitations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Box Office Trends for Microsoft's New Movie Studio</dc:title>
  <dc:creator>Sharon Chebet</dc:creator>
  <cp:lastModifiedBy>Sharon Chebet</cp:lastModifiedBy>
  <cp:revision>44</cp:revision>
  <dcterms:created xsi:type="dcterms:W3CDTF">2024-05-31T13:40:07Z</dcterms:created>
  <dcterms:modified xsi:type="dcterms:W3CDTF">2024-09-01T13:08:21Z</dcterms:modified>
</cp:coreProperties>
</file>