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a7a66171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6a7a66171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a7a66171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a7a66171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a7a66171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a7a66171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a7a66171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a7a66171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a7a66171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6a7a66171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a7a66171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6a7a66171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a7a66171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a7a66171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a7a66171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6a7a66171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6a7a66171c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6a7a66171c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a7a66171c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a7a66171c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a7a6617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a7a6617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a7a66171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6a7a66171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6a7a66171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6a7a66171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6a7a66171c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6a7a66171c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a7a66171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6a7a66171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a7a66171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a7a66171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a7a66171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a7a66171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1eadb918228e61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1eadb918228e61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c2de5323cf9efb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c2de5323cf9efb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6c2de5323cf9efb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6c2de5323cf9efb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c2de5323cf9efb3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c2de5323cf9efb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a7a66171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a7a6617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SOLAI PAINTS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AND PRODUCTION TREND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/>
          <p:nvPr>
            <p:ph type="title"/>
          </p:nvPr>
        </p:nvSpPr>
        <p:spPr>
          <a:xfrm>
            <a:off x="1297500" y="393750"/>
            <a:ext cx="64656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SALES TREND: </a:t>
            </a:r>
            <a:r>
              <a:rPr lang="en" sz="1550">
                <a:latin typeface="Lato"/>
                <a:ea typeface="Lato"/>
                <a:cs typeface="Lato"/>
                <a:sym typeface="Lato"/>
              </a:rPr>
              <a:t>When did  sales go  down?</a:t>
            </a:r>
            <a:endParaRPr sz="15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1297500" y="928650"/>
            <a:ext cx="7038900" cy="4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600">
                <a:solidFill>
                  <a:schemeClr val="lt2"/>
                </a:solidFill>
              </a:rPr>
              <a:t>2023 Sales Trend</a:t>
            </a:r>
            <a:endParaRPr sz="1600">
              <a:solidFill>
                <a:schemeClr val="lt2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/>
              <a:t>Jan: no sales recorded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/>
              <a:t>Feb–Mar: Strong recovery (12.4M → 20.5M)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/>
              <a:t>Apr–Jun: Fluctuations but relatively strong (14.7M → 18.5M → 14.9M)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/>
              <a:t>Jul–Sep: Upward climb with peak in September (~23M)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/>
              <a:t>Oct–Nov: Slight drop from peak (~16.2M, then 18M)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lang="en" sz="1600"/>
              <a:t>Dec: Falls to ~13.3M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 </a:t>
            </a:r>
            <a:r>
              <a:rPr lang="en" sz="1600">
                <a:solidFill>
                  <a:schemeClr val="lt2"/>
                </a:solidFill>
              </a:rPr>
              <a:t>Key Change Point</a:t>
            </a:r>
            <a:r>
              <a:rPr lang="en" sz="1600"/>
              <a:t>:</a:t>
            </a:r>
            <a:br>
              <a:rPr lang="en" sz="1600"/>
            </a:br>
            <a:r>
              <a:rPr lang="en" sz="1600"/>
              <a:t> Sales began falling in Q4 — particularly from October to December 2023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1297500" y="393750"/>
            <a:ext cx="70389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SALES TREND: </a:t>
            </a:r>
            <a:r>
              <a:rPr lang="en" sz="1550">
                <a:latin typeface="Lato"/>
                <a:ea typeface="Lato"/>
                <a:cs typeface="Lato"/>
                <a:sym typeface="Lato"/>
              </a:rPr>
              <a:t>When did  sales go  down?</a:t>
            </a:r>
            <a:endParaRPr sz="15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1327800" y="1161050"/>
            <a:ext cx="7038900" cy="34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00">
                <a:solidFill>
                  <a:schemeClr val="lt2"/>
                </a:solidFill>
              </a:rPr>
              <a:t>2024 Sales Trend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" sz="1700"/>
              <a:t>Jan–Mar: Strong and stable (21.5M → 20.3M → 21.7M)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" sz="1700"/>
              <a:t>Apr–Jun: Flat but healthy (19M → 17.6M → 18.7M)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" sz="1700"/>
              <a:t>Jul–Sep: Consistent and high (18.4M → 18.3M → 19.7M)</a:t>
            </a:r>
            <a:endParaRPr sz="1700"/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Arial"/>
              <a:buChar char="●"/>
            </a:pPr>
            <a:r>
              <a:rPr lang="en" sz="1700"/>
              <a:t>Oct–Dec: Clear downtrend (19.2M → 17.4M → 16.4M)</a:t>
            </a:r>
            <a:br>
              <a:rPr lang="en" sz="1700"/>
            </a:b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2"/>
                </a:solidFill>
              </a:rPr>
              <a:t>Key Change Point:</a:t>
            </a:r>
            <a:br>
              <a:rPr lang="en" sz="1700">
                <a:solidFill>
                  <a:schemeClr val="lt2"/>
                </a:solidFill>
              </a:rPr>
            </a:br>
            <a:r>
              <a:rPr lang="en" sz="1700"/>
              <a:t> Sales started declining in Q4 again, just like 2023 — October onward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1297500" y="393750"/>
            <a:ext cx="70389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SALES TREND: </a:t>
            </a:r>
            <a:r>
              <a:rPr lang="en" sz="1550">
                <a:latin typeface="Lato"/>
                <a:ea typeface="Lato"/>
                <a:cs typeface="Lato"/>
                <a:sym typeface="Lato"/>
              </a:rPr>
              <a:t>When did  sales go  down?</a:t>
            </a:r>
            <a:endParaRPr sz="15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1297500" y="938850"/>
            <a:ext cx="7434900" cy="3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" sz="5200">
                <a:solidFill>
                  <a:schemeClr val="lt2"/>
                </a:solidFill>
              </a:rPr>
              <a:t>2025 Sales Trend (Partial Year)</a:t>
            </a:r>
            <a:endParaRPr b="1" sz="5200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5200"/>
              <a:t>Jan: 21.3M — strong start</a:t>
            </a:r>
            <a:endParaRPr sz="52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5200"/>
              <a:t>Feb: 17.4M — steep drop</a:t>
            </a:r>
            <a:endParaRPr sz="52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5200"/>
              <a:t>Mar: 17.1M — continues decline but slows</a:t>
            </a:r>
            <a:endParaRPr sz="52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5200"/>
              <a:t>Apr–May: Gradual recovery (16.8M → 18.1M)</a:t>
            </a:r>
            <a:endParaRPr sz="5200"/>
          </a:p>
          <a:p>
            <a:pPr indent="45720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lt2"/>
                </a:solidFill>
              </a:rPr>
              <a:t>Key Change Point:</a:t>
            </a:r>
            <a:br>
              <a:rPr lang="en" sz="5200"/>
            </a:br>
            <a:r>
              <a:rPr lang="en" sz="5200"/>
              <a:t> 	2025’s decline began early — from January to March, followed by a slow recovery</a:t>
            </a:r>
            <a:endParaRPr sz="5200"/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chemeClr val="accent2"/>
                </a:solidFill>
              </a:rPr>
              <a:t>Final Insight – When Did Sales Start Going Down?</a:t>
            </a:r>
            <a:endParaRPr b="1" sz="6400">
              <a:solidFill>
                <a:schemeClr val="accent2"/>
              </a:solidFill>
            </a:endParaRPr>
          </a:p>
          <a:p>
            <a:pPr indent="-311150" lvl="0" marL="838200" marR="381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5200"/>
              <a:t>In 2023, sales dropped in October, with lowest point in December</a:t>
            </a:r>
            <a:endParaRPr sz="5200"/>
          </a:p>
          <a:p>
            <a:pPr indent="-311150" lvl="0" marL="838200" marR="381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5200"/>
              <a:t>In 2024, a similar pattern — steady sales until Q4, then decline</a:t>
            </a:r>
            <a:endParaRPr sz="5200"/>
          </a:p>
          <a:p>
            <a:pPr indent="-311150" lvl="0" marL="838200" marR="381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n" sz="5200"/>
              <a:t>In 2025, the drop came early (Q1), unlike previous years</a:t>
            </a:r>
            <a:endParaRPr sz="52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2333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33150"/>
            <a:ext cx="6415200" cy="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SALES </a:t>
            </a:r>
            <a:r>
              <a:rPr b="1" lang="en"/>
              <a:t>TREND</a:t>
            </a:r>
            <a:r>
              <a:rPr b="1" lang="en"/>
              <a:t>: </a:t>
            </a:r>
            <a:r>
              <a:rPr lang="en" sz="1400">
                <a:latin typeface="Lato"/>
                <a:ea typeface="Lato"/>
                <a:cs typeface="Lato"/>
                <a:sym typeface="Lato"/>
              </a:rPr>
              <a:t>When are the lowest sales months and/ years?</a:t>
            </a:r>
            <a:endParaRPr sz="14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1297500" y="884425"/>
            <a:ext cx="7038900" cy="40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671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860"/>
              <a:buChar char="●"/>
            </a:pPr>
            <a:r>
              <a:rPr lang="en" sz="1860">
                <a:solidFill>
                  <a:schemeClr val="lt2"/>
                </a:solidFill>
              </a:rPr>
              <a:t>Lowest Month Overall</a:t>
            </a:r>
            <a:r>
              <a:rPr lang="en" sz="1860"/>
              <a:t>: </a:t>
            </a:r>
            <a:r>
              <a:rPr lang="en" sz="1860"/>
              <a:t>January 2023 had zero sales</a:t>
            </a:r>
            <a:endParaRPr sz="1860"/>
          </a:p>
          <a:p>
            <a:pPr indent="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60"/>
          </a:p>
          <a:p>
            <a:pPr indent="-34671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860"/>
              <a:buChar char="●"/>
            </a:pPr>
            <a:r>
              <a:rPr lang="en" sz="1860">
                <a:solidFill>
                  <a:schemeClr val="lt2"/>
                </a:solidFill>
              </a:rPr>
              <a:t>Other Lows</a:t>
            </a:r>
            <a:r>
              <a:rPr lang="en" sz="1860"/>
              <a:t>:</a:t>
            </a:r>
            <a:endParaRPr sz="1860"/>
          </a:p>
          <a:p>
            <a:pPr indent="-34671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60"/>
              <a:buChar char="○"/>
            </a:pPr>
            <a:r>
              <a:rPr lang="en" sz="1860"/>
              <a:t>December 2024 (~16.5M)</a:t>
            </a:r>
            <a:endParaRPr sz="1860"/>
          </a:p>
          <a:p>
            <a:pPr indent="-34671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60"/>
              <a:buChar char="○"/>
            </a:pPr>
            <a:r>
              <a:rPr lang="en" sz="1860"/>
              <a:t>March 2025 (~17.1M) marks a </a:t>
            </a:r>
            <a:r>
              <a:rPr b="1" lang="en" sz="1860"/>
              <a:t>continued but slowing decline</a:t>
            </a:r>
            <a:r>
              <a:rPr lang="en" sz="1860"/>
              <a:t> from January.</a:t>
            </a:r>
            <a:endParaRPr sz="1860"/>
          </a:p>
          <a:p>
            <a:pPr indent="0" lvl="0" marL="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60"/>
          </a:p>
          <a:p>
            <a:pPr indent="-34671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SzPts val="1860"/>
              <a:buChar char="●"/>
            </a:pPr>
            <a:r>
              <a:rPr lang="en" sz="1860">
                <a:solidFill>
                  <a:schemeClr val="lt2"/>
                </a:solidFill>
              </a:rPr>
              <a:t>Worst</a:t>
            </a:r>
            <a:r>
              <a:rPr lang="en" sz="1860"/>
              <a:t> : Q4 2024; Shows continuous decline to December.</a:t>
            </a:r>
            <a:endParaRPr sz="1860"/>
          </a:p>
          <a:p>
            <a:pPr indent="0" lvl="0" marL="0" rtl="0" algn="l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860"/>
          </a:p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86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/>
          <p:nvPr>
            <p:ph type="title"/>
          </p:nvPr>
        </p:nvSpPr>
        <p:spPr>
          <a:xfrm>
            <a:off x="1216725" y="434100"/>
            <a:ext cx="7038900" cy="47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PRODUCTION TREND</a:t>
            </a:r>
            <a:r>
              <a:rPr lang="en"/>
              <a:t>: </a:t>
            </a:r>
            <a:r>
              <a:rPr lang="en" sz="1844">
                <a:latin typeface="Lato"/>
                <a:ea typeface="Lato"/>
                <a:cs typeface="Lato"/>
                <a:sym typeface="Lato"/>
              </a:rPr>
              <a:t>When did production go down?</a:t>
            </a:r>
            <a:endParaRPr sz="1844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000" y="958875"/>
            <a:ext cx="7695225" cy="397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 txBox="1"/>
          <p:nvPr>
            <p:ph type="title"/>
          </p:nvPr>
        </p:nvSpPr>
        <p:spPr>
          <a:xfrm>
            <a:off x="1136025" y="454325"/>
            <a:ext cx="70389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PRODUCTION TREND</a:t>
            </a:r>
            <a:r>
              <a:rPr lang="en"/>
              <a:t>: </a:t>
            </a:r>
            <a:r>
              <a:rPr lang="en" sz="1844">
                <a:latin typeface="Lato"/>
                <a:ea typeface="Lato"/>
                <a:cs typeface="Lato"/>
                <a:sym typeface="Lato"/>
              </a:rPr>
              <a:t>When did production go down?</a:t>
            </a:r>
            <a:endParaRPr sz="1844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7"/>
          <p:cNvSpPr txBox="1"/>
          <p:nvPr>
            <p:ph idx="1" type="body"/>
          </p:nvPr>
        </p:nvSpPr>
        <p:spPr>
          <a:xfrm>
            <a:off x="1297500" y="928750"/>
            <a:ext cx="7038900" cy="38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2"/>
                </a:solidFill>
              </a:rPr>
              <a:t>2023 Production</a:t>
            </a:r>
            <a:endParaRPr b="1" sz="1500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Starts in Feb (~90K) and rises to ~131K in Mar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Peaks in Aug (~135K) — highest point of the year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Declines steadily from Sep (~105K) to Dec (~75K)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</a:rPr>
              <a:t> Insight:</a:t>
            </a:r>
            <a:endParaRPr b="1" sz="1600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Production peaked in August, then dropped from September to year-end, hitting its lowest in December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8"/>
          <p:cNvSpPr txBox="1"/>
          <p:nvPr>
            <p:ph type="title"/>
          </p:nvPr>
        </p:nvSpPr>
        <p:spPr>
          <a:xfrm>
            <a:off x="1196550" y="535075"/>
            <a:ext cx="70389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PRODUCTION TREND</a:t>
            </a:r>
            <a:r>
              <a:rPr lang="en"/>
              <a:t>: </a:t>
            </a:r>
            <a:r>
              <a:rPr lang="en" sz="1844">
                <a:latin typeface="Lato"/>
                <a:ea typeface="Lato"/>
                <a:cs typeface="Lato"/>
                <a:sym typeface="Lato"/>
              </a:rPr>
              <a:t>When did production go down?</a:t>
            </a:r>
            <a:endParaRPr sz="1844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8"/>
          <p:cNvSpPr txBox="1"/>
          <p:nvPr>
            <p:ph idx="1" type="body"/>
          </p:nvPr>
        </p:nvSpPr>
        <p:spPr>
          <a:xfrm>
            <a:off x="1297500" y="1150850"/>
            <a:ext cx="7038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2"/>
                </a:solidFill>
              </a:rPr>
              <a:t>2024 Production</a:t>
            </a:r>
            <a:endParaRPr b="1" sz="1400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Strong Q1: Feb–Mar (~114K to ~133K)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Peaks again in July (~130K) and stays high through Sep (~122K)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Starts falling in Oct (~117K) and plunges to Dec (~80K)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2"/>
                </a:solidFill>
              </a:rPr>
              <a:t>Insight</a:t>
            </a:r>
            <a:r>
              <a:rPr lang="en"/>
              <a:t>: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 to 2023 — strong mid-year, but production dips sharply in Q4, ending with a steep drop in December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1297500" y="555275"/>
            <a:ext cx="7038900" cy="6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PRODUCTION TREND</a:t>
            </a:r>
            <a:r>
              <a:rPr lang="en"/>
              <a:t>: </a:t>
            </a:r>
            <a:r>
              <a:rPr lang="en" sz="1844">
                <a:latin typeface="Lato"/>
                <a:ea typeface="Lato"/>
                <a:cs typeface="Lato"/>
                <a:sym typeface="Lato"/>
              </a:rPr>
              <a:t>When did production go down?</a:t>
            </a:r>
            <a:endParaRPr sz="1844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9"/>
          <p:cNvSpPr txBox="1"/>
          <p:nvPr>
            <p:ph idx="1" type="body"/>
          </p:nvPr>
        </p:nvSpPr>
        <p:spPr>
          <a:xfrm>
            <a:off x="1297500" y="1150850"/>
            <a:ext cx="7038900" cy="36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</a:rPr>
              <a:t>2025 Production (Feb–May only)</a:t>
            </a:r>
            <a:endParaRPr b="1" sz="1600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Starts strong in Feb (~112K) and Mar (~124K)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Declines in Apr (~108K) and May (~105K)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</a:rPr>
              <a:t>Insight:</a:t>
            </a:r>
            <a:endParaRPr b="1" sz="1600">
              <a:solidFill>
                <a:schemeClr val="lt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Unlike previous years, 2025 shows an early Q1 decline, with production falling steadily from March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0"/>
          <p:cNvSpPr txBox="1"/>
          <p:nvPr>
            <p:ph type="title"/>
          </p:nvPr>
        </p:nvSpPr>
        <p:spPr>
          <a:xfrm>
            <a:off x="1297500" y="444225"/>
            <a:ext cx="70389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/>
              <a:t>What Could be the Problem(s)?</a:t>
            </a:r>
            <a:endParaRPr b="1" i="1" sz="2200"/>
          </a:p>
        </p:txBody>
      </p:sp>
      <p:sp>
        <p:nvSpPr>
          <p:cNvPr id="240" name="Google Shape;240;p30"/>
          <p:cNvSpPr txBox="1"/>
          <p:nvPr>
            <p:ph idx="1" type="body"/>
          </p:nvPr>
        </p:nvSpPr>
        <p:spPr>
          <a:xfrm>
            <a:off x="1297500" y="1009525"/>
            <a:ext cx="7038900" cy="346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AutoNum type="arabicPeriod"/>
            </a:pPr>
            <a:r>
              <a:rPr b="1" lang="en" sz="1600">
                <a:solidFill>
                  <a:schemeClr val="lt2"/>
                </a:solidFill>
              </a:rPr>
              <a:t>Consistent Q4 Drop in Both Sales &amp; Production</a:t>
            </a:r>
            <a:endParaRPr b="1" sz="1600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Both sales and production fall sharply in December every year (2023 &amp; 2024).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December is the lowest production month, and also among the lowest sales months.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2"/>
                </a:solidFill>
              </a:rPr>
              <a:t>This suggests:</a:t>
            </a:r>
            <a:endParaRPr b="1" sz="1500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End-of-year shutdowns, reduced capacity, or poor inventory planning.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Missed holiday demand ; no ramp-up ahead of consumer spikes.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1"/>
          <p:cNvSpPr txBox="1"/>
          <p:nvPr>
            <p:ph type="title"/>
          </p:nvPr>
        </p:nvSpPr>
        <p:spPr>
          <a:xfrm>
            <a:off x="1337900" y="605700"/>
            <a:ext cx="7038900" cy="49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/>
              <a:t>What Could be the Problem(s)?</a:t>
            </a:r>
            <a:endParaRPr b="1" i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 txBox="1"/>
          <p:nvPr>
            <p:ph idx="1" type="body"/>
          </p:nvPr>
        </p:nvSpPr>
        <p:spPr>
          <a:xfrm>
            <a:off x="1297500" y="1140750"/>
            <a:ext cx="7038900" cy="33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50">
                <a:solidFill>
                  <a:schemeClr val="lt2"/>
                </a:solidFill>
              </a:rPr>
              <a:t>2. Early-Year Volatility (Especially 2025)</a:t>
            </a:r>
            <a:endParaRPr b="1" sz="1850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 2025, both sales and production decline in Q1, unlike previous years.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2"/>
                </a:solidFill>
              </a:rPr>
              <a:t>Possible causes:</a:t>
            </a:r>
            <a:endParaRPr b="1" sz="1500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Excess inventory from previous year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Demand uncertainty or delayed procurement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Strategic misalignment between production planning and market conditions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INSIGHTS &amp; SOLUTIONS:  2023-2025 DATA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OBJECTIVES</a:t>
            </a:r>
            <a:r>
              <a:rPr lang="en"/>
              <a:t>: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Brief overview of current Trend i.e. </a:t>
            </a:r>
            <a:r>
              <a:rPr lang="en" sz="1400"/>
              <a:t>How is the current year looking like?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Identify Sales Trend i.e. </a:t>
            </a:r>
            <a:r>
              <a:rPr lang="en" sz="1400"/>
              <a:t>When did  sales start going down?When are the lowest sales months and/ years?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Identify production Trend i.e. </a:t>
            </a:r>
            <a:r>
              <a:rPr lang="en" sz="1400"/>
              <a:t>When did production start going down.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Identify </a:t>
            </a:r>
            <a:r>
              <a:rPr lang="en" sz="1400"/>
              <a:t>contributing</a:t>
            </a:r>
            <a:r>
              <a:rPr lang="en" sz="1400"/>
              <a:t> factors to the trends </a:t>
            </a:r>
            <a:r>
              <a:rPr lang="en" sz="1400"/>
              <a:t> i.e. What could be the problem?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Identify solutions to these contributing factors i.e. </a:t>
            </a:r>
            <a:r>
              <a:rPr lang="en" sz="1400"/>
              <a:t>What can we do to solve these problems? </a:t>
            </a:r>
            <a:endParaRPr sz="1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2"/>
          <p:cNvSpPr txBox="1"/>
          <p:nvPr>
            <p:ph type="title"/>
          </p:nvPr>
        </p:nvSpPr>
        <p:spPr>
          <a:xfrm>
            <a:off x="1297500" y="514300"/>
            <a:ext cx="70389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/>
              <a:t>What Could be the Problem(s)?</a:t>
            </a:r>
            <a:endParaRPr b="1" i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 txBox="1"/>
          <p:nvPr>
            <p:ph idx="1" type="body"/>
          </p:nvPr>
        </p:nvSpPr>
        <p:spPr>
          <a:xfrm>
            <a:off x="1297500" y="1111900"/>
            <a:ext cx="7038900" cy="3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</a:rPr>
              <a:t>3.  </a:t>
            </a:r>
            <a:r>
              <a:rPr b="1" lang="en" sz="1600">
                <a:solidFill>
                  <a:schemeClr val="lt2"/>
                </a:solidFill>
              </a:rPr>
              <a:t>Mismatch Between Production and Demand</a:t>
            </a:r>
            <a:endParaRPr b="1" sz="1600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Production often peaks after or during flat sales, e.g., mid-2023 and 2024.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Overproduction → inventory buildup → wasted capacity or write-offs.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1297500" y="567875"/>
            <a:ext cx="70389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200"/>
              <a:t>What Could be the Problem(s)?</a:t>
            </a:r>
            <a:endParaRPr b="1" i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1297500" y="1071575"/>
            <a:ext cx="70389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</a:rPr>
              <a:t>Poor Responsiveness to Seasonal Trends</a:t>
            </a:r>
            <a:endParaRPr b="1" sz="1600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There’s no clear tactical ramp-up before known high-sales months like Q3.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Similarly, no proactive cutback ahead of Q4 decline.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1297500" y="527675"/>
            <a:ext cx="70389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/>
              <a:t>Proposed Solutions</a:t>
            </a:r>
            <a:endParaRPr b="1" i="1" sz="2300"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1297500" y="1165325"/>
            <a:ext cx="7038900" cy="3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</a:rPr>
              <a:t>1. Improve Demand Forecasting</a:t>
            </a:r>
            <a:endParaRPr b="1" sz="1600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historical sales + production patterns (especially quarterly) to forecast accurately.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Predict Q4 dips and Q3 peaks, and align production accordingly.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2"/>
                </a:solidFill>
              </a:rPr>
              <a:t>2. Align Production Cycles With Sales Cycles</a:t>
            </a:r>
            <a:endParaRPr b="1" sz="1600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Avoid overproduction in flat or declining months.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Scale up production before Q3, and scale down before December to reduce end-year losses.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5"/>
          <p:cNvSpPr txBox="1"/>
          <p:nvPr>
            <p:ph type="title"/>
          </p:nvPr>
        </p:nvSpPr>
        <p:spPr>
          <a:xfrm>
            <a:off x="1297500" y="608075"/>
            <a:ext cx="7038900" cy="5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300"/>
              <a:t>Proposed Solutions</a:t>
            </a:r>
            <a:endParaRPr b="1" i="1"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1297500" y="1205675"/>
            <a:ext cx="7038900" cy="32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57125" y="272600"/>
            <a:ext cx="7038900" cy="48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CURRENT YEAR TREND(2025)</a:t>
            </a:r>
            <a:endParaRPr b="1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950"/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400" y="726875"/>
            <a:ext cx="7793149" cy="425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7038900" cy="54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CURRENT YEAR TREND(2025)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97500" y="959050"/>
            <a:ext cx="7038900" cy="351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January 2025 </a:t>
            </a:r>
            <a:r>
              <a:rPr lang="en"/>
              <a:t>started</a:t>
            </a:r>
            <a:r>
              <a:rPr lang="en"/>
              <a:t>  strong (~21.3 M), but there’s a clear month-on-month decline to March. The sharpest drop happened between January and February, while March remained relatively stable compared to February.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Q2 data  shows slight recovery, with May 2025 outperforming previous </a:t>
            </a:r>
            <a:r>
              <a:rPr lang="en"/>
              <a:t>years.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Watch Q2 and Q3 closely- if sales rebound, it could mean seasonal shifts or delayed demand.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052550" y="112475"/>
            <a:ext cx="38634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YEARLY TREND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150" y="535775"/>
            <a:ext cx="7705925" cy="4508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233025"/>
            <a:ext cx="4931100" cy="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SALES YEARLY TREND INSIGHTS</a:t>
            </a:r>
            <a:endParaRPr/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736725"/>
            <a:ext cx="7038900" cy="41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/>
              <a:t>Plot 1: Average Net Sales (2023–2025)</a:t>
            </a:r>
            <a:endParaRPr b="1" sz="1500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Each bar represents the average monthly net sales for the year.</a:t>
            </a:r>
            <a:br>
              <a:rPr lang="en"/>
            </a:b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lang="en"/>
              <a:t>The gray dashed line shows the </a:t>
            </a:r>
            <a:r>
              <a:rPr b="1" lang="en"/>
              <a:t>overall 3-year average</a:t>
            </a:r>
            <a:r>
              <a:rPr lang="en"/>
              <a:t> (~17.45 million).</a:t>
            </a:r>
            <a:br>
              <a:rPr lang="en"/>
            </a:b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en"/>
              <a:t>2025 uses only data from Jan–May, as it's incomplete.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Insights:</a:t>
            </a:r>
            <a:endParaRPr b="1"/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n"/>
              <a:t>2024</a:t>
            </a:r>
            <a:r>
              <a:rPr lang="en"/>
              <a:t> had the highest average net sales (~19.14M).</a:t>
            </a:r>
            <a:br>
              <a:rPr lang="en"/>
            </a:b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n"/>
              <a:t>2023</a:t>
            </a:r>
            <a:r>
              <a:rPr lang="en"/>
              <a:t> had the lowest (~15.10M), likely due to lower early-year figures.</a:t>
            </a:r>
            <a:br>
              <a:rPr lang="en"/>
            </a:b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Char char="●"/>
            </a:pPr>
            <a:r>
              <a:rPr b="1" lang="en"/>
              <a:t>2025</a:t>
            </a:r>
            <a:r>
              <a:rPr lang="en"/>
              <a:t> is currently strong (~18.13M), above the 3-year average.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70725" y="246400"/>
            <a:ext cx="4596000" cy="43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PRODUCTION YEARLY TREND </a:t>
            </a:r>
            <a:endParaRPr/>
          </a:p>
        </p:txBody>
      </p:sp>
      <p:pic>
        <p:nvPicPr>
          <p:cNvPr id="172" name="Google Shape;17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8875" y="683200"/>
            <a:ext cx="7929226" cy="446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</a:t>
            </a:r>
            <a:r>
              <a:rPr lang="en"/>
              <a:t>UCTION YEARLY TREND INSIGHTS 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964400"/>
            <a:ext cx="7038900" cy="39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400"/>
              <a:t>Plot 2: Average Production Levels (2023–2025)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" sz="1400"/>
              <a:t>Bars show average monthly production levels in </a:t>
            </a:r>
            <a:r>
              <a:rPr b="1" lang="en" sz="1400"/>
              <a:t>thousands of units</a:t>
            </a:r>
            <a:r>
              <a:rPr lang="en" sz="1400"/>
              <a:t>.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2025 average is based on data from Jan–May.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The overall average across the three years is ~111.37K.</a:t>
            </a:r>
            <a:br>
              <a:rPr lang="en" sz="1400"/>
            </a:b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/>
              <a:t>Insights: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●"/>
            </a:pPr>
            <a:r>
              <a:rPr lang="en" sz="1400"/>
              <a:t>Production has been increasing yearly.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" sz="1400"/>
              <a:t>2025</a:t>
            </a:r>
            <a:r>
              <a:rPr lang="en" sz="1400"/>
              <a:t> is currently leading with ~121.01K average monthly units.</a:t>
            </a:r>
            <a:br>
              <a:rPr lang="en" sz="1400"/>
            </a:b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b="1" lang="en" sz="1400"/>
              <a:t>2023</a:t>
            </a:r>
            <a:r>
              <a:rPr lang="en" sz="1400"/>
              <a:t> had the lowest at ~97.56K, reflecting possibly lower capacity or scale.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949250" y="112475"/>
            <a:ext cx="7038900" cy="4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SALES TREND: </a:t>
            </a:r>
            <a:r>
              <a:rPr lang="en" sz="1550">
                <a:latin typeface="Lato"/>
                <a:ea typeface="Lato"/>
                <a:cs typeface="Lato"/>
                <a:sym typeface="Lato"/>
              </a:rPr>
              <a:t>When did  sales start going down?</a:t>
            </a:r>
            <a:endParaRPr sz="155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7656900" y="0"/>
            <a:ext cx="1487100" cy="26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350"/>
          </a:p>
        </p:txBody>
      </p:sp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300" y="602675"/>
            <a:ext cx="7793149" cy="4250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