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Poppins" panose="000005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jdVCa7HHfct1a5Azo3NwHPxx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1792288" y="612775"/>
            <a:ext cx="5486400" cy="4114800"/>
          </a:xfrm>
          <a:prstGeom prst="rect">
            <a:avLst/>
          </a:prstGeom>
          <a:noFill/>
          <a:ln>
            <a:noFill/>
          </a:ln>
        </p:spPr>
      </p:sp>
      <p:sp>
        <p:nvSpPr>
          <p:cNvPr id="64" name="Google Shape;64;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sp>
      <p:sp>
        <p:nvSpPr>
          <p:cNvPr id="85" name="Google Shape;85;p1"/>
          <p:cNvSpPr/>
          <p:nvPr/>
        </p:nvSpPr>
        <p:spPr>
          <a:xfrm>
            <a:off x="-74606" y="295062"/>
            <a:ext cx="4918200" cy="1195417"/>
          </a:xfrm>
          <a:custGeom>
            <a:avLst/>
            <a:gdLst/>
            <a:ahLst/>
            <a:cxnLst/>
            <a:rect l="l" t="t" r="r" b="b"/>
            <a:pathLst>
              <a:path w="4918200" h="1195417" extrusionOk="0">
                <a:moveTo>
                  <a:pt x="0" y="0"/>
                </a:moveTo>
                <a:lnTo>
                  <a:pt x="4918200" y="0"/>
                </a:lnTo>
                <a:lnTo>
                  <a:pt x="4918200" y="1195417"/>
                </a:lnTo>
                <a:lnTo>
                  <a:pt x="0" y="1195417"/>
                </a:lnTo>
                <a:lnTo>
                  <a:pt x="0" y="0"/>
                </a:lnTo>
                <a:close/>
              </a:path>
            </a:pathLst>
          </a:custGeom>
          <a:blipFill rotWithShape="1">
            <a:blip r:embed="rId4">
              <a:alphaModFix/>
            </a:blip>
            <a:stretch>
              <a:fillRect t="-940" b="-939"/>
            </a:stretch>
          </a:blipFill>
          <a:ln>
            <a:noFill/>
          </a:ln>
        </p:spPr>
      </p:sp>
      <p:sp>
        <p:nvSpPr>
          <p:cNvPr id="86" name="Google Shape;86;p1"/>
          <p:cNvSpPr/>
          <p:nvPr/>
        </p:nvSpPr>
        <p:spPr>
          <a:xfrm>
            <a:off x="16373978" y="9149040"/>
            <a:ext cx="1770644" cy="1026973"/>
          </a:xfrm>
          <a:custGeom>
            <a:avLst/>
            <a:gdLst/>
            <a:ahLst/>
            <a:cxnLst/>
            <a:rect l="l" t="t" r="r" b="b"/>
            <a:pathLst>
              <a:path w="1770644" h="1026973" extrusionOk="0">
                <a:moveTo>
                  <a:pt x="0" y="0"/>
                </a:moveTo>
                <a:lnTo>
                  <a:pt x="1770644" y="0"/>
                </a:lnTo>
                <a:lnTo>
                  <a:pt x="1770644" y="1026973"/>
                </a:lnTo>
                <a:lnTo>
                  <a:pt x="0" y="1026973"/>
                </a:lnTo>
                <a:lnTo>
                  <a:pt x="0" y="0"/>
                </a:lnTo>
                <a:close/>
              </a:path>
            </a:pathLst>
          </a:custGeom>
          <a:blipFill rotWithShape="1">
            <a:blip r:embed="rId5">
              <a:alphaModFix/>
            </a:blip>
            <a:stretch>
              <a:fillRect/>
            </a:stretch>
          </a:blipFill>
          <a:ln>
            <a:noFill/>
          </a:ln>
        </p:spPr>
      </p:sp>
      <p:sp>
        <p:nvSpPr>
          <p:cNvPr id="87" name="Google Shape;87;p1"/>
          <p:cNvSpPr/>
          <p:nvPr/>
        </p:nvSpPr>
        <p:spPr>
          <a:xfrm>
            <a:off x="15849397" y="117989"/>
            <a:ext cx="1049162" cy="1133145"/>
          </a:xfrm>
          <a:custGeom>
            <a:avLst/>
            <a:gdLst/>
            <a:ahLst/>
            <a:cxnLst/>
            <a:rect l="l" t="t" r="r" b="b"/>
            <a:pathLst>
              <a:path w="1049162" h="1133145" extrusionOk="0">
                <a:moveTo>
                  <a:pt x="0" y="0"/>
                </a:moveTo>
                <a:lnTo>
                  <a:pt x="1049162" y="0"/>
                </a:lnTo>
                <a:lnTo>
                  <a:pt x="1049162" y="1133145"/>
                </a:lnTo>
                <a:lnTo>
                  <a:pt x="0" y="1133145"/>
                </a:lnTo>
                <a:lnTo>
                  <a:pt x="0" y="0"/>
                </a:lnTo>
                <a:close/>
              </a:path>
            </a:pathLst>
          </a:custGeom>
          <a:blipFill rotWithShape="1">
            <a:blip r:embed="rId6">
              <a:alphaModFix/>
            </a:blip>
            <a:stretch>
              <a:fillRect l="-57444" t="-69217" r="-44066" b="-94718"/>
            </a:stretch>
          </a:blipFill>
          <a:ln>
            <a:noFill/>
          </a:ln>
        </p:spPr>
      </p:sp>
      <p:grpSp>
        <p:nvGrpSpPr>
          <p:cNvPr id="88" name="Google Shape;88;p1"/>
          <p:cNvGrpSpPr/>
          <p:nvPr/>
        </p:nvGrpSpPr>
        <p:grpSpPr>
          <a:xfrm>
            <a:off x="17057062" y="-90316"/>
            <a:ext cx="1087560" cy="1303080"/>
            <a:chOff x="0" y="-328900"/>
            <a:chExt cx="1450081" cy="1737439"/>
          </a:xfrm>
        </p:grpSpPr>
        <p:grpSp>
          <p:nvGrpSpPr>
            <p:cNvPr id="89" name="Google Shape;89;p1"/>
            <p:cNvGrpSpPr/>
            <p:nvPr/>
          </p:nvGrpSpPr>
          <p:grpSpPr>
            <a:xfrm>
              <a:off x="0" y="-328900"/>
              <a:ext cx="1450081" cy="1737439"/>
              <a:chOff x="0" y="-114300"/>
              <a:chExt cx="503934" cy="603798"/>
            </a:xfrm>
          </p:grpSpPr>
          <p:sp>
            <p:nvSpPr>
              <p:cNvPr id="90" name="Google Shape;90;p1"/>
              <p:cNvSpPr/>
              <p:nvPr/>
            </p:nvSpPr>
            <p:spPr>
              <a:xfrm>
                <a:off x="0" y="0"/>
                <a:ext cx="503934" cy="489498"/>
              </a:xfrm>
              <a:custGeom>
                <a:avLst/>
                <a:gdLst/>
                <a:ahLst/>
                <a:cxnLst/>
                <a:rect l="l" t="t" r="r" b="b"/>
                <a:pathLst>
                  <a:path w="503934" h="489498" extrusionOk="0">
                    <a:moveTo>
                      <a:pt x="244749" y="0"/>
                    </a:moveTo>
                    <a:lnTo>
                      <a:pt x="259185" y="0"/>
                    </a:lnTo>
                    <a:cubicBezTo>
                      <a:pt x="324097" y="0"/>
                      <a:pt x="386349" y="25786"/>
                      <a:pt x="432249" y="71685"/>
                    </a:cubicBezTo>
                    <a:cubicBezTo>
                      <a:pt x="478148" y="117585"/>
                      <a:pt x="503934" y="179837"/>
                      <a:pt x="503934" y="244749"/>
                    </a:cubicBezTo>
                    <a:lnTo>
                      <a:pt x="503934" y="244749"/>
                    </a:lnTo>
                    <a:cubicBezTo>
                      <a:pt x="503934" y="379920"/>
                      <a:pt x="394356" y="489498"/>
                      <a:pt x="259185" y="489498"/>
                    </a:cubicBezTo>
                    <a:lnTo>
                      <a:pt x="244749" y="489498"/>
                    </a:lnTo>
                    <a:cubicBezTo>
                      <a:pt x="109578" y="489498"/>
                      <a:pt x="0" y="379920"/>
                      <a:pt x="0" y="244749"/>
                    </a:cubicBezTo>
                    <a:lnTo>
                      <a:pt x="0" y="244749"/>
                    </a:lnTo>
                    <a:cubicBezTo>
                      <a:pt x="0" y="109578"/>
                      <a:pt x="109578" y="0"/>
                      <a:pt x="244749" y="0"/>
                    </a:cubicBezTo>
                    <a:close/>
                  </a:path>
                </a:pathLst>
              </a:custGeom>
              <a:gradFill>
                <a:gsLst>
                  <a:gs pos="0">
                    <a:srgbClr val="A6A6A6"/>
                  </a:gs>
                  <a:gs pos="100000">
                    <a:srgbClr val="FFFFFF"/>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txBox="1"/>
              <p:nvPr/>
            </p:nvSpPr>
            <p:spPr>
              <a:xfrm>
                <a:off x="0" y="-114300"/>
                <a:ext cx="503934" cy="603798"/>
              </a:xfrm>
              <a:prstGeom prst="rect">
                <a:avLst/>
              </a:prstGeom>
              <a:noFill/>
              <a:ln>
                <a:noFill/>
              </a:ln>
            </p:spPr>
            <p:txBody>
              <a:bodyPr spcFirstLastPara="1" wrap="square" lIns="13375" tIns="13375" rIns="13375" bIns="13375" anchor="ctr" anchorCtr="0">
                <a:noAutofit/>
              </a:bodyPr>
              <a:lstStyle/>
              <a:p>
                <a:pPr marL="0" marR="0" lvl="0" indent="0" algn="ctr" rtl="0">
                  <a:lnSpc>
                    <a:spcPct val="48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2" name="Google Shape;92;p1"/>
            <p:cNvSpPr/>
            <p:nvPr/>
          </p:nvSpPr>
          <p:spPr>
            <a:xfrm>
              <a:off x="67934" y="121945"/>
              <a:ext cx="1314213" cy="1164650"/>
            </a:xfrm>
            <a:custGeom>
              <a:avLst/>
              <a:gdLst/>
              <a:ahLst/>
              <a:cxnLst/>
              <a:rect l="l" t="t" r="r" b="b"/>
              <a:pathLst>
                <a:path w="1314213" h="1164650" extrusionOk="0">
                  <a:moveTo>
                    <a:pt x="0" y="0"/>
                  </a:moveTo>
                  <a:lnTo>
                    <a:pt x="1314213" y="0"/>
                  </a:lnTo>
                  <a:lnTo>
                    <a:pt x="1314213" y="1164650"/>
                  </a:lnTo>
                  <a:lnTo>
                    <a:pt x="0" y="1164650"/>
                  </a:lnTo>
                  <a:lnTo>
                    <a:pt x="0" y="0"/>
                  </a:lnTo>
                  <a:close/>
                </a:path>
              </a:pathLst>
            </a:custGeom>
            <a:blipFill rotWithShape="1">
              <a:blip r:embed="rId7">
                <a:alphaModFix/>
              </a:blip>
              <a:stretch>
                <a:fillRect t="-3273" b="-3274"/>
              </a:stretch>
            </a:blipFill>
            <a:ln>
              <a:noFill/>
            </a:ln>
          </p:spPr>
        </p:sp>
      </p:grpSp>
      <p:sp>
        <p:nvSpPr>
          <p:cNvPr id="93" name="Google Shape;93;p1"/>
          <p:cNvSpPr txBox="1"/>
          <p:nvPr/>
        </p:nvSpPr>
        <p:spPr>
          <a:xfrm>
            <a:off x="673085" y="7864827"/>
            <a:ext cx="9794389"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Team Name:</a:t>
            </a:r>
            <a:r>
              <a:rPr lang="en-US" sz="3200" dirty="0">
                <a:solidFill>
                  <a:srgbClr val="E5E1DA"/>
                </a:solidFill>
                <a:latin typeface="Poppins"/>
                <a:ea typeface="Poppins"/>
                <a:cs typeface="Poppins"/>
                <a:sym typeface="Poppins"/>
              </a:rPr>
              <a:t> Coding Ninjas </a:t>
            </a:r>
            <a:endParaRPr dirty="0"/>
          </a:p>
        </p:txBody>
      </p:sp>
      <p:sp>
        <p:nvSpPr>
          <p:cNvPr id="94" name="Google Shape;94;p1"/>
          <p:cNvSpPr txBox="1"/>
          <p:nvPr/>
        </p:nvSpPr>
        <p:spPr>
          <a:xfrm>
            <a:off x="673085" y="8480467"/>
            <a:ext cx="11411477"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Team Leader Name:</a:t>
            </a:r>
            <a:r>
              <a:rPr lang="en-US" sz="3200" dirty="0">
                <a:solidFill>
                  <a:srgbClr val="E5E1DA"/>
                </a:solidFill>
                <a:latin typeface="Poppins"/>
                <a:ea typeface="Poppins"/>
                <a:cs typeface="Poppins"/>
                <a:sym typeface="Poppins"/>
              </a:rPr>
              <a:t> Sharon Melhi</a:t>
            </a:r>
            <a:endParaRPr dirty="0"/>
          </a:p>
        </p:txBody>
      </p:sp>
      <p:sp>
        <p:nvSpPr>
          <p:cNvPr id="95" name="Google Shape;95;p1"/>
          <p:cNvSpPr txBox="1"/>
          <p:nvPr/>
        </p:nvSpPr>
        <p:spPr>
          <a:xfrm>
            <a:off x="673085" y="9096106"/>
            <a:ext cx="11707129" cy="68941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Institution Name:</a:t>
            </a:r>
            <a:r>
              <a:rPr lang="en-US" sz="3200" dirty="0">
                <a:solidFill>
                  <a:srgbClr val="E5E1DA"/>
                </a:solidFill>
                <a:latin typeface="Poppins"/>
                <a:ea typeface="Poppins"/>
                <a:cs typeface="Poppins"/>
                <a:sym typeface="Poppins"/>
              </a:rPr>
              <a:t> Amity University , Bengaluru</a:t>
            </a:r>
            <a:endParaRPr dirty="0"/>
          </a:p>
        </p:txBody>
      </p:sp>
      <p:sp>
        <p:nvSpPr>
          <p:cNvPr id="96" name="Google Shape;96;p1"/>
          <p:cNvSpPr txBox="1"/>
          <p:nvPr/>
        </p:nvSpPr>
        <p:spPr>
          <a:xfrm>
            <a:off x="496639" y="3112051"/>
            <a:ext cx="11411477" cy="29083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9999" b="1" i="0" u="none" strike="noStrike" cap="none">
                <a:solidFill>
                  <a:srgbClr val="FBF9F1"/>
                </a:solidFill>
                <a:latin typeface="Poppins"/>
                <a:ea typeface="Poppins"/>
                <a:cs typeface="Poppins"/>
                <a:sym typeface="Poppins"/>
              </a:rPr>
              <a:t>SOLUTION</a:t>
            </a:r>
            <a:endParaRPr/>
          </a:p>
          <a:p>
            <a:pPr marL="0" marR="0" lvl="0" indent="0" algn="l" rtl="0">
              <a:lnSpc>
                <a:spcPct val="110001"/>
              </a:lnSpc>
              <a:spcBef>
                <a:spcPts val="0"/>
              </a:spcBef>
              <a:spcAft>
                <a:spcPts val="0"/>
              </a:spcAft>
              <a:buNone/>
            </a:pPr>
            <a:r>
              <a:rPr lang="en-US" sz="9999" b="1" i="0" u="none" strike="noStrike" cap="none">
                <a:solidFill>
                  <a:srgbClr val="FBF9F1"/>
                </a:solidFill>
                <a:latin typeface="Poppins"/>
                <a:ea typeface="Poppins"/>
                <a:cs typeface="Poppins"/>
                <a:sym typeface="Poppins"/>
              </a:rPr>
              <a:t>OUTLINE</a:t>
            </a:r>
            <a:endParaRPr/>
          </a:p>
        </p:txBody>
      </p:sp>
      <p:sp>
        <p:nvSpPr>
          <p:cNvPr id="97" name="Google Shape;97;p1"/>
          <p:cNvSpPr txBox="1"/>
          <p:nvPr/>
        </p:nvSpPr>
        <p:spPr>
          <a:xfrm>
            <a:off x="673085" y="7249186"/>
            <a:ext cx="10395968"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Problem Statement Code:  CR09</a:t>
            </a:r>
            <a:endParaRPr dirty="0"/>
          </a:p>
        </p:txBody>
      </p:sp>
      <p:sp>
        <p:nvSpPr>
          <p:cNvPr id="98" name="Google Shape;98;p1"/>
          <p:cNvSpPr txBox="1"/>
          <p:nvPr/>
        </p:nvSpPr>
        <p:spPr>
          <a:xfrm>
            <a:off x="5176977" y="-120125"/>
            <a:ext cx="4632300" cy="184260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US" sz="11970" b="0" i="0" u="none" strike="noStrike" cap="none">
                <a:solidFill>
                  <a:srgbClr val="FFFFFC"/>
                </a:solidFill>
                <a:latin typeface="Arial"/>
                <a:ea typeface="Arial"/>
                <a:cs typeface="Arial"/>
                <a:sym typeface="Arial"/>
              </a:rPr>
              <a:t>CODE</a:t>
            </a:r>
            <a:endParaRPr/>
          </a:p>
        </p:txBody>
      </p:sp>
      <p:sp>
        <p:nvSpPr>
          <p:cNvPr id="99" name="Google Shape;99;p1"/>
          <p:cNvSpPr txBox="1"/>
          <p:nvPr/>
        </p:nvSpPr>
        <p:spPr>
          <a:xfrm>
            <a:off x="9339925" y="-144950"/>
            <a:ext cx="4050900" cy="1847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2000" b="0" i="0" u="none" strike="noStrike" cap="none">
                <a:solidFill>
                  <a:srgbClr val="FF0000"/>
                </a:solidFill>
                <a:latin typeface="Arial"/>
                <a:ea typeface="Arial"/>
                <a:cs typeface="Arial"/>
                <a:sym typeface="Arial"/>
              </a:rPr>
              <a:t>RED</a:t>
            </a:r>
            <a:endParaRPr/>
          </a:p>
        </p:txBody>
      </p:sp>
      <p:sp>
        <p:nvSpPr>
          <p:cNvPr id="100" name="Google Shape;100;p1"/>
          <p:cNvSpPr txBox="1"/>
          <p:nvPr/>
        </p:nvSpPr>
        <p:spPr>
          <a:xfrm>
            <a:off x="12380214" y="61050"/>
            <a:ext cx="2737200" cy="14583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475" b="0" i="0" u="none" strike="noStrike" cap="none">
                <a:solidFill>
                  <a:srgbClr val="FFFFFF"/>
                </a:solidFill>
                <a:latin typeface="Arial"/>
                <a:ea typeface="Arial"/>
                <a:cs typeface="Arial"/>
                <a:sym typeface="Arial"/>
              </a:rPr>
              <a:t>25</a:t>
            </a:r>
            <a:endParaRPr/>
          </a:p>
        </p:txBody>
      </p:sp>
      <p:sp>
        <p:nvSpPr>
          <p:cNvPr id="101" name="Google Shape;101;p1"/>
          <p:cNvSpPr txBox="1"/>
          <p:nvPr/>
        </p:nvSpPr>
        <p:spPr>
          <a:xfrm>
            <a:off x="5275372" y="1612120"/>
            <a:ext cx="4251000" cy="1135696"/>
          </a:xfrm>
          <a:prstGeom prst="rect">
            <a:avLst/>
          </a:prstGeom>
          <a:noFill/>
          <a:ln>
            <a:noFill/>
          </a:ln>
        </p:spPr>
        <p:txBody>
          <a:bodyPr spcFirstLastPara="1" wrap="square" lIns="0" tIns="0" rIns="0" bIns="0" anchor="t" anchorCtr="0">
            <a:spAutoFit/>
          </a:bodyPr>
          <a:lstStyle/>
          <a:p>
            <a:pPr marL="0" marR="0" lvl="0" indent="0" algn="ctr" rtl="0">
              <a:lnSpc>
                <a:spcPct val="139984"/>
              </a:lnSpc>
              <a:spcBef>
                <a:spcPts val="0"/>
              </a:spcBef>
              <a:spcAft>
                <a:spcPts val="0"/>
              </a:spcAft>
              <a:buNone/>
            </a:pPr>
            <a:endParaRPr lang="en-US" sz="2636" b="0" i="0" u="none" strike="noStrike" cap="none" dirty="0">
              <a:solidFill>
                <a:srgbClr val="FFFFFF"/>
              </a:solidFill>
              <a:latin typeface="Arial"/>
              <a:ea typeface="Arial"/>
              <a:cs typeface="Arial"/>
              <a:sym typeface="Arial"/>
            </a:endParaRPr>
          </a:p>
          <a:p>
            <a:pPr marL="0" marR="0" lvl="0" indent="0" algn="ctr" rtl="0">
              <a:lnSpc>
                <a:spcPct val="139984"/>
              </a:lnSpc>
              <a:spcBef>
                <a:spcPts val="0"/>
              </a:spcBef>
              <a:spcAft>
                <a:spcPts val="0"/>
              </a:spcAft>
              <a:buNone/>
            </a:pPr>
            <a:r>
              <a:rPr lang="en-US" sz="2636" b="0" i="0" u="none" strike="noStrike" cap="none" dirty="0">
                <a:solidFill>
                  <a:srgbClr val="FFFFFF"/>
                </a:solidFill>
                <a:latin typeface="Arial"/>
                <a:ea typeface="Arial"/>
                <a:cs typeface="Arial"/>
                <a:sym typeface="Arial"/>
              </a:rPr>
              <a:t>CODE TILL YOU DROP...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a:lstStyle/>
          <a:p>
            <a:endParaRPr lang="en-IN" dirty="0"/>
          </a:p>
        </p:txBody>
      </p:sp>
      <p:sp>
        <p:nvSpPr>
          <p:cNvPr id="107" name="Google Shape;107;p2"/>
          <p:cNvSpPr txBox="1"/>
          <p:nvPr/>
        </p:nvSpPr>
        <p:spPr>
          <a:xfrm>
            <a:off x="451773" y="365701"/>
            <a:ext cx="12066054" cy="9239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000" b="1" i="0" u="none" strike="noStrike" cap="none">
                <a:solidFill>
                  <a:srgbClr val="FF0000"/>
                </a:solidFill>
                <a:latin typeface="Poppins"/>
                <a:ea typeface="Poppins"/>
                <a:cs typeface="Poppins"/>
                <a:sym typeface="Poppins"/>
              </a:rPr>
              <a:t>IDEA/APPROACH</a:t>
            </a:r>
            <a:r>
              <a:rPr lang="en-US" sz="6000" b="1" i="0" u="none" strike="noStrike" cap="none">
                <a:solidFill>
                  <a:srgbClr val="FBF9F1"/>
                </a:solidFill>
                <a:latin typeface="Poppins"/>
                <a:ea typeface="Poppins"/>
                <a:cs typeface="Poppins"/>
                <a:sym typeface="Poppins"/>
              </a:rPr>
              <a:t> DETAILS</a:t>
            </a:r>
            <a:endParaRPr/>
          </a:p>
        </p:txBody>
      </p:sp>
      <p:sp>
        <p:nvSpPr>
          <p:cNvPr id="108" name="Google Shape;108;p2"/>
          <p:cNvSpPr txBox="1"/>
          <p:nvPr/>
        </p:nvSpPr>
        <p:spPr>
          <a:xfrm>
            <a:off x="451773" y="1348615"/>
            <a:ext cx="17037717" cy="8925520"/>
          </a:xfrm>
          <a:prstGeom prst="rect">
            <a:avLst/>
          </a:prstGeom>
          <a:noFill/>
          <a:ln>
            <a:noFill/>
          </a:ln>
        </p:spPr>
        <p:txBody>
          <a:bodyPr spcFirstLastPara="1" wrap="square" lIns="0" tIns="0" rIns="0" bIns="0" anchor="t" anchorCtr="0">
            <a:spAutoFit/>
          </a:bodyPr>
          <a:lstStyle/>
          <a:p>
            <a:r>
              <a:rPr lang="en-IN" sz="2800" b="1" i="1" dirty="0">
                <a:solidFill>
                  <a:srgbClr val="C00000"/>
                </a:solidFill>
                <a:latin typeface="Times New Roman" panose="02020603050405020304" pitchFamily="18" charset="0"/>
                <a:cs typeface="Times New Roman" panose="02020603050405020304" pitchFamily="18" charset="0"/>
              </a:rPr>
              <a:t>AI-Powered PDF Assessment System</a:t>
            </a:r>
          </a:p>
          <a:p>
            <a:r>
              <a:rPr lang="en-IN" sz="2800" dirty="0">
                <a:solidFill>
                  <a:srgbClr val="00B050"/>
                </a:solidFill>
                <a:latin typeface="Times New Roman" panose="02020603050405020304" pitchFamily="18" charset="0"/>
                <a:cs typeface="Times New Roman" panose="02020603050405020304" pitchFamily="18" charset="0"/>
              </a:rPr>
              <a:t>Core Solution: Automated system that analyses PDFs, generates questions, and evaluates answers using Mistral-7B AI model</a:t>
            </a:r>
          </a:p>
          <a:p>
            <a:endParaRPr lang="en-IN" sz="2800" dirty="0">
              <a:solidFill>
                <a:srgbClr val="C00000"/>
              </a:solidFill>
              <a:latin typeface="Times New Roman" panose="02020603050405020304" pitchFamily="18" charset="0"/>
              <a:cs typeface="Times New Roman" panose="02020603050405020304" pitchFamily="18" charset="0"/>
            </a:endParaRPr>
          </a:p>
          <a:p>
            <a:r>
              <a:rPr lang="en-IN" sz="2800" b="1" i="1" dirty="0">
                <a:solidFill>
                  <a:srgbClr val="C00000"/>
                </a:solidFill>
                <a:latin typeface="Times New Roman" panose="02020603050405020304" pitchFamily="18" charset="0"/>
                <a:cs typeface="Times New Roman" panose="02020603050405020304" pitchFamily="18" charset="0"/>
              </a:rPr>
              <a:t>Key Features</a:t>
            </a:r>
            <a:r>
              <a:rPr lang="en-IN" sz="2800" dirty="0">
                <a:solidFill>
                  <a:srgbClr val="C0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800" dirty="0">
                <a:solidFill>
                  <a:srgbClr val="00B050"/>
                </a:solidFill>
                <a:latin typeface="Times New Roman" panose="02020603050405020304" pitchFamily="18" charset="0"/>
                <a:cs typeface="Times New Roman" panose="02020603050405020304" pitchFamily="18" charset="0"/>
              </a:rPr>
              <a:t>      PDF text extraction &amp; analysis</a:t>
            </a:r>
          </a:p>
          <a:p>
            <a:pPr>
              <a:buFont typeface="Arial" panose="020B0604020202020204" pitchFamily="34" charset="0"/>
              <a:buChar char="•"/>
            </a:pPr>
            <a:r>
              <a:rPr lang="en-IN" sz="2800" dirty="0">
                <a:solidFill>
                  <a:srgbClr val="00B050"/>
                </a:solidFill>
                <a:latin typeface="Times New Roman" panose="02020603050405020304" pitchFamily="18" charset="0"/>
                <a:cs typeface="Times New Roman" panose="02020603050405020304" pitchFamily="18" charset="0"/>
              </a:rPr>
              <a:t>      AI-powered question generation</a:t>
            </a:r>
          </a:p>
          <a:p>
            <a:pPr>
              <a:buFont typeface="Arial" panose="020B0604020202020204" pitchFamily="34" charset="0"/>
              <a:buChar char="•"/>
            </a:pPr>
            <a:r>
              <a:rPr lang="en-IN" sz="2800" dirty="0">
                <a:solidFill>
                  <a:srgbClr val="00B050"/>
                </a:solidFill>
                <a:latin typeface="Times New Roman" panose="02020603050405020304" pitchFamily="18" charset="0"/>
                <a:cs typeface="Times New Roman" panose="02020603050405020304" pitchFamily="18" charset="0"/>
              </a:rPr>
              <a:t>      Multi-dimensional answer evaluation</a:t>
            </a:r>
          </a:p>
          <a:p>
            <a:pPr>
              <a:buFont typeface="Arial" panose="020B0604020202020204" pitchFamily="34" charset="0"/>
              <a:buChar char="•"/>
            </a:pPr>
            <a:r>
              <a:rPr lang="en-IN" sz="2800" dirty="0">
                <a:solidFill>
                  <a:srgbClr val="00B050"/>
                </a:solidFill>
                <a:latin typeface="Times New Roman" panose="02020603050405020304" pitchFamily="18" charset="0"/>
                <a:cs typeface="Times New Roman" panose="02020603050405020304" pitchFamily="18" charset="0"/>
              </a:rPr>
              <a:t>      Automated scoring &amp; feedback</a:t>
            </a:r>
          </a:p>
          <a:p>
            <a:pPr>
              <a:buFont typeface="Arial" panose="020B0604020202020204" pitchFamily="34" charset="0"/>
              <a:buChar char="•"/>
            </a:pPr>
            <a:endParaRPr lang="en-IN" sz="2800" dirty="0">
              <a:solidFill>
                <a:srgbClr val="C00000"/>
              </a:solidFill>
              <a:latin typeface="Times New Roman" panose="02020603050405020304" pitchFamily="18" charset="0"/>
              <a:cs typeface="Times New Roman" panose="02020603050405020304" pitchFamily="18" charset="0"/>
            </a:endParaRPr>
          </a:p>
          <a:p>
            <a:r>
              <a:rPr lang="en-IN" sz="2800" b="1" i="1" dirty="0">
                <a:solidFill>
                  <a:srgbClr val="C00000"/>
                </a:solidFill>
                <a:latin typeface="Times New Roman" panose="02020603050405020304" pitchFamily="18" charset="0"/>
                <a:cs typeface="Times New Roman" panose="02020603050405020304" pitchFamily="18" charset="0"/>
              </a:rPr>
              <a:t>Use Cases:</a:t>
            </a:r>
            <a:endParaRPr lang="en-IN" sz="2800" i="1" dirty="0">
              <a:solidFill>
                <a:srgbClr val="C00000"/>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2800" dirty="0">
                <a:solidFill>
                  <a:srgbClr val="00B050"/>
                </a:solidFill>
                <a:latin typeface="Times New Roman" panose="02020603050405020304" pitchFamily="18" charset="0"/>
                <a:cs typeface="Times New Roman" panose="02020603050405020304" pitchFamily="18" charset="0"/>
              </a:rPr>
              <a:t>Automated test creation</a:t>
            </a:r>
          </a:p>
          <a:p>
            <a:pPr marL="742950" lvl="1" indent="-285750">
              <a:buFont typeface="+mj-lt"/>
              <a:buAutoNum type="arabicPeriod"/>
            </a:pPr>
            <a:r>
              <a:rPr lang="en-IN" sz="2800" dirty="0">
                <a:solidFill>
                  <a:srgbClr val="00B050"/>
                </a:solidFill>
                <a:latin typeface="Times New Roman" panose="02020603050405020304" pitchFamily="18" charset="0"/>
                <a:cs typeface="Times New Roman" panose="02020603050405020304" pitchFamily="18" charset="0"/>
              </a:rPr>
              <a:t>Student answer evaluation</a:t>
            </a:r>
          </a:p>
          <a:p>
            <a:pPr marL="742950" lvl="1" indent="-285750">
              <a:buFont typeface="+mj-lt"/>
              <a:buAutoNum type="arabicPeriod"/>
            </a:pPr>
            <a:r>
              <a:rPr lang="en-IN" sz="2800" dirty="0">
                <a:solidFill>
                  <a:srgbClr val="00B050"/>
                </a:solidFill>
                <a:latin typeface="Times New Roman" panose="02020603050405020304" pitchFamily="18" charset="0"/>
                <a:cs typeface="Times New Roman" panose="02020603050405020304" pitchFamily="18" charset="0"/>
              </a:rPr>
              <a:t>Instant feedback generation</a:t>
            </a:r>
          </a:p>
          <a:p>
            <a:pPr marL="742950" lvl="1" indent="-285750">
              <a:buFont typeface="+mj-lt"/>
              <a:buAutoNum type="arabicPeriod"/>
            </a:pPr>
            <a:endParaRPr lang="en-IN" sz="2000" dirty="0">
              <a:solidFill>
                <a:srgbClr val="00B050"/>
              </a:solidFill>
              <a:latin typeface="Times New Roman" panose="02020603050405020304" pitchFamily="18" charset="0"/>
              <a:cs typeface="Times New Roman" panose="02020603050405020304" pitchFamily="18" charset="0"/>
            </a:endParaRPr>
          </a:p>
          <a:p>
            <a:r>
              <a:rPr lang="en-US" sz="2800" b="1" i="1" dirty="0">
                <a:solidFill>
                  <a:srgbClr val="C00000"/>
                </a:solidFill>
                <a:latin typeface="Times New Roman" panose="02020603050405020304" pitchFamily="18" charset="0"/>
                <a:cs typeface="Times New Roman" panose="02020603050405020304" pitchFamily="18" charset="0"/>
              </a:rPr>
              <a:t>Evaluation Criteria</a:t>
            </a:r>
            <a:r>
              <a:rPr lang="en-US" sz="2800" b="1" dirty="0">
                <a:solidFill>
                  <a:srgbClr val="00B050"/>
                </a:solidFill>
                <a:latin typeface="Times New Roman" panose="02020603050405020304" pitchFamily="18" charset="0"/>
                <a:cs typeface="Times New Roman" panose="02020603050405020304" pitchFamily="18" charset="0"/>
              </a:rPr>
              <a:t>:</a:t>
            </a:r>
            <a:endParaRPr lang="en-US" sz="2800" dirty="0">
              <a:solidFill>
                <a:srgbClr val="00B05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       Conceptual Accuracy (40%)</a:t>
            </a:r>
          </a:p>
          <a:p>
            <a:pPr>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       Critical Thinking (25%)</a:t>
            </a:r>
          </a:p>
          <a:p>
            <a:pPr>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       Analytical Skills (20%)</a:t>
            </a:r>
          </a:p>
          <a:p>
            <a:pPr>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       Contextual Relevance (15%)</a:t>
            </a:r>
          </a:p>
          <a:p>
            <a:pPr marL="457200" lvl="1"/>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109" name="Google Shape;109;p2"/>
          <p:cNvSpPr/>
          <p:nvPr/>
        </p:nvSpPr>
        <p:spPr>
          <a:xfrm>
            <a:off x="16373978" y="9173650"/>
            <a:ext cx="1770644" cy="1026973"/>
          </a:xfrm>
          <a:custGeom>
            <a:avLst/>
            <a:gdLst/>
            <a:ahLst/>
            <a:cxnLst/>
            <a:rect l="l" t="t" r="r" b="b"/>
            <a:pathLst>
              <a:path w="1770644" h="1026973" extrusionOk="0">
                <a:moveTo>
                  <a:pt x="0" y="0"/>
                </a:moveTo>
                <a:lnTo>
                  <a:pt x="1770644" y="0"/>
                </a:lnTo>
                <a:lnTo>
                  <a:pt x="1770644" y="1026973"/>
                </a:lnTo>
                <a:lnTo>
                  <a:pt x="0" y="1026973"/>
                </a:lnTo>
                <a:lnTo>
                  <a:pt x="0" y="0"/>
                </a:lnTo>
                <a:close/>
              </a:path>
            </a:pathLst>
          </a:custGeom>
          <a:blipFill rotWithShape="1">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sp>
      <p:sp>
        <p:nvSpPr>
          <p:cNvPr id="115" name="Google Shape;115;p3"/>
          <p:cNvSpPr txBox="1"/>
          <p:nvPr/>
        </p:nvSpPr>
        <p:spPr>
          <a:xfrm>
            <a:off x="556252" y="293810"/>
            <a:ext cx="12066054" cy="9239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000" b="1" i="0" u="none" strike="noStrike" cap="none">
                <a:solidFill>
                  <a:srgbClr val="FF0000"/>
                </a:solidFill>
                <a:latin typeface="Poppins"/>
                <a:ea typeface="Poppins"/>
                <a:cs typeface="Poppins"/>
                <a:sym typeface="Poppins"/>
              </a:rPr>
              <a:t>IDEA/APPROACH</a:t>
            </a:r>
            <a:r>
              <a:rPr lang="en-US" sz="6000" b="1" i="0" u="none" strike="noStrike" cap="none">
                <a:solidFill>
                  <a:srgbClr val="FBF9F1"/>
                </a:solidFill>
                <a:latin typeface="Poppins"/>
                <a:ea typeface="Poppins"/>
                <a:cs typeface="Poppins"/>
                <a:sym typeface="Poppins"/>
              </a:rPr>
              <a:t> DETAILS</a:t>
            </a:r>
            <a:endParaRPr/>
          </a:p>
        </p:txBody>
      </p:sp>
      <p:sp>
        <p:nvSpPr>
          <p:cNvPr id="116" name="Google Shape;116;p3"/>
          <p:cNvSpPr txBox="1"/>
          <p:nvPr/>
        </p:nvSpPr>
        <p:spPr>
          <a:xfrm>
            <a:off x="537317" y="1217735"/>
            <a:ext cx="15817725" cy="7940635"/>
          </a:xfrm>
          <a:prstGeom prst="rect">
            <a:avLst/>
          </a:prstGeom>
          <a:noFill/>
          <a:ln>
            <a:noFill/>
          </a:ln>
        </p:spPr>
        <p:txBody>
          <a:bodyPr spcFirstLastPara="1" wrap="square" lIns="0" tIns="0" rIns="0" bIns="0" anchor="t" anchorCtr="0">
            <a:spAutoFit/>
          </a:bodyPr>
          <a:lstStyle/>
          <a:p>
            <a:r>
              <a:rPr lang="en-IN" sz="4400" b="1" i="1" dirty="0">
                <a:solidFill>
                  <a:srgbClr val="0070C0"/>
                </a:solidFill>
                <a:latin typeface="Times New Roman" panose="02020603050405020304" pitchFamily="18" charset="0"/>
                <a:cs typeface="Times New Roman" panose="02020603050405020304" pitchFamily="18" charset="0"/>
              </a:rPr>
              <a:t>Technology Stack &amp; Dependencies</a:t>
            </a:r>
          </a:p>
          <a:p>
            <a:endParaRPr lang="en-IN" sz="2800" dirty="0">
              <a:solidFill>
                <a:srgbClr val="C00000"/>
              </a:solidFill>
              <a:latin typeface="Times New Roman" panose="02020603050405020304" pitchFamily="18" charset="0"/>
              <a:cs typeface="Times New Roman" panose="02020603050405020304" pitchFamily="18" charset="0"/>
            </a:endParaRPr>
          </a:p>
          <a:p>
            <a:r>
              <a:rPr lang="en-IN" sz="3000" b="1" dirty="0">
                <a:solidFill>
                  <a:srgbClr val="FFFF00"/>
                </a:solidFill>
                <a:latin typeface="Times New Roman" panose="02020603050405020304" pitchFamily="18" charset="0"/>
                <a:cs typeface="Times New Roman" panose="02020603050405020304" pitchFamily="18" charset="0"/>
              </a:rPr>
              <a:t>Core Components:</a:t>
            </a:r>
            <a:endParaRPr lang="en-IN" sz="3000"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i="1" dirty="0">
                <a:solidFill>
                  <a:srgbClr val="00B050"/>
                </a:solidFill>
                <a:latin typeface="Times New Roman" panose="02020603050405020304" pitchFamily="18" charset="0"/>
                <a:cs typeface="Times New Roman" panose="02020603050405020304" pitchFamily="18" charset="0"/>
              </a:rPr>
              <a:t>      Mistral-7B LLM (AI Engine)</a:t>
            </a:r>
          </a:p>
          <a:p>
            <a:pPr>
              <a:buFont typeface="Arial" panose="020B0604020202020204" pitchFamily="34" charset="0"/>
              <a:buChar char="•"/>
            </a:pPr>
            <a:r>
              <a:rPr lang="en-IN" sz="3000" i="1" dirty="0">
                <a:solidFill>
                  <a:srgbClr val="00B050"/>
                </a:solidFill>
                <a:latin typeface="Times New Roman" panose="02020603050405020304" pitchFamily="18" charset="0"/>
                <a:cs typeface="Times New Roman" panose="02020603050405020304" pitchFamily="18" charset="0"/>
              </a:rPr>
              <a:t>      </a:t>
            </a:r>
            <a:r>
              <a:rPr lang="en-IN" sz="3000" i="1" dirty="0" err="1">
                <a:solidFill>
                  <a:srgbClr val="00B050"/>
                </a:solidFill>
                <a:latin typeface="Times New Roman" panose="02020603050405020304" pitchFamily="18" charset="0"/>
                <a:cs typeface="Times New Roman" panose="02020603050405020304" pitchFamily="18" charset="0"/>
              </a:rPr>
              <a:t>PyTorch</a:t>
            </a:r>
            <a:r>
              <a:rPr lang="en-IN" sz="3000" i="1" dirty="0">
                <a:solidFill>
                  <a:srgbClr val="00B050"/>
                </a:solidFill>
                <a:latin typeface="Times New Roman" panose="02020603050405020304" pitchFamily="18" charset="0"/>
                <a:cs typeface="Times New Roman" panose="02020603050405020304" pitchFamily="18" charset="0"/>
              </a:rPr>
              <a:t> (Deep Learning)</a:t>
            </a:r>
          </a:p>
          <a:p>
            <a:pPr>
              <a:buFont typeface="Arial" panose="020B0604020202020204" pitchFamily="34" charset="0"/>
              <a:buChar char="•"/>
            </a:pPr>
            <a:r>
              <a:rPr lang="en-IN" sz="3000" i="1" dirty="0">
                <a:solidFill>
                  <a:srgbClr val="00B050"/>
                </a:solidFill>
                <a:latin typeface="Times New Roman" panose="02020603050405020304" pitchFamily="18" charset="0"/>
                <a:cs typeface="Times New Roman" panose="02020603050405020304" pitchFamily="18" charset="0"/>
              </a:rPr>
              <a:t>      PyPDF2 (PDF Processing)</a:t>
            </a:r>
          </a:p>
          <a:p>
            <a:pPr>
              <a:buFont typeface="Arial" panose="020B0604020202020204" pitchFamily="34" charset="0"/>
              <a:buChar char="•"/>
            </a:pPr>
            <a:r>
              <a:rPr lang="en-IN" sz="3000" i="1" dirty="0">
                <a:solidFill>
                  <a:srgbClr val="00B050"/>
                </a:solidFill>
                <a:latin typeface="Times New Roman" panose="02020603050405020304" pitchFamily="18" charset="0"/>
                <a:cs typeface="Times New Roman" panose="02020603050405020304" pitchFamily="18" charset="0"/>
              </a:rPr>
              <a:t>      NLTK (Text Processing)</a:t>
            </a:r>
          </a:p>
          <a:p>
            <a:pPr>
              <a:buFont typeface="Arial" panose="020B0604020202020204" pitchFamily="34" charset="0"/>
              <a:buChar char="•"/>
            </a:pPr>
            <a:endParaRPr lang="en-IN" sz="3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dirty="0">
                <a:solidFill>
                  <a:srgbClr val="FFFF00"/>
                </a:solidFill>
                <a:latin typeface="Times New Roman" panose="02020603050405020304" pitchFamily="18" charset="0"/>
                <a:cs typeface="Times New Roman" panose="02020603050405020304" pitchFamily="18" charset="0"/>
              </a:rPr>
              <a:t>Key Dependencies:</a:t>
            </a:r>
          </a:p>
          <a:p>
            <a:pPr>
              <a:buFont typeface="Arial" panose="020B0604020202020204" pitchFamily="34" charset="0"/>
              <a:buChar char="•"/>
            </a:pPr>
            <a:r>
              <a:rPr lang="en-IN" sz="3000" i="1" dirty="0">
                <a:solidFill>
                  <a:srgbClr val="00B050"/>
                </a:solidFill>
                <a:effectLst/>
                <a:latin typeface="Times New Roman" panose="02020603050405020304" pitchFamily="18" charset="0"/>
                <a:cs typeface="Times New Roman" panose="02020603050405020304" pitchFamily="18" charset="0"/>
              </a:rPr>
              <a:t>      import</a:t>
            </a:r>
            <a:r>
              <a:rPr lang="en-IN" sz="3000" i="1" dirty="0">
                <a:solidFill>
                  <a:srgbClr val="00B050"/>
                </a:solidFill>
                <a:latin typeface="Times New Roman" panose="02020603050405020304" pitchFamily="18" charset="0"/>
                <a:cs typeface="Times New Roman" panose="02020603050405020304" pitchFamily="18" charset="0"/>
              </a:rPr>
              <a:t> torch</a:t>
            </a:r>
            <a:r>
              <a:rPr lang="en-IN" sz="3000" i="1" dirty="0">
                <a:solidFill>
                  <a:srgbClr val="00B050"/>
                </a:solidFill>
                <a:effectLst/>
                <a:latin typeface="Times New Roman" panose="02020603050405020304" pitchFamily="18" charset="0"/>
                <a:cs typeface="Times New Roman" panose="02020603050405020304" pitchFamily="18" charset="0"/>
              </a:rPr>
              <a:t>,</a:t>
            </a:r>
            <a:r>
              <a:rPr lang="en-IN" sz="3000" i="1" dirty="0">
                <a:solidFill>
                  <a:srgbClr val="00B050"/>
                </a:solidFill>
                <a:latin typeface="Times New Roman" panose="02020603050405020304" pitchFamily="18" charset="0"/>
                <a:cs typeface="Times New Roman" panose="02020603050405020304" pitchFamily="18" charset="0"/>
              </a:rPr>
              <a:t> PyPDF2</a:t>
            </a:r>
            <a:r>
              <a:rPr lang="en-IN" sz="3000" i="1" dirty="0">
                <a:solidFill>
                  <a:srgbClr val="00B050"/>
                </a:solidFill>
                <a:effectLst/>
                <a:latin typeface="Times New Roman" panose="02020603050405020304" pitchFamily="18" charset="0"/>
                <a:cs typeface="Times New Roman" panose="02020603050405020304" pitchFamily="18" charset="0"/>
              </a:rPr>
              <a:t>,</a:t>
            </a:r>
            <a:r>
              <a:rPr lang="en-IN" sz="3000" i="1" dirty="0">
                <a:solidFill>
                  <a:srgbClr val="00B050"/>
                </a:solidFill>
                <a:latin typeface="Times New Roman" panose="02020603050405020304" pitchFamily="18" charset="0"/>
                <a:cs typeface="Times New Roman" panose="02020603050405020304" pitchFamily="18" charset="0"/>
              </a:rPr>
              <a:t> </a:t>
            </a:r>
            <a:r>
              <a:rPr lang="en-IN" sz="3000" i="1" dirty="0" err="1">
                <a:solidFill>
                  <a:srgbClr val="00B050"/>
                </a:solidFill>
                <a:latin typeface="Times New Roman" panose="02020603050405020304" pitchFamily="18" charset="0"/>
                <a:cs typeface="Times New Roman" panose="02020603050405020304" pitchFamily="18" charset="0"/>
              </a:rPr>
              <a:t>nltk</a:t>
            </a:r>
            <a:r>
              <a:rPr lang="en-IN" sz="3000" i="1" dirty="0">
                <a:solidFill>
                  <a:srgbClr val="00B050"/>
                </a:solidFill>
                <a:effectLst/>
                <a:latin typeface="Times New Roman" panose="02020603050405020304" pitchFamily="18" charset="0"/>
                <a:cs typeface="Times New Roman" panose="02020603050405020304" pitchFamily="18" charset="0"/>
              </a:rPr>
              <a:t>,</a:t>
            </a:r>
            <a:r>
              <a:rPr lang="en-IN" sz="3000" i="1" dirty="0">
                <a:solidFill>
                  <a:srgbClr val="00B050"/>
                </a:solidFill>
                <a:latin typeface="Times New Roman" panose="02020603050405020304" pitchFamily="18" charset="0"/>
                <a:cs typeface="Times New Roman" panose="02020603050405020304" pitchFamily="18" charset="0"/>
              </a:rPr>
              <a:t> </a:t>
            </a:r>
            <a:r>
              <a:rPr lang="en-IN" sz="3000" i="1" dirty="0" err="1">
                <a:solidFill>
                  <a:srgbClr val="00B050"/>
                </a:solidFill>
                <a:latin typeface="Times New Roman" panose="02020603050405020304" pitchFamily="18" charset="0"/>
                <a:cs typeface="Times New Roman" panose="02020603050405020304" pitchFamily="18" charset="0"/>
              </a:rPr>
              <a:t>json</a:t>
            </a:r>
            <a:r>
              <a:rPr lang="en-IN" sz="3000" i="1" dirty="0">
                <a:solidFill>
                  <a:srgbClr val="00B050"/>
                </a:solidFill>
                <a:effectLst/>
                <a:latin typeface="Times New Roman" panose="02020603050405020304" pitchFamily="18" charset="0"/>
                <a:cs typeface="Times New Roman" panose="02020603050405020304" pitchFamily="18" charset="0"/>
              </a:rPr>
              <a:t>,</a:t>
            </a:r>
            <a:r>
              <a:rPr lang="en-IN" sz="3000" i="1" dirty="0">
                <a:solidFill>
                  <a:srgbClr val="00B050"/>
                </a:solidFill>
                <a:latin typeface="Times New Roman" panose="02020603050405020304" pitchFamily="18" charset="0"/>
                <a:cs typeface="Times New Roman" panose="02020603050405020304" pitchFamily="18" charset="0"/>
              </a:rPr>
              <a:t> re</a:t>
            </a:r>
            <a:r>
              <a:rPr lang="en-IN" sz="3000" i="1" dirty="0">
                <a:solidFill>
                  <a:srgbClr val="00B050"/>
                </a:solidFill>
                <a:effectLst/>
                <a:latin typeface="Times New Roman" panose="02020603050405020304" pitchFamily="18" charset="0"/>
                <a:cs typeface="Times New Roman" panose="02020603050405020304" pitchFamily="18" charset="0"/>
              </a:rPr>
              <a:t>,</a:t>
            </a:r>
            <a:r>
              <a:rPr lang="en-IN" sz="3000" i="1" dirty="0">
                <a:solidFill>
                  <a:srgbClr val="00B050"/>
                </a:solidFill>
                <a:latin typeface="Times New Roman" panose="02020603050405020304" pitchFamily="18" charset="0"/>
                <a:cs typeface="Times New Roman" panose="02020603050405020304" pitchFamily="18" charset="0"/>
              </a:rPr>
              <a:t> </a:t>
            </a:r>
            <a:r>
              <a:rPr lang="en-IN" sz="3000" i="1" dirty="0" err="1">
                <a:solidFill>
                  <a:srgbClr val="00B050"/>
                </a:solidFill>
                <a:latin typeface="Times New Roman" panose="02020603050405020304" pitchFamily="18" charset="0"/>
                <a:cs typeface="Times New Roman" panose="02020603050405020304" pitchFamily="18" charset="0"/>
              </a:rPr>
              <a:t>os</a:t>
            </a:r>
            <a:endParaRPr lang="en-IN" sz="3000" i="1" dirty="0">
              <a:solidFill>
                <a:srgbClr val="00B05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3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3000" dirty="0">
              <a:solidFill>
                <a:srgbClr val="C00000"/>
              </a:solidFill>
              <a:latin typeface="Times New Roman" panose="02020603050405020304" pitchFamily="18" charset="0"/>
              <a:cs typeface="Times New Roman" panose="02020603050405020304" pitchFamily="18" charset="0"/>
            </a:endParaRPr>
          </a:p>
          <a:p>
            <a:r>
              <a:rPr lang="en-US" sz="3000" b="1" dirty="0">
                <a:solidFill>
                  <a:srgbClr val="FFFF00"/>
                </a:solidFill>
                <a:latin typeface="Times New Roman" panose="02020603050405020304" pitchFamily="18" charset="0"/>
                <a:cs typeface="Times New Roman" panose="02020603050405020304" pitchFamily="18" charset="0"/>
              </a:rPr>
              <a:t>Show Stoppers:</a:t>
            </a:r>
            <a:endParaRPr lang="en-US" sz="3000"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solidFill>
                  <a:srgbClr val="00B050"/>
                </a:solidFill>
                <a:latin typeface="Times New Roman" panose="02020603050405020304" pitchFamily="18" charset="0"/>
                <a:cs typeface="Times New Roman" panose="02020603050405020304" pitchFamily="18" charset="0"/>
              </a:rPr>
              <a:t>      </a:t>
            </a:r>
            <a:r>
              <a:rPr lang="en-US" sz="3000" i="1" dirty="0">
                <a:solidFill>
                  <a:srgbClr val="00B050"/>
                </a:solidFill>
                <a:latin typeface="Times New Roman" panose="02020603050405020304" pitchFamily="18" charset="0"/>
                <a:cs typeface="Times New Roman" panose="02020603050405020304" pitchFamily="18" charset="0"/>
              </a:rPr>
              <a:t>Internet needed for model download</a:t>
            </a:r>
          </a:p>
          <a:p>
            <a:pPr>
              <a:buFont typeface="Arial" panose="020B0604020202020204" pitchFamily="34" charset="0"/>
              <a:buChar char="•"/>
            </a:pPr>
            <a:r>
              <a:rPr lang="en-US" sz="3000" i="1" dirty="0">
                <a:solidFill>
                  <a:srgbClr val="00B050"/>
                </a:solidFill>
                <a:latin typeface="Times New Roman" panose="02020603050405020304" pitchFamily="18" charset="0"/>
                <a:cs typeface="Times New Roman" panose="02020603050405020304" pitchFamily="18" charset="0"/>
              </a:rPr>
              <a:t>      CUDA compatibility for GPU usage</a:t>
            </a:r>
          </a:p>
          <a:p>
            <a:pPr>
              <a:buFont typeface="Arial" panose="020B0604020202020204" pitchFamily="34" charset="0"/>
              <a:buChar char="•"/>
            </a:pPr>
            <a:r>
              <a:rPr lang="en-US" sz="3000" i="1" dirty="0">
                <a:solidFill>
                  <a:srgbClr val="00B050"/>
                </a:solidFill>
                <a:latin typeface="Times New Roman" panose="02020603050405020304" pitchFamily="18" charset="0"/>
                <a:cs typeface="Times New Roman" panose="02020603050405020304" pitchFamily="18" charset="0"/>
              </a:rPr>
              <a:t>      Memory limits with large documents</a:t>
            </a:r>
          </a:p>
          <a:p>
            <a:pPr>
              <a:buFont typeface="Arial" panose="020B0604020202020204" pitchFamily="34" charset="0"/>
              <a:buChar char="•"/>
            </a:pP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117" name="Google Shape;117;p3"/>
          <p:cNvSpPr/>
          <p:nvPr/>
        </p:nvSpPr>
        <p:spPr>
          <a:xfrm>
            <a:off x="16373978" y="9173650"/>
            <a:ext cx="1770644" cy="1026973"/>
          </a:xfrm>
          <a:custGeom>
            <a:avLst/>
            <a:gdLst/>
            <a:ahLst/>
            <a:cxnLst/>
            <a:rect l="l" t="t" r="r" b="b"/>
            <a:pathLst>
              <a:path w="1770644" h="1026973" extrusionOk="0">
                <a:moveTo>
                  <a:pt x="0" y="0"/>
                </a:moveTo>
                <a:lnTo>
                  <a:pt x="1770644" y="0"/>
                </a:lnTo>
                <a:lnTo>
                  <a:pt x="1770644" y="1026973"/>
                </a:lnTo>
                <a:lnTo>
                  <a:pt x="0" y="1026973"/>
                </a:lnTo>
                <a:lnTo>
                  <a:pt x="0" y="0"/>
                </a:lnTo>
                <a:close/>
              </a:path>
            </a:pathLst>
          </a:custGeom>
          <a:blipFill rotWithShape="1">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sp>
      <p:sp>
        <p:nvSpPr>
          <p:cNvPr id="124" name="Google Shape;124;p4"/>
          <p:cNvSpPr txBox="1"/>
          <p:nvPr/>
        </p:nvSpPr>
        <p:spPr>
          <a:xfrm>
            <a:off x="475297" y="236060"/>
            <a:ext cx="12066054" cy="9239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000" b="1" i="0" u="none" strike="noStrike" cap="none">
                <a:solidFill>
                  <a:srgbClr val="FF0000"/>
                </a:solidFill>
                <a:latin typeface="Poppins"/>
                <a:ea typeface="Poppins"/>
                <a:cs typeface="Poppins"/>
                <a:sym typeface="Poppins"/>
              </a:rPr>
              <a:t>IDEA/APPROACH</a:t>
            </a:r>
            <a:r>
              <a:rPr lang="en-US" sz="6000" b="1" i="0" u="none" strike="noStrike" cap="none">
                <a:solidFill>
                  <a:srgbClr val="FBF9F1"/>
                </a:solidFill>
                <a:latin typeface="Poppins"/>
                <a:ea typeface="Poppins"/>
                <a:cs typeface="Poppins"/>
                <a:sym typeface="Poppins"/>
              </a:rPr>
              <a:t> DETAILS</a:t>
            </a:r>
            <a:endParaRPr/>
          </a:p>
        </p:txBody>
      </p:sp>
      <p:sp>
        <p:nvSpPr>
          <p:cNvPr id="125" name="Google Shape;125;p4"/>
          <p:cNvSpPr/>
          <p:nvPr/>
        </p:nvSpPr>
        <p:spPr>
          <a:xfrm>
            <a:off x="16373978" y="9173650"/>
            <a:ext cx="1770644" cy="1026973"/>
          </a:xfrm>
          <a:custGeom>
            <a:avLst/>
            <a:gdLst/>
            <a:ahLst/>
            <a:cxnLst/>
            <a:rect l="l" t="t" r="r" b="b"/>
            <a:pathLst>
              <a:path w="1770644" h="1026973" extrusionOk="0">
                <a:moveTo>
                  <a:pt x="0" y="0"/>
                </a:moveTo>
                <a:lnTo>
                  <a:pt x="1770644" y="0"/>
                </a:lnTo>
                <a:lnTo>
                  <a:pt x="1770644" y="1026973"/>
                </a:lnTo>
                <a:lnTo>
                  <a:pt x="0" y="1026973"/>
                </a:lnTo>
                <a:lnTo>
                  <a:pt x="0" y="0"/>
                </a:lnTo>
                <a:close/>
              </a:path>
            </a:pathLst>
          </a:custGeom>
          <a:blipFill rotWithShape="1">
            <a:blip r:embed="rId4">
              <a:alphaModFix/>
            </a:blip>
            <a:stretch>
              <a:fillRect/>
            </a:stretch>
          </a:blipFill>
          <a:ln>
            <a:noFill/>
          </a:ln>
        </p:spPr>
      </p:sp>
      <p:pic>
        <p:nvPicPr>
          <p:cNvPr id="3" name="Picture 2">
            <a:extLst>
              <a:ext uri="{FF2B5EF4-FFF2-40B4-BE49-F238E27FC236}">
                <a16:creationId xmlns:a16="http://schemas.microsoft.com/office/drawing/2014/main" id="{120FA522-B409-13BC-3609-C589B2256A43}"/>
              </a:ext>
            </a:extLst>
          </p:cNvPr>
          <p:cNvPicPr>
            <a:picLocks noChangeAspect="1"/>
          </p:cNvPicPr>
          <p:nvPr/>
        </p:nvPicPr>
        <p:blipFill>
          <a:blip r:embed="rId5"/>
          <a:stretch>
            <a:fillRect/>
          </a:stretch>
        </p:blipFill>
        <p:spPr>
          <a:xfrm>
            <a:off x="7185812" y="1213063"/>
            <a:ext cx="6235220" cy="8987560"/>
          </a:xfrm>
          <a:prstGeom prst="rect">
            <a:avLst/>
          </a:prstGeom>
        </p:spPr>
      </p:pic>
      <p:pic>
        <p:nvPicPr>
          <p:cNvPr id="5" name="Picture 4">
            <a:extLst>
              <a:ext uri="{FF2B5EF4-FFF2-40B4-BE49-F238E27FC236}">
                <a16:creationId xmlns:a16="http://schemas.microsoft.com/office/drawing/2014/main" id="{DA4D48D3-1313-64B6-5F58-0BFE524AA56E}"/>
              </a:ext>
            </a:extLst>
          </p:cNvPr>
          <p:cNvPicPr>
            <a:picLocks noChangeAspect="1"/>
          </p:cNvPicPr>
          <p:nvPr/>
        </p:nvPicPr>
        <p:blipFill>
          <a:blip r:embed="rId6"/>
          <a:stretch>
            <a:fillRect/>
          </a:stretch>
        </p:blipFill>
        <p:spPr>
          <a:xfrm>
            <a:off x="475296" y="1213063"/>
            <a:ext cx="6235220" cy="8987560"/>
          </a:xfrm>
          <a:prstGeom prst="rect">
            <a:avLst/>
          </a:prstGeom>
        </p:spPr>
      </p:pic>
      <p:sp>
        <p:nvSpPr>
          <p:cNvPr id="6" name="TextBox 5">
            <a:extLst>
              <a:ext uri="{FF2B5EF4-FFF2-40B4-BE49-F238E27FC236}">
                <a16:creationId xmlns:a16="http://schemas.microsoft.com/office/drawing/2014/main" id="{E13988D4-0465-CBE5-8DE1-5BB3EB8A2713}"/>
              </a:ext>
            </a:extLst>
          </p:cNvPr>
          <p:cNvSpPr txBox="1"/>
          <p:nvPr/>
        </p:nvSpPr>
        <p:spPr>
          <a:xfrm rot="10800000" flipH="1" flipV="1">
            <a:off x="13896328" y="-2129247"/>
            <a:ext cx="4248294" cy="10433625"/>
          </a:xfrm>
          <a:prstGeom prst="rect">
            <a:avLst/>
          </a:prstGeom>
          <a:noFill/>
        </p:spPr>
        <p:txBody>
          <a:bodyPr wrap="square" rtlCol="0">
            <a:spAutoFit/>
          </a:bodyPr>
          <a:lstStyle/>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endParaRPr lang="en-US" sz="3200" b="1" i="1" dirty="0">
              <a:solidFill>
                <a:srgbClr val="FF0000"/>
              </a:solidFill>
              <a:latin typeface="Times New Roman" panose="02020603050405020304" pitchFamily="18" charset="0"/>
              <a:cs typeface="Times New Roman" panose="02020603050405020304" pitchFamily="18" charset="0"/>
            </a:endParaRPr>
          </a:p>
          <a:p>
            <a:pPr algn="ctr"/>
            <a:r>
              <a:rPr lang="en-US" sz="3200" b="1" i="1" dirty="0">
                <a:solidFill>
                  <a:srgbClr val="FFC000"/>
                </a:solidFill>
                <a:latin typeface="Times New Roman" panose="02020603050405020304" pitchFamily="18" charset="0"/>
                <a:cs typeface="Times New Roman" panose="02020603050405020304" pitchFamily="18" charset="0"/>
              </a:rPr>
              <a:t>This system combines advanced AI with practical educational tools, creating an efficient and accurate assessment platform. It handles everything from document processing to detailed evaluation, providing comprehensive feedback for educational purposes</a:t>
            </a:r>
            <a:r>
              <a:rPr lang="en-US" sz="3200" b="1" i="1" dirty="0">
                <a:solidFill>
                  <a:srgbClr val="FF0000"/>
                </a:solidFill>
                <a:latin typeface="Times New Roman" panose="02020603050405020304" pitchFamily="18" charset="0"/>
                <a:cs typeface="Times New Roman" panose="02020603050405020304" pitchFamily="18" charset="0"/>
              </a:rPr>
              <a:t>.</a:t>
            </a:r>
            <a:endParaRPr lang="en-IN" sz="32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a:lstStyle/>
          <a:p>
            <a:endParaRPr lang="en-IN" dirty="0"/>
          </a:p>
        </p:txBody>
      </p:sp>
      <p:sp>
        <p:nvSpPr>
          <p:cNvPr id="131" name="Google Shape;131;p5"/>
          <p:cNvSpPr txBox="1"/>
          <p:nvPr/>
        </p:nvSpPr>
        <p:spPr>
          <a:xfrm>
            <a:off x="443349" y="427745"/>
            <a:ext cx="6251592" cy="9239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6000" b="1" i="0" u="none" strike="noStrike" cap="none">
                <a:solidFill>
                  <a:srgbClr val="FF0000"/>
                </a:solidFill>
                <a:latin typeface="Poppins"/>
                <a:ea typeface="Poppins"/>
                <a:cs typeface="Poppins"/>
                <a:sym typeface="Poppins"/>
              </a:rPr>
              <a:t>TEAM</a:t>
            </a:r>
            <a:r>
              <a:rPr lang="en-US" sz="6000" b="1" i="0" u="none" strike="noStrike" cap="none">
                <a:solidFill>
                  <a:srgbClr val="FBF9F1"/>
                </a:solidFill>
                <a:latin typeface="Poppins"/>
                <a:ea typeface="Poppins"/>
                <a:cs typeface="Poppins"/>
                <a:sym typeface="Poppins"/>
              </a:rPr>
              <a:t> DETAILS</a:t>
            </a:r>
            <a:endParaRPr/>
          </a:p>
        </p:txBody>
      </p:sp>
      <p:sp>
        <p:nvSpPr>
          <p:cNvPr id="132" name="Google Shape;132;p5"/>
          <p:cNvSpPr txBox="1"/>
          <p:nvPr/>
        </p:nvSpPr>
        <p:spPr>
          <a:xfrm>
            <a:off x="443349" y="2513605"/>
            <a:ext cx="10839167"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Student ID:A866132524004</a:t>
            </a:r>
            <a:endParaRPr dirty="0"/>
          </a:p>
        </p:txBody>
      </p:sp>
      <p:sp>
        <p:nvSpPr>
          <p:cNvPr id="133" name="Google Shape;133;p5"/>
          <p:cNvSpPr txBox="1"/>
          <p:nvPr/>
        </p:nvSpPr>
        <p:spPr>
          <a:xfrm>
            <a:off x="443349" y="3129245"/>
            <a:ext cx="11856806"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Institution Name: Amity University , Bengaluru</a:t>
            </a:r>
            <a:endParaRPr dirty="0"/>
          </a:p>
        </p:txBody>
      </p:sp>
      <p:sp>
        <p:nvSpPr>
          <p:cNvPr id="134" name="Google Shape;134;p5"/>
          <p:cNvSpPr txBox="1"/>
          <p:nvPr/>
        </p:nvSpPr>
        <p:spPr>
          <a:xfrm>
            <a:off x="443349" y="3744885"/>
            <a:ext cx="9939516"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Phone Number: 9867531323</a:t>
            </a:r>
            <a:endParaRPr dirty="0"/>
          </a:p>
        </p:txBody>
      </p:sp>
      <p:sp>
        <p:nvSpPr>
          <p:cNvPr id="135" name="Google Shape;135;p5"/>
          <p:cNvSpPr txBox="1"/>
          <p:nvPr/>
        </p:nvSpPr>
        <p:spPr>
          <a:xfrm>
            <a:off x="443349" y="1899560"/>
            <a:ext cx="11665077"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Team Leader Name: Sharon Melhi</a:t>
            </a:r>
            <a:endParaRPr dirty="0"/>
          </a:p>
        </p:txBody>
      </p:sp>
      <p:sp>
        <p:nvSpPr>
          <p:cNvPr id="136" name="Google Shape;136;p5"/>
          <p:cNvSpPr txBox="1"/>
          <p:nvPr/>
        </p:nvSpPr>
        <p:spPr>
          <a:xfrm>
            <a:off x="443349" y="6487115"/>
            <a:ext cx="11429103"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Member 1 Name : Khushi Mhamane</a:t>
            </a:r>
            <a:endParaRPr dirty="0"/>
          </a:p>
        </p:txBody>
      </p:sp>
      <p:sp>
        <p:nvSpPr>
          <p:cNvPr id="137" name="Google Shape;137;p5"/>
          <p:cNvSpPr txBox="1"/>
          <p:nvPr/>
        </p:nvSpPr>
        <p:spPr>
          <a:xfrm>
            <a:off x="443349" y="4358930"/>
            <a:ext cx="10721180"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Email ID: sharonmelhi365@gmail.com</a:t>
            </a:r>
            <a:endParaRPr dirty="0"/>
          </a:p>
        </p:txBody>
      </p:sp>
      <p:sp>
        <p:nvSpPr>
          <p:cNvPr id="138" name="Google Shape;138;p5"/>
          <p:cNvSpPr txBox="1"/>
          <p:nvPr/>
        </p:nvSpPr>
        <p:spPr>
          <a:xfrm>
            <a:off x="443349" y="7605985"/>
            <a:ext cx="11665077" cy="689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dirty="0">
                <a:solidFill>
                  <a:srgbClr val="E5E1DA"/>
                </a:solidFill>
                <a:latin typeface="Poppins"/>
                <a:ea typeface="Poppins"/>
                <a:cs typeface="Poppins"/>
                <a:sym typeface="Poppins"/>
              </a:rPr>
              <a:t>Member 2 Name : Nikita Lotlikar</a:t>
            </a:r>
            <a:endParaRPr dirty="0"/>
          </a:p>
        </p:txBody>
      </p:sp>
      <p:sp>
        <p:nvSpPr>
          <p:cNvPr id="139" name="Google Shape;139;p5"/>
          <p:cNvSpPr txBox="1"/>
          <p:nvPr/>
        </p:nvSpPr>
        <p:spPr>
          <a:xfrm>
            <a:off x="443349" y="8724855"/>
            <a:ext cx="5529293" cy="56642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b="0" i="0" u="none" strike="noStrike" cap="none">
                <a:solidFill>
                  <a:srgbClr val="E5E1DA"/>
                </a:solidFill>
                <a:latin typeface="Poppins"/>
                <a:ea typeface="Poppins"/>
                <a:cs typeface="Poppins"/>
                <a:sym typeface="Poppins"/>
              </a:rPr>
              <a:t>Member 3 Name : </a:t>
            </a:r>
            <a:endParaRPr/>
          </a:p>
        </p:txBody>
      </p:sp>
      <p:sp>
        <p:nvSpPr>
          <p:cNvPr id="140" name="Google Shape;140;p5"/>
          <p:cNvSpPr/>
          <p:nvPr/>
        </p:nvSpPr>
        <p:spPr>
          <a:xfrm>
            <a:off x="16373978" y="9173650"/>
            <a:ext cx="1770644" cy="1026973"/>
          </a:xfrm>
          <a:custGeom>
            <a:avLst/>
            <a:gdLst/>
            <a:ahLst/>
            <a:cxnLst/>
            <a:rect l="l" t="t" r="r" b="b"/>
            <a:pathLst>
              <a:path w="1770644" h="1026973" extrusionOk="0">
                <a:moveTo>
                  <a:pt x="0" y="0"/>
                </a:moveTo>
                <a:lnTo>
                  <a:pt x="1770644" y="0"/>
                </a:lnTo>
                <a:lnTo>
                  <a:pt x="1770644" y="1026973"/>
                </a:lnTo>
                <a:lnTo>
                  <a:pt x="0" y="1026973"/>
                </a:lnTo>
                <a:lnTo>
                  <a:pt x="0" y="0"/>
                </a:lnTo>
                <a:close/>
              </a:path>
            </a:pathLst>
          </a:custGeom>
          <a:blipFill rotWithShape="1">
            <a:blip r:embed="rId4">
              <a:alphaModFix/>
            </a:blip>
            <a:stretch>
              <a:fillRect/>
            </a:stretch>
          </a:blipFill>
          <a:ln>
            <a:noFill/>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280</Words>
  <Application>Microsoft Office PowerPoint</Application>
  <PresentationFormat>Custom</PresentationFormat>
  <Paragraphs>67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Poppins</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Sharon Melhi</dc:creator>
  <cp:lastModifiedBy>Sharon Melhi</cp:lastModifiedBy>
  <cp:revision>1</cp:revision>
  <dcterms:created xsi:type="dcterms:W3CDTF">2006-08-16T00:00:00Z</dcterms:created>
  <dcterms:modified xsi:type="dcterms:W3CDTF">2024-12-21T18:18:39Z</dcterms:modified>
</cp:coreProperties>
</file>