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4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82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6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73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03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536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726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9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71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07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77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76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38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975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17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31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9BDB-8A0F-4FF1-B465-51F15ABECE46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684D90-A0FB-4959-BBAC-D5934BDA10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80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27704-1F11-45FD-B491-69AFE01A0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600">
                <a:solidFill>
                  <a:srgbClr val="FFFFFF"/>
                </a:solidFill>
              </a:rPr>
              <a:t>Car Collisions Severity Prediction </a:t>
            </a:r>
            <a:endParaRPr lang="en-CA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5ADAC-346F-4898-AB49-B7F9AA7C0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CA" sz="2000">
                <a:solidFill>
                  <a:srgbClr val="FFFFFF">
                    <a:alpha val="70000"/>
                  </a:srgbClr>
                </a:solidFill>
              </a:rPr>
              <a:t>Renhuan He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63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F4512-9FD3-40E5-B25E-D18F0C08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9837261" cy="974103"/>
          </a:xfrm>
        </p:spPr>
        <p:txBody>
          <a:bodyPr>
            <a:normAutofit/>
          </a:bodyPr>
          <a:lstStyle/>
          <a:p>
            <a:r>
              <a:rPr lang="en-CA" dirty="0"/>
              <a:t>Predicting severity of car collisions in Seattle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1D35-440A-4AB4-9094-C70918E4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1" y="2160589"/>
            <a:ext cx="9328213" cy="3880773"/>
          </a:xfrm>
        </p:spPr>
        <p:txBody>
          <a:bodyPr>
            <a:normAutofit/>
          </a:bodyPr>
          <a:lstStyle/>
          <a:p>
            <a:r>
              <a:rPr lang="en-CA" sz="2400" dirty="0">
                <a:ea typeface="DengXian" panose="02010600030101010101" pitchFamily="2" charset="-122"/>
              </a:rPr>
              <a:t>M</a:t>
            </a:r>
            <a:r>
              <a:rPr lang="en-CA" sz="2400" dirty="0">
                <a:effectLst/>
                <a:ea typeface="DengXian" panose="02010600030101010101" pitchFamily="2" charset="-122"/>
              </a:rPr>
              <a:t>ore than 38,000 people die every year in crashes on U.S. roadways.</a:t>
            </a:r>
          </a:p>
          <a:p>
            <a:r>
              <a:rPr lang="en-CA" sz="2400" dirty="0">
                <a:effectLst/>
                <a:ea typeface="DengXian" panose="02010600030101010101" pitchFamily="2" charset="-122"/>
              </a:rPr>
              <a:t>The U.S. traffic fatality rate is 12.4 deaths per 100,000 inhabitants</a:t>
            </a:r>
          </a:p>
          <a:p>
            <a:r>
              <a:rPr lang="en-CA" sz="2400" dirty="0">
                <a:ea typeface="DengXian" panose="02010600030101010101" pitchFamily="2" charset="-122"/>
              </a:rPr>
              <a:t>T</a:t>
            </a:r>
            <a:r>
              <a:rPr lang="en-CA" sz="2400" dirty="0">
                <a:effectLst/>
                <a:ea typeface="DengXian" panose="02010600030101010101" pitchFamily="2" charset="-122"/>
              </a:rPr>
              <a:t>he cases of vehicle accidents are increasing as  increasing number of vehicles on urban and suburban roads.</a:t>
            </a:r>
          </a:p>
          <a:p>
            <a:r>
              <a:rPr lang="en-CA" sz="2400" b="1" dirty="0">
                <a:effectLst/>
                <a:ea typeface="DengXian" panose="02010600030101010101" pitchFamily="2" charset="-122"/>
              </a:rPr>
              <a:t>Predicting the severity of car collisions is helpful to avoid an accident or decrease severity of an future accident </a:t>
            </a:r>
            <a:endParaRPr lang="en-CA" sz="2400" b="1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722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7DC6-BE6F-4F72-AC37-698A0AF6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913460"/>
            <a:ext cx="8596668" cy="860981"/>
          </a:xfrm>
        </p:spPr>
        <p:txBody>
          <a:bodyPr>
            <a:normAutofit/>
          </a:bodyPr>
          <a:lstStyle/>
          <a:p>
            <a:r>
              <a:rPr lang="en-CA" dirty="0"/>
              <a:t>Data source &amp; data cleaning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3E15-0E10-423F-88E7-E9ECFD07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CA" sz="2400" dirty="0">
                <a:effectLst/>
                <a:ea typeface="DengXian" panose="02010600030101010101" pitchFamily="2" charset="-122"/>
              </a:rPr>
              <a:t>Data is provided by the Seattle Department of Transportation (SDOT) on vehicle collisions along with its severity starting from 2004 to 2020.</a:t>
            </a:r>
          </a:p>
          <a:p>
            <a:r>
              <a:rPr lang="en-CA" sz="2400" dirty="0">
                <a:effectLst/>
                <a:ea typeface="DengXian" panose="02010600030101010101" pitchFamily="2" charset="-122"/>
              </a:rPr>
              <a:t>There are 38 columns and 194673 rows in raw dataset.</a:t>
            </a:r>
          </a:p>
          <a:p>
            <a:r>
              <a:rPr lang="en-US" sz="2400" dirty="0">
                <a:effectLst/>
                <a:ea typeface="DengXian" panose="02010600030101010101" pitchFamily="2" charset="-122"/>
              </a:rPr>
              <a:t> Duplicate features and missing values were dropped. </a:t>
            </a:r>
          </a:p>
          <a:p>
            <a:r>
              <a:rPr lang="en-US" sz="2400" dirty="0"/>
              <a:t>Cleaned data contains 11 features.</a:t>
            </a:r>
            <a:endParaRPr lang="en-CA" sz="24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endParaRPr lang="en-CA" sz="20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49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2E220-0DC1-47F2-AEAD-BF248CFA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15" y="1849108"/>
            <a:ext cx="10942834" cy="2780556"/>
          </a:xfrm>
          <a:prstGeom prst="rect">
            <a:avLst/>
          </a:prstGeom>
        </p:spPr>
      </p:pic>
      <p:sp>
        <p:nvSpPr>
          <p:cNvPr id="89" name="Title 1">
            <a:extLst>
              <a:ext uri="{FF2B5EF4-FFF2-40B4-BE49-F238E27FC236}">
                <a16:creationId xmlns:a16="http://schemas.microsoft.com/office/drawing/2014/main" id="{E575F74E-8A49-45E4-A671-A0B55B30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913460"/>
            <a:ext cx="8596668" cy="860981"/>
          </a:xfrm>
        </p:spPr>
        <p:txBody>
          <a:bodyPr>
            <a:normAutofit/>
          </a:bodyPr>
          <a:lstStyle/>
          <a:p>
            <a:r>
              <a:rPr lang="en-CA" dirty="0"/>
              <a:t>Accident severity and ADDRTYPE</a:t>
            </a:r>
          </a:p>
        </p:txBody>
      </p:sp>
    </p:spTree>
    <p:extLst>
      <p:ext uri="{BB962C8B-B14F-4D97-AF65-F5344CB8AC3E}">
        <p14:creationId xmlns:p14="http://schemas.microsoft.com/office/powerpoint/2010/main" val="320674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3629D-471A-40DC-A828-C9F9977A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90" y="1179151"/>
            <a:ext cx="3478484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accident severity and people/vehicles involved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E4D34B-7C87-4BC6-8075-239B9F98B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587" y="1371601"/>
            <a:ext cx="5120753" cy="3661614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10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7DC6-BE6F-4F72-AC37-698A0AF6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Accident severity and day/time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52A51B-F8F3-4CA3-AF36-FCD9EB32A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797" y="1930400"/>
            <a:ext cx="7390917" cy="363102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78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93AAA2-18BC-4164-9B69-5A2B0700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S</a:t>
            </a:r>
            <a:r>
              <a:rPr lang="en-US" sz="3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everity and under influence, weather, road condition, light condition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B54F5-4AAA-4219-BBFB-6221C32B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609600"/>
            <a:ext cx="6603998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5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0FF18-0752-4A4E-AE6F-8D5479D5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908115"/>
          </a:xfrm>
        </p:spPr>
        <p:txBody>
          <a:bodyPr>
            <a:normAutofit/>
          </a:bodyPr>
          <a:lstStyle/>
          <a:p>
            <a:r>
              <a:rPr lang="en-CA" dirty="0"/>
              <a:t>Classification models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CF32AB-A752-4FBA-8FCB-B46D560D3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459" y="2127315"/>
            <a:ext cx="8415682" cy="2201025"/>
          </a:xfrm>
          <a:prstGeom prst="rect">
            <a:avLst/>
          </a:prstGeom>
        </p:spPr>
      </p:pic>
      <p:sp>
        <p:nvSpPr>
          <p:cNvPr id="27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180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E2A86-2F02-4FEC-8967-5538A342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CA" dirty="0"/>
              <a:t>Conclusion and future directions </a:t>
            </a:r>
          </a:p>
        </p:txBody>
      </p:sp>
      <p:sp>
        <p:nvSpPr>
          <p:cNvPr id="17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F32C-2157-4D6D-8252-6A692CB3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CA" sz="2400" dirty="0">
                <a:ea typeface="DengXian" panose="02010600030101010101" pitchFamily="2" charset="-122"/>
              </a:rPr>
              <a:t>D</a:t>
            </a:r>
            <a:r>
              <a:rPr lang="en-CA" sz="2400" dirty="0">
                <a:effectLst/>
                <a:ea typeface="DengXian" panose="02010600030101010101" pitchFamily="2" charset="-122"/>
              </a:rPr>
              <a:t>ecision tree model has the best performance </a:t>
            </a:r>
          </a:p>
          <a:p>
            <a:r>
              <a:rPr lang="en-US" sz="2400" dirty="0"/>
              <a:t>Accuracy of the models has room for improvement. </a:t>
            </a:r>
          </a:p>
          <a:p>
            <a:r>
              <a:rPr lang="en-US" sz="2400" dirty="0"/>
              <a:t>Record more of car collisions details.</a:t>
            </a:r>
          </a:p>
          <a:p>
            <a:r>
              <a:rPr lang="en-US" sz="2400" dirty="0"/>
              <a:t>Location data are useful for further analysis.</a:t>
            </a:r>
            <a:endParaRPr lang="en-CA" sz="2400" dirty="0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60564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Car Collisions Severity Prediction </vt:lpstr>
      <vt:lpstr>Predicting severity of car collisions in Seattle</vt:lpstr>
      <vt:lpstr>Data source &amp; data cleaning</vt:lpstr>
      <vt:lpstr>Accident severity and ADDRTYPE</vt:lpstr>
      <vt:lpstr>accident severity and people/vehicles involved</vt:lpstr>
      <vt:lpstr>Accident severity and day/time</vt:lpstr>
      <vt:lpstr>Severity and under influence, weather, road condition, light condition</vt:lpstr>
      <vt:lpstr>Classification models</vt:lpstr>
      <vt:lpstr>Conclusion and future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Collisions Severity Prediction </dc:title>
  <dc:creator>Renhuan He</dc:creator>
  <cp:lastModifiedBy>Renhuan He</cp:lastModifiedBy>
  <cp:revision>2</cp:revision>
  <dcterms:created xsi:type="dcterms:W3CDTF">2020-09-30T04:11:55Z</dcterms:created>
  <dcterms:modified xsi:type="dcterms:W3CDTF">2020-09-30T04:19:21Z</dcterms:modified>
</cp:coreProperties>
</file>