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72" r:id="rId5"/>
    <p:sldId id="273" r:id="rId6"/>
    <p:sldId id="259" r:id="rId7"/>
    <p:sldId id="268" r:id="rId8"/>
    <p:sldId id="262" r:id="rId9"/>
    <p:sldId id="263" r:id="rId10"/>
    <p:sldId id="282" r:id="rId11"/>
    <p:sldId id="280"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66" d="100"/>
          <a:sy n="66" d="100"/>
        </p:scale>
        <p:origin x="668" y="4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1/28/2024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sz="4800" dirty="0"/>
              <a:t>Stock Market Prediction App</a:t>
            </a:r>
            <a:br>
              <a:rPr lang="en-US" sz="4800" dirty="0"/>
            </a:br>
            <a:r>
              <a:rPr lang="en-US" sz="1600" dirty="0"/>
              <a:t>Harnessing AI for Informed Investing!</a:t>
            </a:r>
            <a:endParaRPr lang="en-US" sz="4800"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8864866" y="4831882"/>
            <a:ext cx="3327133" cy="2026118"/>
          </a:xfrm>
        </p:spPr>
        <p:txBody>
          <a:bodyPr>
            <a:normAutofit/>
          </a:bodyPr>
          <a:lstStyle/>
          <a:p>
            <a:pPr algn="l">
              <a:spcBef>
                <a:spcPts val="600"/>
              </a:spcBef>
            </a:pPr>
            <a:r>
              <a:rPr lang="en-US" b="1" kern="1400" dirty="0">
                <a:solidFill>
                  <a:schemeClr val="tx1">
                    <a:lumMod val="50000"/>
                  </a:schemeClr>
                </a:solidFill>
                <a:latin typeface="Californian FB" panose="0207040306080B030204" pitchFamily="18" charset="0"/>
              </a:rPr>
              <a:t>BY-</a:t>
            </a:r>
          </a:p>
          <a:p>
            <a:pPr algn="l">
              <a:spcBef>
                <a:spcPts val="600"/>
              </a:spcBef>
            </a:pPr>
            <a:r>
              <a:rPr lang="en-US" sz="2000" b="1" kern="1400" dirty="0">
                <a:solidFill>
                  <a:schemeClr val="tx1">
                    <a:lumMod val="50000"/>
                  </a:schemeClr>
                </a:solidFill>
                <a:latin typeface="Californian FB" panose="0207040306080B030204" pitchFamily="18" charset="0"/>
              </a:rPr>
              <a:t>Aida Sharon Bruce</a:t>
            </a:r>
          </a:p>
          <a:p>
            <a:pPr algn="l">
              <a:spcBef>
                <a:spcPts val="600"/>
              </a:spcBef>
            </a:pPr>
            <a:r>
              <a:rPr lang="en-US" sz="2000" b="1" kern="1400" dirty="0">
                <a:solidFill>
                  <a:schemeClr val="tx1">
                    <a:lumMod val="50000"/>
                  </a:schemeClr>
                </a:solidFill>
                <a:latin typeface="Californian FB" panose="0207040306080B030204" pitchFamily="18" charset="0"/>
              </a:rPr>
              <a:t>21SCSE1011272</a:t>
            </a:r>
          </a:p>
          <a:p>
            <a:pPr algn="l">
              <a:spcBef>
                <a:spcPts val="600"/>
              </a:spcBef>
            </a:pPr>
            <a:r>
              <a:rPr lang="en-US" sz="2000" b="1" kern="1400" dirty="0" err="1">
                <a:solidFill>
                  <a:schemeClr val="tx1">
                    <a:lumMod val="50000"/>
                  </a:schemeClr>
                </a:solidFill>
                <a:latin typeface="Californian FB" panose="0207040306080B030204" pitchFamily="18" charset="0"/>
              </a:rPr>
              <a:t>B.Tech</a:t>
            </a:r>
            <a:r>
              <a:rPr lang="en-US" sz="2000" b="1" kern="1400" dirty="0">
                <a:solidFill>
                  <a:schemeClr val="tx1">
                    <a:lumMod val="50000"/>
                  </a:schemeClr>
                </a:solidFill>
                <a:latin typeface="Californian FB" panose="0207040306080B030204" pitchFamily="18" charset="0"/>
              </a:rPr>
              <a:t> CSE</a:t>
            </a:r>
          </a:p>
          <a:p>
            <a:pPr algn="l">
              <a:spcBef>
                <a:spcPts val="600"/>
              </a:spcBef>
            </a:pPr>
            <a:r>
              <a:rPr lang="en-US" sz="2000" b="1" kern="1400" dirty="0">
                <a:solidFill>
                  <a:schemeClr val="tx1">
                    <a:lumMod val="50000"/>
                  </a:schemeClr>
                </a:solidFill>
                <a:latin typeface="Californian FB" panose="0207040306080B030204" pitchFamily="18" charset="0"/>
              </a:rPr>
              <a:t>Section-12(Elective)</a:t>
            </a:r>
            <a:endParaRPr lang="en-US" b="1" kern="1400" dirty="0">
              <a:solidFill>
                <a:schemeClr val="tx1">
                  <a:lumMod val="50000"/>
                </a:schemeClr>
              </a:solidFill>
              <a:latin typeface="Californian FB" panose="0207040306080B030204" pitchFamily="18" charset="0"/>
            </a:endParaRP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66816000"/>
              </p:ext>
            </p:extLst>
          </p:nvPr>
        </p:nvGraphicFramePr>
        <p:xfrm>
          <a:off x="7774188" y="707975"/>
          <a:ext cx="4132263" cy="4874674"/>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6121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620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PRIMARY GOALS</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8371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IMPORTANCE</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4036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PROCESS</a:t>
                      </a:r>
                    </a:p>
                    <a:p>
                      <a:pPr marL="0" algn="r" defTabSz="914400" rtl="0" eaLnBrk="1" latinLnBrk="0" hangingPunct="1"/>
                      <a:r>
                        <a:rPr lang="en-US" sz="180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73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RESULT</a:t>
                      </a:r>
                    </a:p>
                    <a:p>
                      <a:pPr marL="0" algn="r" defTabSz="914400" rtl="0" eaLnBrk="1" latinLnBrk="0" hangingPunct="1"/>
                      <a:r>
                        <a:rPr lang="en-US" sz="180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cxnSp>
        <p:nvCxnSpPr>
          <p:cNvPr id="5" name="Straight Connector 4">
            <a:extLst>
              <a:ext uri="{FF2B5EF4-FFF2-40B4-BE49-F238E27FC236}">
                <a16:creationId xmlns:a16="http://schemas.microsoft.com/office/drawing/2014/main" id="{68D90B74-43FD-DAC7-E7FC-EEA85190DAF3}"/>
              </a:ext>
            </a:extLst>
          </p:cNvPr>
          <p:cNvCxnSpPr/>
          <p:nvPr/>
        </p:nvCxnSpPr>
        <p:spPr>
          <a:xfrm>
            <a:off x="7786838" y="5678906"/>
            <a:ext cx="4119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40A46F0-F08B-D909-578E-D29AA2C47036}"/>
              </a:ext>
            </a:extLst>
          </p:cNvPr>
          <p:cNvSpPr txBox="1"/>
          <p:nvPr/>
        </p:nvSpPr>
        <p:spPr>
          <a:xfrm>
            <a:off x="5799223" y="5857637"/>
            <a:ext cx="6107228" cy="738664"/>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cs typeface="Gill Sans Light" panose="020B0302020104020203" pitchFamily="34" charset="-79"/>
              </a:rPr>
              <a:t>CONSLUSION</a:t>
            </a:r>
            <a:endParaRPr lang="en-US" sz="2400" dirty="0">
              <a:latin typeface="+mn-lt"/>
              <a:cs typeface="Gill Sans Light" panose="020B0302020104020203" pitchFamily="34" charset="-79"/>
            </a:endParaRPr>
          </a:p>
          <a:p>
            <a:pPr marL="0" algn="r" defTabSz="914400" rtl="0" eaLnBrk="1" latinLnBrk="0" hangingPunct="1"/>
            <a:r>
              <a:rPr lang="en-US" dirty="0">
                <a:latin typeface="+mj-lt"/>
              </a:rPr>
              <a:t>8</a:t>
            </a:r>
            <a:endParaRPr lang="en-IN" dirty="0"/>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t>Research on Stock Price Prediction Method Based on Convolutional Neural Network. The financial markets are known for their inherent complexity and unpredictability, posing significant challenges for investors and analysts seeking to anticipate stock price movements. As technological advancements continue to reshape various industries, the integration of machine learning techniques, particularly neural networks, has emerged as a powerful tool for stock market prediction.</a:t>
            </a:r>
          </a:p>
        </p:txBody>
      </p:sp>
      <p:pic>
        <p:nvPicPr>
          <p:cNvPr id="22" name="Picture Placeholder 21">
            <a:extLst>
              <a:ext uri="{FF2B5EF4-FFF2-40B4-BE49-F238E27FC236}">
                <a16:creationId xmlns:a16="http://schemas.microsoft.com/office/drawing/2014/main" id="{07415596-3C86-E792-A622-F817DB08D587}"/>
              </a:ext>
            </a:extLst>
          </p:cNvPr>
          <p:cNvPicPr>
            <a:picLocks noGrp="1" noChangeAspect="1"/>
          </p:cNvPicPr>
          <p:nvPr>
            <p:ph type="pic" idx="1"/>
          </p:nvPr>
        </p:nvPicPr>
        <p:blipFill>
          <a:blip r:embed="rId2"/>
          <a:srcRect l="25749" r="25749"/>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2024</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sz="1400" dirty="0"/>
              <a:t>Stock Market Prediction App</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areas of focus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1" y="2022748"/>
            <a:ext cx="6989386" cy="1741692"/>
          </a:xfrm>
        </p:spPr>
        <p:txBody>
          <a:bodyPr>
            <a:normAutofit/>
          </a:bodyPr>
          <a:lstStyle/>
          <a:p>
            <a:pPr algn="l"/>
            <a:r>
              <a:rPr lang="en-IN" sz="2000" b="1" i="0" dirty="0">
                <a:effectLst/>
                <a:latin typeface="Söhne"/>
              </a:rPr>
              <a:t>Enhancing Investment Decision-Making</a:t>
            </a:r>
          </a:p>
          <a:p>
            <a:pPr algn="l"/>
            <a:r>
              <a:rPr lang="en-IN" sz="2000" b="1" i="0" dirty="0">
                <a:effectLst/>
                <a:latin typeface="Söhne"/>
              </a:rPr>
              <a:t>Mitigating Risks</a:t>
            </a:r>
          </a:p>
          <a:p>
            <a:pPr algn="l"/>
            <a:r>
              <a:rPr lang="en-IN" sz="2000" b="1" i="0" dirty="0">
                <a:effectLst/>
                <a:latin typeface="Söhne"/>
              </a:rPr>
              <a:t>Improving Portfolio Performance</a:t>
            </a:r>
          </a:p>
          <a:p>
            <a:r>
              <a:rPr lang="en-IN" sz="2000" b="1" i="0" dirty="0">
                <a:effectLst/>
                <a:latin typeface="Söhne"/>
              </a:rPr>
              <a:t>Facilitating Long-Term Planning</a:t>
            </a:r>
          </a:p>
          <a:p>
            <a:r>
              <a:rPr lang="en-IN" sz="2000" b="1" i="0" dirty="0">
                <a:effectLst/>
                <a:latin typeface="Söhne"/>
              </a:rPr>
              <a:t>Harnessing Technological Advancements</a:t>
            </a:r>
          </a:p>
          <a:p>
            <a:endParaRPr lang="en-IN" sz="2000" b="1" i="0" dirty="0">
              <a:effectLst/>
              <a:latin typeface="Söhne"/>
            </a:endParaRPr>
          </a:p>
          <a:p>
            <a:pPr algn="l"/>
            <a:endParaRPr lang="en-IN" sz="2000" b="1" i="0" dirty="0">
              <a:effectLst/>
              <a:latin typeface="Söhne"/>
            </a:endParaRPr>
          </a:p>
          <a:p>
            <a:endParaRPr lang="en-US" sz="2000" dirty="0"/>
          </a:p>
          <a:p>
            <a:endParaRPr lang="en-US" sz="2000" dirty="0"/>
          </a:p>
          <a:p>
            <a:endParaRPr lang="en-US" sz="2000" dirty="0"/>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2" y="3535598"/>
            <a:ext cx="6989385" cy="1741692"/>
          </a:xfrm>
        </p:spPr>
        <p:txBody>
          <a:bodyPr>
            <a:normAutofit/>
          </a:bodyPr>
          <a:lstStyle/>
          <a:p>
            <a:pPr algn="l"/>
            <a:r>
              <a:rPr lang="en-IN" sz="2000" b="1" i="0" dirty="0">
                <a:effectLst/>
                <a:latin typeface="Söhne"/>
              </a:rPr>
              <a:t>Capitalizing on Opportunities</a:t>
            </a:r>
          </a:p>
          <a:p>
            <a:pPr algn="l"/>
            <a:r>
              <a:rPr lang="en-IN" sz="2000" b="1" i="0" dirty="0">
                <a:effectLst/>
                <a:latin typeface="Söhne"/>
              </a:rPr>
              <a:t>Real-Time Decision Support</a:t>
            </a:r>
          </a:p>
          <a:p>
            <a:r>
              <a:rPr lang="en-IN" sz="2000" b="1" i="0" dirty="0">
                <a:effectLst/>
                <a:latin typeface="Söhne"/>
              </a:rPr>
              <a:t>Minimizing Emotional Decision-Making</a:t>
            </a:r>
          </a:p>
          <a:p>
            <a:r>
              <a:rPr lang="en-US" sz="2000" b="1" i="0" dirty="0">
                <a:effectLst/>
                <a:latin typeface="Söhne"/>
              </a:rPr>
              <a:t>Empowering a Diverse Range of Investors</a:t>
            </a:r>
          </a:p>
          <a:p>
            <a:r>
              <a:rPr lang="en-IN" sz="2000" b="1" i="0" dirty="0">
                <a:effectLst/>
                <a:latin typeface="Söhne"/>
              </a:rPr>
              <a:t>Facilitating Financial Inclusion</a:t>
            </a:r>
          </a:p>
          <a:p>
            <a:endParaRPr lang="en-US" sz="2000" b="1" i="0" dirty="0">
              <a:effectLst/>
              <a:latin typeface="Söhne"/>
            </a:endParaRPr>
          </a:p>
          <a:p>
            <a:endParaRPr lang="en-IN" sz="2000" b="1" i="0" dirty="0">
              <a:effectLst/>
              <a:latin typeface="Söhne"/>
            </a:endParaRPr>
          </a:p>
          <a:p>
            <a:endParaRPr lang="en-IN" sz="2000" b="1" i="0" dirty="0">
              <a:effectLst/>
              <a:latin typeface="Söhne"/>
            </a:endParaRPr>
          </a:p>
          <a:p>
            <a:pPr algn="l"/>
            <a:endParaRPr lang="en-IN" sz="2000" b="1" i="0" dirty="0">
              <a:effectLst/>
              <a:latin typeface="Söhne"/>
            </a:endParaRPr>
          </a:p>
          <a:p>
            <a:endParaRPr lang="en-US" sz="2000" dirty="0"/>
          </a:p>
          <a:p>
            <a:endParaRPr lang="en-US" sz="2000"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2024</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sz="1400" dirty="0"/>
              <a:t>Stock Market Prediction App</a:t>
            </a:r>
            <a:endParaRPr lang="en-US" dirty="0"/>
          </a:p>
          <a:p>
            <a:endParaRPr lang="en-US"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dirty="0">
                <a:latin typeface="Sagona Book" panose="020F0502020204030204" pitchFamily="34" charset="0"/>
              </a:rPr>
              <a:t>importance</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2024</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sz="1400" dirty="0"/>
              <a:t>Stock Market Prediction App</a:t>
            </a:r>
            <a:endParaRPr lang="en-US" dirty="0"/>
          </a:p>
          <a:p>
            <a:endParaRPr lang="en-US" dirty="0"/>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5</a:t>
            </a:fld>
            <a:endParaRPr lang="en-US" dirty="0"/>
          </a:p>
        </p:txBody>
      </p:sp>
      <p:pic>
        <p:nvPicPr>
          <p:cNvPr id="10" name="Picture 9">
            <a:extLst>
              <a:ext uri="{FF2B5EF4-FFF2-40B4-BE49-F238E27FC236}">
                <a16:creationId xmlns:a16="http://schemas.microsoft.com/office/drawing/2014/main" id="{5EAEE5BA-1119-CB78-0587-E4D1124C80EA}"/>
              </a:ext>
            </a:extLst>
          </p:cNvPr>
          <p:cNvPicPr>
            <a:picLocks noChangeAspect="1"/>
          </p:cNvPicPr>
          <p:nvPr/>
        </p:nvPicPr>
        <p:blipFill rotWithShape="1">
          <a:blip r:embed="rId2"/>
          <a:srcRect l="21474" t="25825" r="19395" b="21965"/>
          <a:stretch/>
        </p:blipFill>
        <p:spPr>
          <a:xfrm>
            <a:off x="2258779" y="1780673"/>
            <a:ext cx="7674441" cy="3811605"/>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732322" y="1038505"/>
            <a:ext cx="10515600" cy="466344"/>
          </a:xfrm>
        </p:spPr>
        <p:txBody>
          <a:bodyPr/>
          <a:lstStyle/>
          <a:p>
            <a:r>
              <a:rPr lang="en-US" dirty="0"/>
              <a:t>process</a:t>
            </a:r>
            <a:br>
              <a:rPr lang="en-US" dirty="0"/>
            </a:br>
            <a:endParaRPr lang="en-US" dirty="0"/>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2021564" y="1504849"/>
            <a:ext cx="8148871" cy="3322701"/>
          </a:xfrm>
        </p:spPr>
        <p:txBody>
          <a:bodyPr>
            <a:normAutofit fontScale="92500" lnSpcReduction="20000"/>
          </a:bodyPr>
          <a:lstStyle/>
          <a:p>
            <a:r>
              <a:rPr lang="en-US" sz="1900" dirty="0"/>
              <a:t>Problem Definition</a:t>
            </a:r>
          </a:p>
          <a:p>
            <a:r>
              <a:rPr lang="en-US" sz="1900" dirty="0"/>
              <a:t>Data Collection</a:t>
            </a:r>
          </a:p>
          <a:p>
            <a:r>
              <a:rPr lang="en-US" sz="1900" dirty="0"/>
              <a:t>Data Cleaning and Pre-processing</a:t>
            </a:r>
          </a:p>
          <a:p>
            <a:r>
              <a:rPr lang="en-US" sz="1900" dirty="0"/>
              <a:t>Exploratory Data Analysis</a:t>
            </a:r>
          </a:p>
          <a:p>
            <a:r>
              <a:rPr lang="en-US" sz="1900" dirty="0"/>
              <a:t>Feature Engineering</a:t>
            </a:r>
          </a:p>
          <a:p>
            <a:r>
              <a:rPr lang="en-US" sz="1900" dirty="0"/>
              <a:t>Data Splitting</a:t>
            </a:r>
          </a:p>
          <a:p>
            <a:r>
              <a:rPr lang="en-US" sz="1900" dirty="0"/>
              <a:t>Model Selection</a:t>
            </a:r>
          </a:p>
          <a:p>
            <a:r>
              <a:rPr lang="en-US" sz="1900" dirty="0"/>
              <a:t>Model Tuning</a:t>
            </a:r>
          </a:p>
          <a:p>
            <a:r>
              <a:rPr lang="en-US" sz="1900" dirty="0"/>
              <a:t>Hyperparameter Tuning</a:t>
            </a:r>
          </a:p>
          <a:p>
            <a:r>
              <a:rPr lang="en-US" sz="1900" dirty="0"/>
              <a:t>Model Evaluation</a:t>
            </a:r>
          </a:p>
          <a:p>
            <a:r>
              <a:rPr lang="en-US" sz="1900" dirty="0"/>
              <a:t>Real-Time Testing</a:t>
            </a:r>
          </a:p>
          <a:p>
            <a:r>
              <a:rPr lang="en-US" sz="1900" dirty="0"/>
              <a:t>Deployment</a:t>
            </a:r>
          </a:p>
          <a:p>
            <a:r>
              <a:rPr lang="en-US" sz="1900" dirty="0"/>
              <a:t>Monitoring and Maintenance</a:t>
            </a:r>
          </a:p>
          <a:p>
            <a:r>
              <a:rPr lang="en-US" sz="1900" dirty="0"/>
              <a:t>Documentation</a:t>
            </a:r>
          </a:p>
          <a:p>
            <a:endParaRPr lang="en-US" sz="1050" dirty="0"/>
          </a:p>
          <a:p>
            <a:endParaRPr lang="en-US" sz="1050" dirty="0"/>
          </a:p>
          <a:p>
            <a:endParaRPr lang="en-US"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2024</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sz="1400" dirty="0"/>
              <a:t>Stock Market Prediction App</a:t>
            </a:r>
            <a:endParaRPr lang="en-US" dirty="0"/>
          </a:p>
          <a:p>
            <a:endParaRPr lang="en-US" dirty="0"/>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result and finding</a:t>
            </a:r>
            <a:br>
              <a:rPr lang="en-US" dirty="0"/>
            </a:br>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2024</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sz="1400" dirty="0"/>
              <a:t>Stock Market Prediction App</a:t>
            </a:r>
            <a:endParaRPr lang="en-US" dirty="0"/>
          </a:p>
          <a:p>
            <a:endParaRPr lang="en-US" dirty="0"/>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7</a:t>
            </a:fld>
            <a:endParaRPr lang="en-US" dirty="0"/>
          </a:p>
        </p:txBody>
      </p:sp>
      <p:pic>
        <p:nvPicPr>
          <p:cNvPr id="25" name="Picture 24">
            <a:extLst>
              <a:ext uri="{FF2B5EF4-FFF2-40B4-BE49-F238E27FC236}">
                <a16:creationId xmlns:a16="http://schemas.microsoft.com/office/drawing/2014/main" id="{E2839E2A-D90A-1C41-E275-7BCADAC58589}"/>
              </a:ext>
            </a:extLst>
          </p:cNvPr>
          <p:cNvPicPr>
            <a:picLocks noChangeAspect="1"/>
          </p:cNvPicPr>
          <p:nvPr/>
        </p:nvPicPr>
        <p:blipFill rotWithShape="1">
          <a:blip r:embed="rId2"/>
          <a:srcRect l="8479" t="1200" r="4657" b="10268"/>
          <a:stretch/>
        </p:blipFill>
        <p:spPr>
          <a:xfrm>
            <a:off x="2551657" y="1168915"/>
            <a:ext cx="6564429" cy="4984997"/>
          </a:xfrm>
          <a:prstGeom prst="rect">
            <a:avLst/>
          </a:prstGeom>
        </p:spPr>
      </p:pic>
    </p:spTree>
    <p:extLst>
      <p:ext uri="{BB962C8B-B14F-4D97-AF65-F5344CB8AC3E}">
        <p14:creationId xmlns:p14="http://schemas.microsoft.com/office/powerpoint/2010/main" val="116494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conclusion</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lstStyle/>
          <a:p>
            <a:r>
              <a:rPr lang="en-US" dirty="0"/>
              <a:t>The development of the Stock Market Prediction Machine Learning Model is a significant step towards enhancing decision-making processes in the financial domain. By combining sophisticated algorithms, real-time data integration, and comprehensive feature engineering, the model stands as a robust tool for predicting stock prices with a high level of accuracy. Ongoing evaluation and refinement will ensure its relevance and effectiveness in an ever-evolving market landscape.</a:t>
            </a:r>
          </a:p>
        </p:txBody>
      </p:sp>
      <p:pic>
        <p:nvPicPr>
          <p:cNvPr id="8" name="Picture Placeholder 7">
            <a:extLst>
              <a:ext uri="{FF2B5EF4-FFF2-40B4-BE49-F238E27FC236}">
                <a16:creationId xmlns:a16="http://schemas.microsoft.com/office/drawing/2014/main" id="{71DAFD00-5660-EAA6-4DE3-83F373055A99}"/>
              </a:ext>
            </a:extLst>
          </p:cNvPr>
          <p:cNvPicPr>
            <a:picLocks noGrp="1" noChangeAspect="1"/>
          </p:cNvPicPr>
          <p:nvPr>
            <p:ph type="pic" idx="1"/>
          </p:nvPr>
        </p:nvPicPr>
        <p:blipFill rotWithShape="1">
          <a:blip r:embed="rId2"/>
          <a:srcRect l="36574" t="-1498" r="13546" b="1498"/>
          <a:stretch/>
        </p:blipFill>
        <p:spPr>
          <a:xfrm>
            <a:off x="6646264" y="0"/>
            <a:ext cx="5545736" cy="6063092"/>
          </a:xfrm>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2024</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sz="1400" dirty="0"/>
              <a:t>Stock Market Prediction App</a:t>
            </a:r>
            <a:endParaRPr lang="en-US" dirty="0"/>
          </a:p>
          <a:p>
            <a:endParaRPr lang="en-US" dirty="0"/>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1680571"/>
            <a:ext cx="9144000" cy="2387600"/>
          </a:xfrm>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{168A48F4-24EC-4D0A-918E-D8C24E43DE64}tf11964407_win32</Template>
  <TotalTime>72</TotalTime>
  <Words>292</Words>
  <Application>Microsoft Office PowerPoint</Application>
  <PresentationFormat>Widescreen</PresentationFormat>
  <Paragraphs>80</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Californian FB</vt:lpstr>
      <vt:lpstr>Courier New</vt:lpstr>
      <vt:lpstr>Gill Sans Light</vt:lpstr>
      <vt:lpstr>Gill Sans Nova</vt:lpstr>
      <vt:lpstr>Gill Sans Nova Light</vt:lpstr>
      <vt:lpstr>Sagona Book</vt:lpstr>
      <vt:lpstr>Söhne</vt:lpstr>
      <vt:lpstr>Office Theme</vt:lpstr>
      <vt:lpstr>Stock Market Prediction App Harnessing AI for Informed Investing!</vt:lpstr>
      <vt:lpstr>agenda</vt:lpstr>
      <vt:lpstr>introduction</vt:lpstr>
      <vt:lpstr>areas of focus</vt:lpstr>
      <vt:lpstr>importance</vt:lpstr>
      <vt:lpstr>process </vt:lpstr>
      <vt:lpstr>result and finding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App Harnessing AI for Informed Investing!</dc:title>
  <dc:creator>PANKAJ KUMAR</dc:creator>
  <cp:lastModifiedBy>PANKAJ KUMAR</cp:lastModifiedBy>
  <cp:revision>1</cp:revision>
  <dcterms:created xsi:type="dcterms:W3CDTF">2024-01-28T05:37:01Z</dcterms:created>
  <dcterms:modified xsi:type="dcterms:W3CDTF">2024-01-28T06:49:59Z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