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6256000" cy="9144000"/>
  <p:notesSz cx="162560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1200" y="812800"/>
            <a:ext cx="558673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31628" y="6433"/>
            <a:ext cx="6325235" cy="9138285"/>
          </a:xfrm>
          <a:custGeom>
            <a:avLst/>
            <a:gdLst/>
            <a:ahLst/>
            <a:cxnLst/>
            <a:rect l="l" t="t" r="r" b="b"/>
            <a:pathLst>
              <a:path w="6325234" h="9138285">
                <a:moveTo>
                  <a:pt x="2571800" y="0"/>
                </a:moveTo>
                <a:lnTo>
                  <a:pt x="4196232" y="9137693"/>
                </a:lnTo>
              </a:path>
              <a:path w="6325234" h="9138285">
                <a:moveTo>
                  <a:pt x="6324625" y="4920175"/>
                </a:moveTo>
                <a:lnTo>
                  <a:pt x="0" y="9137706"/>
                </a:lnTo>
              </a:path>
            </a:pathLst>
          </a:custGeom>
          <a:ln w="25400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242990" y="0"/>
            <a:ext cx="4013835" cy="9144635"/>
          </a:xfrm>
          <a:custGeom>
            <a:avLst/>
            <a:gdLst/>
            <a:ahLst/>
            <a:cxnLst/>
            <a:rect l="l" t="t" r="r" b="b"/>
            <a:pathLst>
              <a:path w="4013834" h="9144635">
                <a:moveTo>
                  <a:pt x="4013263" y="9144127"/>
                </a:moveTo>
                <a:lnTo>
                  <a:pt x="0" y="9144127"/>
                </a:lnTo>
                <a:lnTo>
                  <a:pt x="2725864" y="0"/>
                </a:lnTo>
                <a:lnTo>
                  <a:pt x="4013263" y="0"/>
                </a:lnTo>
                <a:lnTo>
                  <a:pt x="4013263" y="9144127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2804013" y="0"/>
            <a:ext cx="3452495" cy="9144635"/>
          </a:xfrm>
          <a:custGeom>
            <a:avLst/>
            <a:gdLst/>
            <a:ahLst/>
            <a:cxnLst/>
            <a:rect l="l" t="t" r="r" b="b"/>
            <a:pathLst>
              <a:path w="3452494" h="9144635">
                <a:moveTo>
                  <a:pt x="3452240" y="9144127"/>
                </a:moveTo>
                <a:lnTo>
                  <a:pt x="1611883" y="9144127"/>
                </a:lnTo>
                <a:lnTo>
                  <a:pt x="0" y="0"/>
                </a:lnTo>
                <a:lnTo>
                  <a:pt x="3452240" y="0"/>
                </a:lnTo>
                <a:lnTo>
                  <a:pt x="3452240" y="9144127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912777" y="4064063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76" y="5080076"/>
                </a:moveTo>
                <a:lnTo>
                  <a:pt x="0" y="5080076"/>
                </a:lnTo>
                <a:lnTo>
                  <a:pt x="4343476" y="0"/>
                </a:lnTo>
                <a:lnTo>
                  <a:pt x="4343476" y="508007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2450762" y="0"/>
            <a:ext cx="3805554" cy="9144635"/>
          </a:xfrm>
          <a:custGeom>
            <a:avLst/>
            <a:gdLst/>
            <a:ahLst/>
            <a:cxnLst/>
            <a:rect l="l" t="t" r="r" b="b"/>
            <a:pathLst>
              <a:path w="3805555" h="9144635">
                <a:moveTo>
                  <a:pt x="3805491" y="9144127"/>
                </a:moveTo>
                <a:lnTo>
                  <a:pt x="3293427" y="9144127"/>
                </a:lnTo>
                <a:lnTo>
                  <a:pt x="0" y="0"/>
                </a:lnTo>
                <a:lnTo>
                  <a:pt x="3805491" y="0"/>
                </a:lnTo>
                <a:lnTo>
                  <a:pt x="3805491" y="9144127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529054" y="0"/>
            <a:ext cx="1727200" cy="9144635"/>
          </a:xfrm>
          <a:custGeom>
            <a:avLst/>
            <a:gdLst/>
            <a:ahLst/>
            <a:cxnLst/>
            <a:rect l="l" t="t" r="r" b="b"/>
            <a:pathLst>
              <a:path w="1727200" h="9144635">
                <a:moveTo>
                  <a:pt x="1727200" y="9144127"/>
                </a:moveTo>
                <a:lnTo>
                  <a:pt x="0" y="9144127"/>
                </a:lnTo>
                <a:lnTo>
                  <a:pt x="1363217" y="0"/>
                </a:lnTo>
                <a:lnTo>
                  <a:pt x="1727200" y="0"/>
                </a:lnTo>
                <a:lnTo>
                  <a:pt x="1727200" y="9144127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4581886" y="0"/>
            <a:ext cx="1674495" cy="9144635"/>
          </a:xfrm>
          <a:custGeom>
            <a:avLst/>
            <a:gdLst/>
            <a:ahLst/>
            <a:cxnLst/>
            <a:rect l="l" t="t" r="r" b="b"/>
            <a:pathLst>
              <a:path w="1674494" h="9144635">
                <a:moveTo>
                  <a:pt x="1674367" y="9144127"/>
                </a:moveTo>
                <a:lnTo>
                  <a:pt x="1486027" y="9144127"/>
                </a:lnTo>
                <a:lnTo>
                  <a:pt x="0" y="0"/>
                </a:lnTo>
                <a:lnTo>
                  <a:pt x="1674367" y="0"/>
                </a:lnTo>
                <a:lnTo>
                  <a:pt x="1674367" y="9144127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3830554" y="4787976"/>
            <a:ext cx="2425700" cy="4356735"/>
          </a:xfrm>
          <a:custGeom>
            <a:avLst/>
            <a:gdLst/>
            <a:ahLst/>
            <a:cxnLst/>
            <a:rect l="l" t="t" r="r" b="b"/>
            <a:pathLst>
              <a:path w="2425700" h="4356734">
                <a:moveTo>
                  <a:pt x="2425700" y="4356163"/>
                </a:moveTo>
                <a:lnTo>
                  <a:pt x="0" y="4356163"/>
                </a:lnTo>
                <a:lnTo>
                  <a:pt x="2425700" y="0"/>
                </a:lnTo>
                <a:lnTo>
                  <a:pt x="2425700" y="4356163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4900" y="469900"/>
            <a:ext cx="706374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59200" y="2250922"/>
            <a:ext cx="9970769" cy="594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68416" y="1320825"/>
            <a:ext cx="2324735" cy="1778635"/>
            <a:chOff x="1168416" y="1320825"/>
            <a:chExt cx="2324735" cy="1778635"/>
          </a:xfrm>
        </p:grpSpPr>
        <p:sp>
          <p:nvSpPr>
            <p:cNvPr id="3" name="object 3" descr=""/>
            <p:cNvSpPr/>
            <p:nvPr/>
          </p:nvSpPr>
          <p:spPr>
            <a:xfrm>
              <a:off x="1168416" y="1689125"/>
              <a:ext cx="1638935" cy="1410335"/>
            </a:xfrm>
            <a:custGeom>
              <a:avLst/>
              <a:gdLst/>
              <a:ahLst/>
              <a:cxnLst/>
              <a:rect l="l" t="t" r="r" b="b"/>
              <a:pathLst>
                <a:path w="1638935" h="1410335">
                  <a:moveTo>
                    <a:pt x="1285934" y="1409725"/>
                  </a:moveTo>
                  <a:lnTo>
                    <a:pt x="352421" y="1409725"/>
                  </a:lnTo>
                  <a:lnTo>
                    <a:pt x="0" y="704951"/>
                  </a:lnTo>
                  <a:lnTo>
                    <a:pt x="352421" y="0"/>
                  </a:lnTo>
                  <a:lnTo>
                    <a:pt x="1285934" y="0"/>
                  </a:lnTo>
                  <a:lnTo>
                    <a:pt x="1638321" y="704951"/>
                  </a:lnTo>
                  <a:lnTo>
                    <a:pt x="1285934" y="1409725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628938" y="1320825"/>
              <a:ext cx="864235" cy="749300"/>
            </a:xfrm>
            <a:custGeom>
              <a:avLst/>
              <a:gdLst/>
              <a:ahLst/>
              <a:cxnLst/>
              <a:rect l="l" t="t" r="r" b="b"/>
              <a:pathLst>
                <a:path w="864235" h="749300">
                  <a:moveTo>
                    <a:pt x="676325" y="749300"/>
                  </a:moveTo>
                  <a:lnTo>
                    <a:pt x="187286" y="749300"/>
                  </a:lnTo>
                  <a:lnTo>
                    <a:pt x="0" y="374561"/>
                  </a:lnTo>
                  <a:lnTo>
                    <a:pt x="187286" y="0"/>
                  </a:lnTo>
                  <a:lnTo>
                    <a:pt x="676325" y="0"/>
                  </a:lnTo>
                  <a:lnTo>
                    <a:pt x="863612" y="374561"/>
                  </a:lnTo>
                  <a:lnTo>
                    <a:pt x="676325" y="74930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5003876" y="1587525"/>
            <a:ext cx="2223135" cy="1918335"/>
          </a:xfrm>
          <a:custGeom>
            <a:avLst/>
            <a:gdLst/>
            <a:ahLst/>
            <a:cxnLst/>
            <a:rect l="l" t="t" r="r" b="b"/>
            <a:pathLst>
              <a:path w="2223134" h="1918335">
                <a:moveTo>
                  <a:pt x="1743138" y="1917725"/>
                </a:moveTo>
                <a:lnTo>
                  <a:pt x="479386" y="1917725"/>
                </a:lnTo>
                <a:lnTo>
                  <a:pt x="0" y="958773"/>
                </a:lnTo>
                <a:lnTo>
                  <a:pt x="479386" y="0"/>
                </a:lnTo>
                <a:lnTo>
                  <a:pt x="1743138" y="0"/>
                </a:lnTo>
                <a:lnTo>
                  <a:pt x="2222538" y="958773"/>
                </a:lnTo>
                <a:lnTo>
                  <a:pt x="1743138" y="1917725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67376" y="6972401"/>
            <a:ext cx="965835" cy="826135"/>
          </a:xfrm>
          <a:custGeom>
            <a:avLst/>
            <a:gdLst/>
            <a:ahLst/>
            <a:cxnLst/>
            <a:rect l="l" t="t" r="r" b="b"/>
            <a:pathLst>
              <a:path w="965835" h="826134">
                <a:moveTo>
                  <a:pt x="758799" y="825512"/>
                </a:moveTo>
                <a:lnTo>
                  <a:pt x="206425" y="825512"/>
                </a:lnTo>
                <a:lnTo>
                  <a:pt x="0" y="412838"/>
                </a:lnTo>
                <a:lnTo>
                  <a:pt x="206425" y="0"/>
                </a:lnTo>
                <a:lnTo>
                  <a:pt x="758799" y="0"/>
                </a:lnTo>
                <a:lnTo>
                  <a:pt x="965212" y="412838"/>
                </a:lnTo>
                <a:lnTo>
                  <a:pt x="758799" y="82551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62300" y="-12700"/>
            <a:ext cx="7903845" cy="1328420"/>
          </a:xfrm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5100"/>
              </a:lnSpc>
              <a:spcBef>
                <a:spcPts val="260"/>
              </a:spcBef>
            </a:pPr>
            <a:r>
              <a:rPr dirty="0" sz="4300" spc="210">
                <a:solidFill>
                  <a:srgbClr val="0E0E0E"/>
                </a:solidFill>
              </a:rPr>
              <a:t>Employee</a:t>
            </a:r>
            <a:r>
              <a:rPr dirty="0" sz="4300" spc="-215">
                <a:solidFill>
                  <a:srgbClr val="0E0E0E"/>
                </a:solidFill>
              </a:rPr>
              <a:t> </a:t>
            </a:r>
            <a:r>
              <a:rPr dirty="0" sz="4300" spc="220">
                <a:solidFill>
                  <a:srgbClr val="0E0E0E"/>
                </a:solidFill>
              </a:rPr>
              <a:t>Data</a:t>
            </a:r>
            <a:r>
              <a:rPr dirty="0" sz="4300" spc="-95">
                <a:solidFill>
                  <a:srgbClr val="0E0E0E"/>
                </a:solidFill>
              </a:rPr>
              <a:t> </a:t>
            </a:r>
            <a:r>
              <a:rPr dirty="0" sz="4300" spc="220">
                <a:solidFill>
                  <a:srgbClr val="0E0E0E"/>
                </a:solidFill>
              </a:rPr>
              <a:t>Analysis</a:t>
            </a:r>
            <a:r>
              <a:rPr dirty="0" sz="4300" spc="-114">
                <a:solidFill>
                  <a:srgbClr val="0E0E0E"/>
                </a:solidFill>
              </a:rPr>
              <a:t> </a:t>
            </a:r>
            <a:r>
              <a:rPr dirty="0" sz="4300" spc="229">
                <a:solidFill>
                  <a:srgbClr val="0E0E0E"/>
                </a:solidFill>
              </a:rPr>
              <a:t>using </a:t>
            </a:r>
            <a:r>
              <a:rPr dirty="0" sz="4300" spc="140">
                <a:solidFill>
                  <a:srgbClr val="0E0E0E"/>
                </a:solidFill>
              </a:rPr>
              <a:t>Excel</a:t>
            </a:r>
            <a:endParaRPr sz="4300"/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700" y="8623300"/>
            <a:ext cx="2857500" cy="2667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5163800" y="8597900"/>
            <a:ext cx="1054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14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05200" y="4406391"/>
            <a:ext cx="10659745" cy="1946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18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dirty="0" sz="31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180">
                <a:solidFill>
                  <a:srgbClr val="FFFFFF"/>
                </a:solidFill>
                <a:latin typeface="Trebuchet MS"/>
                <a:cs typeface="Trebuchet MS"/>
              </a:rPr>
              <a:t>NAME:</a:t>
            </a:r>
            <a:r>
              <a:rPr dirty="0" sz="31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229">
                <a:solidFill>
                  <a:srgbClr val="FFFFFF"/>
                </a:solidFill>
                <a:latin typeface="Trebuchet MS"/>
                <a:cs typeface="Trebuchet MS"/>
              </a:rPr>
              <a:t>SANGEETHA</a:t>
            </a:r>
            <a:r>
              <a:rPr dirty="0" sz="3100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65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3100">
              <a:latin typeface="Trebuchet MS"/>
              <a:cs typeface="Trebuchet MS"/>
            </a:endParaRPr>
          </a:p>
          <a:p>
            <a:pPr marL="12700" marR="5080">
              <a:lnSpc>
                <a:spcPts val="3800"/>
              </a:lnSpc>
              <a:spcBef>
                <a:spcPts val="100"/>
              </a:spcBef>
            </a:pPr>
            <a:r>
              <a:rPr dirty="0" sz="3100" spc="130">
                <a:solidFill>
                  <a:srgbClr val="FFFFFF"/>
                </a:solidFill>
                <a:latin typeface="Trebuchet MS"/>
                <a:cs typeface="Trebuchet MS"/>
              </a:rPr>
              <a:t>REGISTRATION</a:t>
            </a:r>
            <a:r>
              <a:rPr dirty="0" sz="31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NO:</a:t>
            </a:r>
            <a:r>
              <a:rPr dirty="0" sz="31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14">
                <a:solidFill>
                  <a:srgbClr val="FFFFFF"/>
                </a:solidFill>
                <a:latin typeface="Trebuchet MS"/>
                <a:cs typeface="Trebuchet MS"/>
              </a:rPr>
              <a:t>13212213211042151/</a:t>
            </a:r>
            <a:r>
              <a:rPr dirty="0" sz="31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Trebuchet MS"/>
                <a:cs typeface="Trebuchet MS"/>
              </a:rPr>
              <a:t>2213211042151 </a:t>
            </a:r>
            <a:r>
              <a:rPr dirty="0" sz="3100" spc="140">
                <a:solidFill>
                  <a:srgbClr val="FFFFFF"/>
                </a:solidFill>
                <a:latin typeface="Trebuchet MS"/>
                <a:cs typeface="Trebuchet MS"/>
              </a:rPr>
              <a:t>DEPARTMENT:</a:t>
            </a:r>
            <a:r>
              <a:rPr dirty="0" sz="31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165">
                <a:solidFill>
                  <a:srgbClr val="FFFFFF"/>
                </a:solidFill>
                <a:latin typeface="Trebuchet MS"/>
                <a:cs typeface="Trebuchet MS"/>
              </a:rPr>
              <a:t>B.COM(</a:t>
            </a:r>
            <a:r>
              <a:rPr dirty="0" sz="31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190">
                <a:solidFill>
                  <a:srgbClr val="FFFFFF"/>
                </a:solidFill>
                <a:latin typeface="Trebuchet MS"/>
                <a:cs typeface="Trebuchet MS"/>
              </a:rPr>
              <a:t>COPORRPORATE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185">
                <a:solidFill>
                  <a:srgbClr val="FFFFFF"/>
                </a:solidFill>
                <a:latin typeface="Trebuchet MS"/>
                <a:cs typeface="Trebuchet MS"/>
              </a:rPr>
              <a:t>SECRETARYSHIP </a:t>
            </a:r>
            <a:r>
              <a:rPr dirty="0" sz="3100" spc="90">
                <a:solidFill>
                  <a:srgbClr val="FFFFFF"/>
                </a:solidFill>
                <a:latin typeface="Trebuchet MS"/>
                <a:cs typeface="Trebuchet MS"/>
              </a:rPr>
              <a:t>COLLEGE:</a:t>
            </a:r>
            <a:r>
              <a:rPr dirty="0" sz="31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204">
                <a:solidFill>
                  <a:srgbClr val="FFFFFF"/>
                </a:solidFill>
                <a:latin typeface="Trebuchet MS"/>
                <a:cs typeface="Trebuchet MS"/>
              </a:rPr>
              <a:t>PRESIDENCY</a:t>
            </a:r>
            <a:r>
              <a:rPr dirty="0" sz="31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175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r>
              <a:rPr dirty="0" sz="31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21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1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250">
                <a:solidFill>
                  <a:srgbClr val="FFFFFF"/>
                </a:solidFill>
                <a:latin typeface="Trebuchet MS"/>
                <a:cs typeface="Trebuchet MS"/>
              </a:rPr>
              <a:t>AUTONOMOUS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062200" y="8597900"/>
            <a:ext cx="2171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7900" y="292100"/>
            <a:ext cx="398526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0"/>
              <a:t>MODELLIN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13411454" y="70019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5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01700" y="1110311"/>
            <a:ext cx="14560550" cy="7059295"/>
          </a:xfrm>
          <a:prstGeom prst="rect">
            <a:avLst/>
          </a:prstGeom>
        </p:spPr>
        <p:txBody>
          <a:bodyPr wrap="square" lIns="0" tIns="156845" rIns="0" bIns="0" rtlCol="0" vert="horz">
            <a:spAutoFit/>
          </a:bodyPr>
          <a:lstStyle/>
          <a:p>
            <a:pPr marL="1079500" marR="106680" indent="-990600">
              <a:lnSpc>
                <a:spcPct val="110700"/>
              </a:lnSpc>
              <a:spcBef>
                <a:spcPts val="1235"/>
              </a:spcBef>
              <a:tabLst>
                <a:tab pos="1078865" algn="l"/>
              </a:tabLst>
            </a:pPr>
            <a:r>
              <a:rPr dirty="0" baseline="6944" sz="9600" spc="-3382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600" spc="1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35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dirty="0" sz="26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ection:</a:t>
            </a:r>
            <a:r>
              <a:rPr dirty="0" sz="2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Gather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(education,</a:t>
            </a:r>
            <a:r>
              <a:rPr dirty="0" sz="26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certifications,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experience)</a:t>
            </a:r>
            <a:r>
              <a:rPr dirty="0" sz="2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rebuchet MS"/>
                <a:cs typeface="Trebuchet MS"/>
              </a:rPr>
              <a:t>role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requirements.</a:t>
            </a:r>
            <a:endParaRPr sz="260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1480"/>
              </a:spcBef>
              <a:tabLst>
                <a:tab pos="1078865" algn="l"/>
              </a:tabLst>
            </a:pP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II.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600" spc="1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Structuring:</a:t>
            </a:r>
            <a:r>
              <a:rPr dirty="0" sz="26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Organize</a:t>
            </a: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6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7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tables,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ensuring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consistent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formats.</a:t>
            </a:r>
            <a:endParaRPr sz="2600">
              <a:latin typeface="Trebuchet MS"/>
              <a:cs typeface="Trebuchet MS"/>
            </a:endParaRPr>
          </a:p>
          <a:p>
            <a:pPr marL="1079500" marR="170180" indent="-685800">
              <a:lnSpc>
                <a:spcPct val="147400"/>
              </a:lnSpc>
              <a:spcBef>
                <a:spcPts val="100"/>
              </a:spcBef>
              <a:tabLst>
                <a:tab pos="1078865" algn="l"/>
              </a:tabLst>
            </a:pP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	Qualification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Matching:</a:t>
            </a:r>
            <a:r>
              <a:rPr dirty="0" sz="2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5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dirty="0" sz="26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40">
                <a:solidFill>
                  <a:srgbClr val="FFFFFF"/>
                </a:solidFill>
                <a:latin typeface="Trebuchet MS"/>
                <a:cs typeface="Trebuchet MS"/>
              </a:rPr>
              <a:t>VLOOKUP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compare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qualifications 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dirty="0" sz="26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75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2600" spc="-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gaps.</a:t>
            </a:r>
            <a:endParaRPr sz="2600">
              <a:latin typeface="Trebuchet MS"/>
              <a:cs typeface="Trebuchet MS"/>
            </a:endParaRPr>
          </a:p>
          <a:p>
            <a:pPr marL="1079500" marR="862330" indent="-685800">
              <a:lnSpc>
                <a:spcPct val="147400"/>
              </a:lnSpc>
              <a:spcBef>
                <a:spcPts val="100"/>
              </a:spcBef>
              <a:buAutoNum type="romanUcPeriod" startAt="4"/>
              <a:tabLst>
                <a:tab pos="1079500" algn="l"/>
              </a:tabLst>
            </a:pP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Analytical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Tools:</a:t>
            </a:r>
            <a:r>
              <a:rPr dirty="0" sz="2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Employ</a:t>
            </a:r>
            <a:r>
              <a:rPr dirty="0" sz="26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pivot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tables,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conditional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formatting,</a:t>
            </a:r>
            <a:r>
              <a:rPr dirty="0" sz="26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scoring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600" spc="170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dirty="0" sz="26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2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qualifications.</a:t>
            </a:r>
            <a:endParaRPr sz="2600">
              <a:latin typeface="Trebuchet MS"/>
              <a:cs typeface="Trebuchet MS"/>
            </a:endParaRPr>
          </a:p>
          <a:p>
            <a:pPr marL="1079500" marR="68580" indent="-685800">
              <a:lnSpc>
                <a:spcPct val="147400"/>
              </a:lnSpc>
              <a:spcBef>
                <a:spcPts val="100"/>
              </a:spcBef>
              <a:buAutoNum type="romanUcPeriod" startAt="4"/>
              <a:tabLst>
                <a:tab pos="1079500" algn="l"/>
              </a:tabLst>
            </a:pPr>
            <a:r>
              <a:rPr dirty="0" sz="2600" spc="145">
                <a:solidFill>
                  <a:srgbClr val="FFFFFF"/>
                </a:solidFill>
                <a:latin typeface="Trebuchet MS"/>
                <a:cs typeface="Trebuchet MS"/>
              </a:rPr>
              <a:t>Advanced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Analysis: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70">
                <a:solidFill>
                  <a:srgbClr val="FFFFFF"/>
                </a:solidFill>
                <a:latin typeface="Trebuchet MS"/>
                <a:cs typeface="Trebuchet MS"/>
              </a:rPr>
              <a:t>Optionally,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scenario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7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2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trends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70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impacts.</a:t>
            </a:r>
            <a:endParaRPr sz="2600">
              <a:latin typeface="Trebuchet MS"/>
              <a:cs typeface="Trebuchet MS"/>
            </a:endParaRPr>
          </a:p>
          <a:p>
            <a:pPr marL="1079500" marR="513080" indent="-685800">
              <a:lnSpc>
                <a:spcPct val="147400"/>
              </a:lnSpc>
              <a:spcBef>
                <a:spcPts val="105"/>
              </a:spcBef>
              <a:buAutoNum type="romanUcPeriod" startAt="4"/>
              <a:tabLst>
                <a:tab pos="1079500" algn="l"/>
              </a:tabLst>
            </a:pP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Reporting: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6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0">
                <a:solidFill>
                  <a:srgbClr val="FFFFFF"/>
                </a:solidFill>
                <a:latin typeface="Trebuchet MS"/>
                <a:cs typeface="Trebuchet MS"/>
              </a:rPr>
              <a:t>dashboards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reports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6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dirty="0" sz="2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interpretation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decision-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making.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81100" y="6946900"/>
            <a:ext cx="6355080" cy="10795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300"/>
              </a:spcBef>
            </a:pPr>
            <a:r>
              <a:rPr dirty="0" sz="3500" spc="-100">
                <a:solidFill>
                  <a:srgbClr val="FFFFFF"/>
                </a:solidFill>
                <a:latin typeface="Trebuchet MS"/>
                <a:cs typeface="Trebuchet MS"/>
              </a:rPr>
              <a:t>Qualification</a:t>
            </a:r>
            <a:r>
              <a:rPr dirty="0" sz="35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25">
                <a:solidFill>
                  <a:srgbClr val="FFFFFF"/>
                </a:solidFill>
                <a:latin typeface="Trebuchet MS"/>
                <a:cs typeface="Trebuchet MS"/>
              </a:rPr>
              <a:t>bar</a:t>
            </a:r>
            <a:r>
              <a:rPr dirty="0" sz="3500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9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500" spc="-4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Percentage analysis</a:t>
            </a:r>
            <a:endParaRPr sz="35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98450" y="1416050"/>
            <a:ext cx="7905750" cy="4730750"/>
            <a:chOff x="298450" y="1416050"/>
            <a:chExt cx="7905750" cy="4730750"/>
          </a:xfrm>
        </p:grpSpPr>
        <p:sp>
          <p:nvSpPr>
            <p:cNvPr id="4" name="object 4" descr=""/>
            <p:cNvSpPr/>
            <p:nvPr/>
          </p:nvSpPr>
          <p:spPr>
            <a:xfrm>
              <a:off x="304800" y="1422400"/>
              <a:ext cx="7899400" cy="4724400"/>
            </a:xfrm>
            <a:custGeom>
              <a:avLst/>
              <a:gdLst/>
              <a:ahLst/>
              <a:cxnLst/>
              <a:rect l="l" t="t" r="r" b="b"/>
              <a:pathLst>
                <a:path w="7899400" h="4724400">
                  <a:moveTo>
                    <a:pt x="7899400" y="4724400"/>
                  </a:moveTo>
                  <a:lnTo>
                    <a:pt x="0" y="4724400"/>
                  </a:lnTo>
                  <a:lnTo>
                    <a:pt x="0" y="0"/>
                  </a:lnTo>
                  <a:lnTo>
                    <a:pt x="7899400" y="0"/>
                  </a:lnTo>
                  <a:lnTo>
                    <a:pt x="7899400" y="472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4800" y="1422400"/>
              <a:ext cx="7886700" cy="4711700"/>
            </a:xfrm>
            <a:custGeom>
              <a:avLst/>
              <a:gdLst/>
              <a:ahLst/>
              <a:cxnLst/>
              <a:rect l="l" t="t" r="r" b="b"/>
              <a:pathLst>
                <a:path w="7886700" h="4711700">
                  <a:moveTo>
                    <a:pt x="7886700" y="0"/>
                  </a:moveTo>
                  <a:lnTo>
                    <a:pt x="0" y="0"/>
                  </a:lnTo>
                </a:path>
                <a:path w="7886700" h="4711700">
                  <a:moveTo>
                    <a:pt x="0" y="0"/>
                  </a:moveTo>
                  <a:lnTo>
                    <a:pt x="0" y="4711700"/>
                  </a:lnTo>
                </a:path>
                <a:path w="7886700" h="4711700">
                  <a:moveTo>
                    <a:pt x="0" y="4711700"/>
                  </a:moveTo>
                  <a:lnTo>
                    <a:pt x="7886700" y="4711700"/>
                  </a:lnTo>
                </a:path>
                <a:path w="7886700" h="4711700">
                  <a:moveTo>
                    <a:pt x="7886700" y="4711700"/>
                  </a:moveTo>
                  <a:lnTo>
                    <a:pt x="7886700" y="0"/>
                  </a:lnTo>
                </a:path>
              </a:pathLst>
            </a:custGeom>
            <a:ln w="1270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82700" y="1628078"/>
              <a:ext cx="5270500" cy="3805554"/>
            </a:xfrm>
            <a:custGeom>
              <a:avLst/>
              <a:gdLst/>
              <a:ahLst/>
              <a:cxnLst/>
              <a:rect l="l" t="t" r="r" b="b"/>
              <a:pathLst>
                <a:path w="5270500" h="3805554">
                  <a:moveTo>
                    <a:pt x="0" y="3805045"/>
                  </a:moveTo>
                  <a:lnTo>
                    <a:pt x="420315" y="3506163"/>
                  </a:lnTo>
                  <a:lnTo>
                    <a:pt x="5270500" y="3506163"/>
                  </a:lnTo>
                </a:path>
                <a:path w="5270500" h="3805554">
                  <a:moveTo>
                    <a:pt x="0" y="3103814"/>
                  </a:moveTo>
                  <a:lnTo>
                    <a:pt x="420315" y="2804920"/>
                  </a:lnTo>
                  <a:lnTo>
                    <a:pt x="5270500" y="2804920"/>
                  </a:lnTo>
                </a:path>
                <a:path w="5270500" h="3805554">
                  <a:moveTo>
                    <a:pt x="0" y="2402584"/>
                  </a:moveTo>
                  <a:lnTo>
                    <a:pt x="420315" y="2103689"/>
                  </a:lnTo>
                  <a:lnTo>
                    <a:pt x="5270500" y="2103689"/>
                  </a:lnTo>
                </a:path>
                <a:path w="5270500" h="3805554">
                  <a:moveTo>
                    <a:pt x="0" y="1701353"/>
                  </a:moveTo>
                  <a:lnTo>
                    <a:pt x="420315" y="1402459"/>
                  </a:lnTo>
                  <a:lnTo>
                    <a:pt x="5270500" y="1402459"/>
                  </a:lnTo>
                </a:path>
                <a:path w="5270500" h="3805554">
                  <a:moveTo>
                    <a:pt x="0" y="1000116"/>
                  </a:moveTo>
                  <a:lnTo>
                    <a:pt x="420315" y="701231"/>
                  </a:lnTo>
                  <a:lnTo>
                    <a:pt x="5270500" y="701231"/>
                  </a:lnTo>
                </a:path>
                <a:path w="5270500" h="3805554">
                  <a:moveTo>
                    <a:pt x="0" y="298885"/>
                  </a:moveTo>
                  <a:lnTo>
                    <a:pt x="420315" y="0"/>
                  </a:lnTo>
                  <a:lnTo>
                    <a:pt x="5270500" y="0"/>
                  </a:lnTo>
                </a:path>
              </a:pathLst>
            </a:custGeom>
            <a:ln w="1270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41400" y="5207000"/>
            <a:ext cx="196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125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5800" y="4508500"/>
            <a:ext cx="552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120">
                <a:latin typeface="Trebuchet MS"/>
                <a:cs typeface="Trebuchet MS"/>
              </a:rPr>
              <a:t>500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8800" y="3111500"/>
            <a:ext cx="679450" cy="108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rebuchet MS"/>
                <a:cs typeface="Trebuchet MS"/>
              </a:rPr>
              <a:t>1500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20"/>
              </a:spcBef>
            </a:pPr>
            <a:r>
              <a:rPr dirty="0" sz="2400" spc="-20">
                <a:latin typeface="Trebuchet MS"/>
                <a:cs typeface="Trebuchet MS"/>
              </a:rPr>
              <a:t>1000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8000" y="1701800"/>
            <a:ext cx="730250" cy="1089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120">
                <a:latin typeface="Trebuchet MS"/>
                <a:cs typeface="Trebuchet MS"/>
              </a:rPr>
              <a:t>2500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20"/>
              </a:spcBef>
            </a:pPr>
            <a:r>
              <a:rPr dirty="0" sz="2400" spc="114">
                <a:latin typeface="Trebuchet MS"/>
                <a:cs typeface="Trebuchet MS"/>
              </a:rPr>
              <a:t>2000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206041" y="1920613"/>
            <a:ext cx="4794885" cy="3519170"/>
            <a:chOff x="1206041" y="1920613"/>
            <a:chExt cx="4794885" cy="3519170"/>
          </a:xfrm>
        </p:grpSpPr>
        <p:sp>
          <p:nvSpPr>
            <p:cNvPr id="12" name="object 12" descr=""/>
            <p:cNvSpPr/>
            <p:nvPr/>
          </p:nvSpPr>
          <p:spPr>
            <a:xfrm>
              <a:off x="1212391" y="1926963"/>
              <a:ext cx="70485" cy="3506470"/>
            </a:xfrm>
            <a:custGeom>
              <a:avLst/>
              <a:gdLst/>
              <a:ahLst/>
              <a:cxnLst/>
              <a:rect l="l" t="t" r="r" b="b"/>
              <a:pathLst>
                <a:path w="70484" h="3506470">
                  <a:moveTo>
                    <a:pt x="70308" y="2804929"/>
                  </a:moveTo>
                  <a:lnTo>
                    <a:pt x="0" y="2804929"/>
                  </a:lnTo>
                  <a:lnTo>
                    <a:pt x="70308" y="2804929"/>
                  </a:lnTo>
                  <a:close/>
                </a:path>
                <a:path w="70484" h="3506470">
                  <a:moveTo>
                    <a:pt x="70308" y="2103699"/>
                  </a:moveTo>
                  <a:lnTo>
                    <a:pt x="0" y="2103699"/>
                  </a:lnTo>
                  <a:lnTo>
                    <a:pt x="70308" y="2103699"/>
                  </a:lnTo>
                  <a:close/>
                </a:path>
                <a:path w="70484" h="3506470">
                  <a:moveTo>
                    <a:pt x="70308" y="1402468"/>
                  </a:moveTo>
                  <a:lnTo>
                    <a:pt x="0" y="1402468"/>
                  </a:lnTo>
                  <a:lnTo>
                    <a:pt x="70308" y="1402468"/>
                  </a:lnTo>
                  <a:close/>
                </a:path>
                <a:path w="70484" h="3506470">
                  <a:moveTo>
                    <a:pt x="70308" y="701231"/>
                  </a:moveTo>
                  <a:lnTo>
                    <a:pt x="0" y="701231"/>
                  </a:lnTo>
                  <a:lnTo>
                    <a:pt x="70308" y="701231"/>
                  </a:lnTo>
                  <a:close/>
                </a:path>
                <a:path w="70484" h="3506470">
                  <a:moveTo>
                    <a:pt x="70308" y="0"/>
                  </a:moveTo>
                  <a:lnTo>
                    <a:pt x="0" y="0"/>
                  </a:lnTo>
                  <a:lnTo>
                    <a:pt x="70308" y="0"/>
                  </a:lnTo>
                  <a:close/>
                </a:path>
                <a:path w="70484" h="3506470">
                  <a:moveTo>
                    <a:pt x="70308" y="3506160"/>
                  </a:moveTo>
                  <a:lnTo>
                    <a:pt x="70308" y="2804929"/>
                  </a:lnTo>
                  <a:lnTo>
                    <a:pt x="70308" y="2103699"/>
                  </a:lnTo>
                  <a:lnTo>
                    <a:pt x="70308" y="1402468"/>
                  </a:lnTo>
                  <a:lnTo>
                    <a:pt x="70308" y="701231"/>
                  </a:lnTo>
                  <a:lnTo>
                    <a:pt x="70308" y="0"/>
                  </a:lnTo>
                </a:path>
              </a:pathLst>
            </a:custGeom>
            <a:ln w="1270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828799" y="3289300"/>
              <a:ext cx="12700" cy="2019300"/>
            </a:xfrm>
            <a:custGeom>
              <a:avLst/>
              <a:gdLst/>
              <a:ahLst/>
              <a:cxnLst/>
              <a:rect l="l" t="t" r="r" b="b"/>
              <a:pathLst>
                <a:path w="12700" h="2019300">
                  <a:moveTo>
                    <a:pt x="12700" y="2019300"/>
                  </a:moveTo>
                  <a:lnTo>
                    <a:pt x="0" y="2019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19300"/>
                  </a:lnTo>
                  <a:close/>
                </a:path>
              </a:pathLst>
            </a:custGeom>
            <a:solidFill>
              <a:srgbClr val="993F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841499" y="3289300"/>
              <a:ext cx="12700" cy="2019300"/>
            </a:xfrm>
            <a:custGeom>
              <a:avLst/>
              <a:gdLst/>
              <a:ahLst/>
              <a:cxnLst/>
              <a:rect l="l" t="t" r="r" b="b"/>
              <a:pathLst>
                <a:path w="12700" h="2019300">
                  <a:moveTo>
                    <a:pt x="12700" y="2019300"/>
                  </a:moveTo>
                  <a:lnTo>
                    <a:pt x="0" y="2019300"/>
                  </a:lnTo>
                  <a:lnTo>
                    <a:pt x="0" y="0"/>
                  </a:lnTo>
                  <a:lnTo>
                    <a:pt x="12700" y="12700"/>
                  </a:lnTo>
                  <a:lnTo>
                    <a:pt x="12700" y="2019300"/>
                  </a:lnTo>
                  <a:close/>
                </a:path>
              </a:pathLst>
            </a:custGeom>
            <a:solidFill>
              <a:srgbClr val="9E40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854199" y="33020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A344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866899" y="3302000"/>
              <a:ext cx="12700" cy="2019300"/>
            </a:xfrm>
            <a:custGeom>
              <a:avLst/>
              <a:gdLst/>
              <a:ahLst/>
              <a:cxnLst/>
              <a:rect l="l" t="t" r="r" b="b"/>
              <a:pathLst>
                <a:path w="12700" h="2019300">
                  <a:moveTo>
                    <a:pt x="12700" y="20193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19300"/>
                  </a:lnTo>
                  <a:close/>
                </a:path>
              </a:pathLst>
            </a:custGeom>
            <a:solidFill>
              <a:srgbClr val="AA45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79599" y="3302000"/>
              <a:ext cx="12700" cy="2019300"/>
            </a:xfrm>
            <a:custGeom>
              <a:avLst/>
              <a:gdLst/>
              <a:ahLst/>
              <a:cxnLst/>
              <a:rect l="l" t="t" r="r" b="b"/>
              <a:pathLst>
                <a:path w="12700" h="2019300">
                  <a:moveTo>
                    <a:pt x="12700" y="2019300"/>
                  </a:moveTo>
                  <a:lnTo>
                    <a:pt x="0" y="2019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19300"/>
                  </a:lnTo>
                  <a:close/>
                </a:path>
              </a:pathLst>
            </a:custGeom>
            <a:solidFill>
              <a:srgbClr val="A344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92299" y="3302000"/>
              <a:ext cx="12700" cy="2019300"/>
            </a:xfrm>
            <a:custGeom>
              <a:avLst/>
              <a:gdLst/>
              <a:ahLst/>
              <a:cxnLst/>
              <a:rect l="l" t="t" r="r" b="b"/>
              <a:pathLst>
                <a:path w="12700" h="2019300">
                  <a:moveTo>
                    <a:pt x="12700" y="2019300"/>
                  </a:moveTo>
                  <a:lnTo>
                    <a:pt x="0" y="2019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19300"/>
                  </a:lnTo>
                  <a:close/>
                </a:path>
              </a:pathLst>
            </a:custGeom>
            <a:solidFill>
              <a:srgbClr val="A242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904999" y="3302000"/>
              <a:ext cx="12700" cy="2019300"/>
            </a:xfrm>
            <a:custGeom>
              <a:avLst/>
              <a:gdLst/>
              <a:ahLst/>
              <a:cxnLst/>
              <a:rect l="l" t="t" r="r" b="b"/>
              <a:pathLst>
                <a:path w="12700" h="2019300">
                  <a:moveTo>
                    <a:pt x="12700" y="2019300"/>
                  </a:moveTo>
                  <a:lnTo>
                    <a:pt x="0" y="2019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19300"/>
                  </a:lnTo>
                  <a:close/>
                </a:path>
              </a:pathLst>
            </a:custGeom>
            <a:solidFill>
              <a:srgbClr val="9C40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917699" y="3302000"/>
              <a:ext cx="12700" cy="2019300"/>
            </a:xfrm>
            <a:custGeom>
              <a:avLst/>
              <a:gdLst/>
              <a:ahLst/>
              <a:cxnLst/>
              <a:rect l="l" t="t" r="r" b="b"/>
              <a:pathLst>
                <a:path w="12700" h="2019300">
                  <a:moveTo>
                    <a:pt x="12700" y="2019300"/>
                  </a:moveTo>
                  <a:lnTo>
                    <a:pt x="0" y="2019300"/>
                  </a:lnTo>
                  <a:lnTo>
                    <a:pt x="0" y="0"/>
                  </a:lnTo>
                  <a:lnTo>
                    <a:pt x="12700" y="12700"/>
                  </a:lnTo>
                  <a:lnTo>
                    <a:pt x="12700" y="2019300"/>
                  </a:lnTo>
                  <a:close/>
                </a:path>
              </a:pathLst>
            </a:custGeom>
            <a:solidFill>
              <a:srgbClr val="993F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930399" y="33147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933C3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943099" y="33147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903C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955799" y="33147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8B38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968499" y="33147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8737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981199" y="33147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8537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993899" y="33147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813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006599" y="33147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8034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019300" y="33147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7D33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032000" y="33147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7731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044700" y="33147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732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057400" y="33147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702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070100" y="3314700"/>
              <a:ext cx="12700" cy="2006600"/>
            </a:xfrm>
            <a:custGeom>
              <a:avLst/>
              <a:gdLst/>
              <a:ahLst/>
              <a:cxnLst/>
              <a:rect l="l" t="t" r="r" b="b"/>
              <a:pathLst>
                <a:path w="12700" h="2006600">
                  <a:moveTo>
                    <a:pt x="12700" y="2006600"/>
                  </a:moveTo>
                  <a:lnTo>
                    <a:pt x="0" y="20066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2006600"/>
                  </a:lnTo>
                  <a:close/>
                </a:path>
              </a:pathLst>
            </a:custGeom>
            <a:solidFill>
              <a:srgbClr val="6F2E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082800" y="3263899"/>
              <a:ext cx="215900" cy="2057400"/>
            </a:xfrm>
            <a:custGeom>
              <a:avLst/>
              <a:gdLst/>
              <a:ahLst/>
              <a:cxnLst/>
              <a:rect l="l" t="t" r="r" b="b"/>
              <a:pathLst>
                <a:path w="215900" h="2057400">
                  <a:moveTo>
                    <a:pt x="215900" y="0"/>
                  </a:moveTo>
                  <a:lnTo>
                    <a:pt x="203200" y="0"/>
                  </a:lnTo>
                  <a:lnTo>
                    <a:pt x="203200" y="12700"/>
                  </a:lnTo>
                  <a:lnTo>
                    <a:pt x="190500" y="12700"/>
                  </a:lnTo>
                  <a:lnTo>
                    <a:pt x="177800" y="12700"/>
                  </a:lnTo>
                  <a:lnTo>
                    <a:pt x="165100" y="12700"/>
                  </a:lnTo>
                  <a:lnTo>
                    <a:pt x="165100" y="25400"/>
                  </a:lnTo>
                  <a:lnTo>
                    <a:pt x="152400" y="25400"/>
                  </a:lnTo>
                  <a:lnTo>
                    <a:pt x="139700" y="25400"/>
                  </a:lnTo>
                  <a:lnTo>
                    <a:pt x="127000" y="25400"/>
                  </a:lnTo>
                  <a:lnTo>
                    <a:pt x="114300" y="25400"/>
                  </a:lnTo>
                  <a:lnTo>
                    <a:pt x="101600" y="38100"/>
                  </a:lnTo>
                  <a:lnTo>
                    <a:pt x="0" y="38100"/>
                  </a:lnTo>
                  <a:lnTo>
                    <a:pt x="0" y="2057400"/>
                  </a:lnTo>
                  <a:lnTo>
                    <a:pt x="63500" y="2057400"/>
                  </a:lnTo>
                  <a:lnTo>
                    <a:pt x="76200" y="2044700"/>
                  </a:lnTo>
                  <a:lnTo>
                    <a:pt x="139700" y="2044700"/>
                  </a:lnTo>
                  <a:lnTo>
                    <a:pt x="152400" y="2032000"/>
                  </a:lnTo>
                  <a:lnTo>
                    <a:pt x="165100" y="2032000"/>
                  </a:lnTo>
                  <a:lnTo>
                    <a:pt x="177800" y="2032000"/>
                  </a:lnTo>
                  <a:lnTo>
                    <a:pt x="190500" y="2032000"/>
                  </a:lnTo>
                  <a:lnTo>
                    <a:pt x="190500" y="2019300"/>
                  </a:lnTo>
                  <a:lnTo>
                    <a:pt x="203200" y="2019300"/>
                  </a:lnTo>
                  <a:lnTo>
                    <a:pt x="215900" y="2019300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6D2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828799" y="3213100"/>
              <a:ext cx="469900" cy="101600"/>
            </a:xfrm>
            <a:custGeom>
              <a:avLst/>
              <a:gdLst/>
              <a:ahLst/>
              <a:cxnLst/>
              <a:rect l="l" t="t" r="r" b="b"/>
              <a:pathLst>
                <a:path w="469900" h="101600">
                  <a:moveTo>
                    <a:pt x="254000" y="101600"/>
                  </a:moveTo>
                  <a:lnTo>
                    <a:pt x="101600" y="101600"/>
                  </a:lnTo>
                  <a:lnTo>
                    <a:pt x="88900" y="88900"/>
                  </a:lnTo>
                  <a:lnTo>
                    <a:pt x="25400" y="88900"/>
                  </a:lnTo>
                  <a:lnTo>
                    <a:pt x="12700" y="76200"/>
                  </a:lnTo>
                  <a:lnTo>
                    <a:pt x="0" y="76200"/>
                  </a:lnTo>
                  <a:lnTo>
                    <a:pt x="0" y="50800"/>
                  </a:lnTo>
                  <a:lnTo>
                    <a:pt x="12700" y="50800"/>
                  </a:lnTo>
                  <a:lnTo>
                    <a:pt x="25400" y="38100"/>
                  </a:lnTo>
                  <a:lnTo>
                    <a:pt x="50800" y="38100"/>
                  </a:lnTo>
                  <a:lnTo>
                    <a:pt x="50800" y="25400"/>
                  </a:lnTo>
                  <a:lnTo>
                    <a:pt x="114300" y="25400"/>
                  </a:lnTo>
                  <a:lnTo>
                    <a:pt x="127000" y="12700"/>
                  </a:lnTo>
                  <a:lnTo>
                    <a:pt x="241300" y="12700"/>
                  </a:lnTo>
                  <a:lnTo>
                    <a:pt x="254000" y="0"/>
                  </a:lnTo>
                  <a:lnTo>
                    <a:pt x="342900" y="0"/>
                  </a:lnTo>
                  <a:lnTo>
                    <a:pt x="355600" y="12700"/>
                  </a:lnTo>
                  <a:lnTo>
                    <a:pt x="444500" y="12700"/>
                  </a:lnTo>
                  <a:lnTo>
                    <a:pt x="444500" y="25400"/>
                  </a:lnTo>
                  <a:lnTo>
                    <a:pt x="469900" y="25400"/>
                  </a:lnTo>
                  <a:lnTo>
                    <a:pt x="469900" y="50800"/>
                  </a:lnTo>
                  <a:lnTo>
                    <a:pt x="457200" y="50800"/>
                  </a:lnTo>
                  <a:lnTo>
                    <a:pt x="457200" y="63500"/>
                  </a:lnTo>
                  <a:lnTo>
                    <a:pt x="419100" y="63500"/>
                  </a:lnTo>
                  <a:lnTo>
                    <a:pt x="419100" y="76200"/>
                  </a:lnTo>
                  <a:lnTo>
                    <a:pt x="368300" y="76200"/>
                  </a:lnTo>
                  <a:lnTo>
                    <a:pt x="355600" y="88900"/>
                  </a:lnTo>
                  <a:lnTo>
                    <a:pt x="254000" y="88900"/>
                  </a:lnTo>
                  <a:lnTo>
                    <a:pt x="254000" y="101600"/>
                  </a:lnTo>
                  <a:close/>
                </a:path>
              </a:pathLst>
            </a:custGeom>
            <a:solidFill>
              <a:srgbClr val="8034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828799" y="3213100"/>
              <a:ext cx="469900" cy="101600"/>
            </a:xfrm>
            <a:custGeom>
              <a:avLst/>
              <a:gdLst/>
              <a:ahLst/>
              <a:cxnLst/>
              <a:rect l="l" t="t" r="r" b="b"/>
              <a:pathLst>
                <a:path w="469900" h="101600">
                  <a:moveTo>
                    <a:pt x="469900" y="50800"/>
                  </a:moveTo>
                  <a:lnTo>
                    <a:pt x="469900" y="38100"/>
                  </a:lnTo>
                  <a:lnTo>
                    <a:pt x="469900" y="25400"/>
                  </a:lnTo>
                  <a:lnTo>
                    <a:pt x="457200" y="25400"/>
                  </a:lnTo>
                  <a:lnTo>
                    <a:pt x="444500" y="25400"/>
                  </a:lnTo>
                  <a:lnTo>
                    <a:pt x="444500" y="12700"/>
                  </a:lnTo>
                  <a:lnTo>
                    <a:pt x="431800" y="12700"/>
                  </a:lnTo>
                  <a:lnTo>
                    <a:pt x="355600" y="12700"/>
                  </a:lnTo>
                  <a:lnTo>
                    <a:pt x="342900" y="0"/>
                  </a:lnTo>
                  <a:lnTo>
                    <a:pt x="254000" y="0"/>
                  </a:lnTo>
                  <a:lnTo>
                    <a:pt x="241300" y="12700"/>
                  </a:lnTo>
                  <a:lnTo>
                    <a:pt x="127000" y="12700"/>
                  </a:lnTo>
                  <a:lnTo>
                    <a:pt x="114300" y="25400"/>
                  </a:lnTo>
                  <a:lnTo>
                    <a:pt x="50800" y="25400"/>
                  </a:lnTo>
                  <a:lnTo>
                    <a:pt x="50800" y="38100"/>
                  </a:lnTo>
                  <a:lnTo>
                    <a:pt x="38100" y="38100"/>
                  </a:lnTo>
                  <a:lnTo>
                    <a:pt x="25400" y="38100"/>
                  </a:lnTo>
                  <a:lnTo>
                    <a:pt x="12700" y="50800"/>
                  </a:lnTo>
                  <a:lnTo>
                    <a:pt x="0" y="50800"/>
                  </a:lnTo>
                  <a:lnTo>
                    <a:pt x="0" y="63500"/>
                  </a:lnTo>
                  <a:lnTo>
                    <a:pt x="0" y="76200"/>
                  </a:lnTo>
                  <a:lnTo>
                    <a:pt x="12700" y="76200"/>
                  </a:lnTo>
                  <a:lnTo>
                    <a:pt x="25400" y="88900"/>
                  </a:lnTo>
                  <a:lnTo>
                    <a:pt x="38100" y="88900"/>
                  </a:lnTo>
                  <a:lnTo>
                    <a:pt x="50800" y="88900"/>
                  </a:lnTo>
                  <a:lnTo>
                    <a:pt x="63500" y="88900"/>
                  </a:lnTo>
                  <a:lnTo>
                    <a:pt x="76200" y="88900"/>
                  </a:lnTo>
                  <a:lnTo>
                    <a:pt x="88900" y="88900"/>
                  </a:lnTo>
                  <a:lnTo>
                    <a:pt x="101600" y="101600"/>
                  </a:lnTo>
                  <a:lnTo>
                    <a:pt x="254000" y="101600"/>
                  </a:lnTo>
                  <a:lnTo>
                    <a:pt x="254000" y="88900"/>
                  </a:lnTo>
                  <a:lnTo>
                    <a:pt x="355600" y="88900"/>
                  </a:lnTo>
                  <a:lnTo>
                    <a:pt x="368300" y="76200"/>
                  </a:lnTo>
                  <a:lnTo>
                    <a:pt x="381000" y="76200"/>
                  </a:lnTo>
                  <a:lnTo>
                    <a:pt x="393700" y="76200"/>
                  </a:lnTo>
                  <a:lnTo>
                    <a:pt x="406400" y="76200"/>
                  </a:lnTo>
                  <a:lnTo>
                    <a:pt x="419100" y="76200"/>
                  </a:lnTo>
                  <a:lnTo>
                    <a:pt x="419100" y="63500"/>
                  </a:lnTo>
                  <a:lnTo>
                    <a:pt x="431800" y="63500"/>
                  </a:lnTo>
                  <a:lnTo>
                    <a:pt x="444500" y="63500"/>
                  </a:lnTo>
                  <a:lnTo>
                    <a:pt x="457200" y="63500"/>
                  </a:lnTo>
                  <a:lnTo>
                    <a:pt x="457200" y="50800"/>
                  </a:lnTo>
                  <a:lnTo>
                    <a:pt x="469900" y="50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755900" y="22352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865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286000" y="22606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B4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298700" y="22733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BF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311400" y="22733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C7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324100" y="2273299"/>
              <a:ext cx="25400" cy="3048000"/>
            </a:xfrm>
            <a:custGeom>
              <a:avLst/>
              <a:gdLst/>
              <a:ahLst/>
              <a:cxnLst/>
              <a:rect l="l" t="t" r="r" b="b"/>
              <a:pathLst>
                <a:path w="25400" h="3048000">
                  <a:moveTo>
                    <a:pt x="25400" y="0"/>
                  </a:moveTo>
                  <a:lnTo>
                    <a:pt x="12700" y="0"/>
                  </a:lnTo>
                  <a:lnTo>
                    <a:pt x="0" y="0"/>
                  </a:lnTo>
                  <a:lnTo>
                    <a:pt x="0" y="3035300"/>
                  </a:lnTo>
                  <a:lnTo>
                    <a:pt x="12700" y="3035300"/>
                  </a:lnTo>
                  <a:lnTo>
                    <a:pt x="12700" y="3048000"/>
                  </a:lnTo>
                  <a:lnTo>
                    <a:pt x="25400" y="3048000"/>
                  </a:lnTo>
                  <a:lnTo>
                    <a:pt x="25400" y="0"/>
                  </a:lnTo>
                  <a:close/>
                </a:path>
              </a:pathLst>
            </a:custGeom>
            <a:solidFill>
              <a:srgbClr val="CD9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3495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C7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3622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C289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3749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BC83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3876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B98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4003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B17D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4130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AE7B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24257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AB78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4384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A3737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4511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A070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4638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9D6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4765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996B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4892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9569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5019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91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25146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8B61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527300" y="2286000"/>
              <a:ext cx="12700" cy="3035300"/>
            </a:xfrm>
            <a:custGeom>
              <a:avLst/>
              <a:gdLst/>
              <a:ahLst/>
              <a:cxnLst/>
              <a:rect l="l" t="t" r="r" b="b"/>
              <a:pathLst>
                <a:path w="12700" h="3035300">
                  <a:moveTo>
                    <a:pt x="12700" y="3035300"/>
                  </a:moveTo>
                  <a:lnTo>
                    <a:pt x="0" y="30353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3035300"/>
                  </a:lnTo>
                  <a:close/>
                </a:path>
              </a:pathLst>
            </a:custGeom>
            <a:solidFill>
              <a:srgbClr val="8760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540000" y="2247899"/>
              <a:ext cx="215900" cy="3073400"/>
            </a:xfrm>
            <a:custGeom>
              <a:avLst/>
              <a:gdLst/>
              <a:ahLst/>
              <a:cxnLst/>
              <a:rect l="l" t="t" r="r" b="b"/>
              <a:pathLst>
                <a:path w="215900" h="3073400">
                  <a:moveTo>
                    <a:pt x="215900" y="0"/>
                  </a:moveTo>
                  <a:lnTo>
                    <a:pt x="203200" y="0"/>
                  </a:lnTo>
                  <a:lnTo>
                    <a:pt x="190500" y="0"/>
                  </a:lnTo>
                  <a:lnTo>
                    <a:pt x="177800" y="12700"/>
                  </a:lnTo>
                  <a:lnTo>
                    <a:pt x="165100" y="12700"/>
                  </a:lnTo>
                  <a:lnTo>
                    <a:pt x="152400" y="12700"/>
                  </a:lnTo>
                  <a:lnTo>
                    <a:pt x="139700" y="12700"/>
                  </a:lnTo>
                  <a:lnTo>
                    <a:pt x="127000" y="25400"/>
                  </a:lnTo>
                  <a:lnTo>
                    <a:pt x="50800" y="25400"/>
                  </a:lnTo>
                  <a:lnTo>
                    <a:pt x="38100" y="38100"/>
                  </a:lnTo>
                  <a:lnTo>
                    <a:pt x="25400" y="38100"/>
                  </a:lnTo>
                  <a:lnTo>
                    <a:pt x="12700" y="38100"/>
                  </a:lnTo>
                  <a:lnTo>
                    <a:pt x="0" y="38100"/>
                  </a:lnTo>
                  <a:lnTo>
                    <a:pt x="0" y="3073400"/>
                  </a:lnTo>
                  <a:lnTo>
                    <a:pt x="63500" y="3073400"/>
                  </a:lnTo>
                  <a:lnTo>
                    <a:pt x="76200" y="3060700"/>
                  </a:lnTo>
                  <a:lnTo>
                    <a:pt x="139700" y="3060700"/>
                  </a:lnTo>
                  <a:lnTo>
                    <a:pt x="152400" y="3048000"/>
                  </a:lnTo>
                  <a:lnTo>
                    <a:pt x="165100" y="3048000"/>
                  </a:lnTo>
                  <a:lnTo>
                    <a:pt x="177800" y="3048000"/>
                  </a:lnTo>
                  <a:lnTo>
                    <a:pt x="190500" y="3048000"/>
                  </a:lnTo>
                  <a:lnTo>
                    <a:pt x="203200" y="3035300"/>
                  </a:lnTo>
                  <a:lnTo>
                    <a:pt x="215900" y="3035300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865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286000" y="2197100"/>
              <a:ext cx="482600" cy="88900"/>
            </a:xfrm>
            <a:custGeom>
              <a:avLst/>
              <a:gdLst/>
              <a:ahLst/>
              <a:cxnLst/>
              <a:rect l="l" t="t" r="r" b="b"/>
              <a:pathLst>
                <a:path w="482600" h="88900">
                  <a:moveTo>
                    <a:pt x="292100" y="88900"/>
                  </a:moveTo>
                  <a:lnTo>
                    <a:pt x="63500" y="88900"/>
                  </a:lnTo>
                  <a:lnTo>
                    <a:pt x="63500" y="76200"/>
                  </a:lnTo>
                  <a:lnTo>
                    <a:pt x="12700" y="76200"/>
                  </a:lnTo>
                  <a:lnTo>
                    <a:pt x="12700" y="63500"/>
                  </a:lnTo>
                  <a:lnTo>
                    <a:pt x="0" y="63500"/>
                  </a:lnTo>
                  <a:lnTo>
                    <a:pt x="0" y="50800"/>
                  </a:lnTo>
                  <a:lnTo>
                    <a:pt x="12700" y="38100"/>
                  </a:lnTo>
                  <a:lnTo>
                    <a:pt x="25400" y="38100"/>
                  </a:lnTo>
                  <a:lnTo>
                    <a:pt x="38100" y="25400"/>
                  </a:lnTo>
                  <a:lnTo>
                    <a:pt x="76200" y="25400"/>
                  </a:lnTo>
                  <a:lnTo>
                    <a:pt x="76200" y="12700"/>
                  </a:lnTo>
                  <a:lnTo>
                    <a:pt x="139700" y="12700"/>
                  </a:lnTo>
                  <a:lnTo>
                    <a:pt x="152400" y="0"/>
                  </a:lnTo>
                  <a:lnTo>
                    <a:pt x="431800" y="0"/>
                  </a:lnTo>
                  <a:lnTo>
                    <a:pt x="444500" y="12700"/>
                  </a:lnTo>
                  <a:lnTo>
                    <a:pt x="469900" y="12700"/>
                  </a:lnTo>
                  <a:lnTo>
                    <a:pt x="469900" y="25400"/>
                  </a:lnTo>
                  <a:lnTo>
                    <a:pt x="482600" y="25400"/>
                  </a:lnTo>
                  <a:lnTo>
                    <a:pt x="482600" y="38100"/>
                  </a:lnTo>
                  <a:lnTo>
                    <a:pt x="469900" y="38100"/>
                  </a:lnTo>
                  <a:lnTo>
                    <a:pt x="469900" y="50800"/>
                  </a:lnTo>
                  <a:lnTo>
                    <a:pt x="444500" y="50800"/>
                  </a:lnTo>
                  <a:lnTo>
                    <a:pt x="431800" y="63500"/>
                  </a:lnTo>
                  <a:lnTo>
                    <a:pt x="393700" y="63500"/>
                  </a:lnTo>
                  <a:lnTo>
                    <a:pt x="381000" y="76200"/>
                  </a:lnTo>
                  <a:lnTo>
                    <a:pt x="304800" y="76200"/>
                  </a:lnTo>
                  <a:lnTo>
                    <a:pt x="292100" y="88900"/>
                  </a:lnTo>
                  <a:close/>
                </a:path>
              </a:pathLst>
            </a:custGeom>
            <a:solidFill>
              <a:srgbClr val="9D6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286000" y="2197100"/>
              <a:ext cx="482600" cy="88900"/>
            </a:xfrm>
            <a:custGeom>
              <a:avLst/>
              <a:gdLst/>
              <a:ahLst/>
              <a:cxnLst/>
              <a:rect l="l" t="t" r="r" b="b"/>
              <a:pathLst>
                <a:path w="482600" h="88900">
                  <a:moveTo>
                    <a:pt x="469900" y="38100"/>
                  </a:moveTo>
                  <a:lnTo>
                    <a:pt x="482600" y="38100"/>
                  </a:lnTo>
                  <a:lnTo>
                    <a:pt x="482600" y="25400"/>
                  </a:lnTo>
                  <a:lnTo>
                    <a:pt x="469900" y="25400"/>
                  </a:lnTo>
                  <a:lnTo>
                    <a:pt x="469900" y="12700"/>
                  </a:lnTo>
                  <a:lnTo>
                    <a:pt x="457200" y="12700"/>
                  </a:lnTo>
                  <a:lnTo>
                    <a:pt x="444500" y="12700"/>
                  </a:lnTo>
                  <a:lnTo>
                    <a:pt x="431800" y="0"/>
                  </a:lnTo>
                  <a:lnTo>
                    <a:pt x="152400" y="0"/>
                  </a:lnTo>
                  <a:lnTo>
                    <a:pt x="139700" y="12700"/>
                  </a:lnTo>
                  <a:lnTo>
                    <a:pt x="76200" y="12700"/>
                  </a:lnTo>
                  <a:lnTo>
                    <a:pt x="76200" y="25400"/>
                  </a:lnTo>
                  <a:lnTo>
                    <a:pt x="63500" y="25400"/>
                  </a:lnTo>
                  <a:lnTo>
                    <a:pt x="50800" y="25400"/>
                  </a:lnTo>
                  <a:lnTo>
                    <a:pt x="38100" y="25400"/>
                  </a:lnTo>
                  <a:lnTo>
                    <a:pt x="25400" y="38100"/>
                  </a:lnTo>
                  <a:lnTo>
                    <a:pt x="12700" y="38100"/>
                  </a:lnTo>
                  <a:lnTo>
                    <a:pt x="0" y="50800"/>
                  </a:lnTo>
                  <a:lnTo>
                    <a:pt x="0" y="63500"/>
                  </a:lnTo>
                  <a:lnTo>
                    <a:pt x="12700" y="63500"/>
                  </a:lnTo>
                  <a:lnTo>
                    <a:pt x="12700" y="76200"/>
                  </a:lnTo>
                  <a:lnTo>
                    <a:pt x="25400" y="76200"/>
                  </a:lnTo>
                  <a:lnTo>
                    <a:pt x="38100" y="76200"/>
                  </a:lnTo>
                  <a:lnTo>
                    <a:pt x="50800" y="76200"/>
                  </a:lnTo>
                  <a:lnTo>
                    <a:pt x="63500" y="76200"/>
                  </a:lnTo>
                  <a:lnTo>
                    <a:pt x="63500" y="88900"/>
                  </a:lnTo>
                  <a:lnTo>
                    <a:pt x="292100" y="88900"/>
                  </a:lnTo>
                  <a:lnTo>
                    <a:pt x="304800" y="76200"/>
                  </a:lnTo>
                  <a:lnTo>
                    <a:pt x="381000" y="76200"/>
                  </a:lnTo>
                  <a:lnTo>
                    <a:pt x="393700" y="63500"/>
                  </a:lnTo>
                  <a:lnTo>
                    <a:pt x="406400" y="63500"/>
                  </a:lnTo>
                  <a:lnTo>
                    <a:pt x="419100" y="63500"/>
                  </a:lnTo>
                  <a:lnTo>
                    <a:pt x="431800" y="63500"/>
                  </a:lnTo>
                  <a:lnTo>
                    <a:pt x="444500" y="50800"/>
                  </a:lnTo>
                  <a:lnTo>
                    <a:pt x="457200" y="50800"/>
                  </a:lnTo>
                  <a:lnTo>
                    <a:pt x="469900" y="50800"/>
                  </a:lnTo>
                  <a:lnTo>
                    <a:pt x="46990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911600" y="47498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6D2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441700" y="4775200"/>
              <a:ext cx="12700" cy="533400"/>
            </a:xfrm>
            <a:custGeom>
              <a:avLst/>
              <a:gdLst/>
              <a:ahLst/>
              <a:cxnLst/>
              <a:rect l="l" t="t" r="r" b="b"/>
              <a:pathLst>
                <a:path w="12700" h="533400">
                  <a:moveTo>
                    <a:pt x="12700" y="5334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12700"/>
                  </a:lnTo>
                  <a:lnTo>
                    <a:pt x="12700" y="533400"/>
                  </a:lnTo>
                  <a:close/>
                </a:path>
              </a:pathLst>
            </a:custGeom>
            <a:solidFill>
              <a:srgbClr val="953D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454400" y="47879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9C40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467100" y="47879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A242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479800" y="4787899"/>
              <a:ext cx="25400" cy="533400"/>
            </a:xfrm>
            <a:custGeom>
              <a:avLst/>
              <a:gdLst/>
              <a:ahLst/>
              <a:cxnLst/>
              <a:rect l="l" t="t" r="r" b="b"/>
              <a:pathLst>
                <a:path w="25400" h="533400">
                  <a:moveTo>
                    <a:pt x="25400" y="12700"/>
                  </a:moveTo>
                  <a:lnTo>
                    <a:pt x="12700" y="1270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520700"/>
                  </a:lnTo>
                  <a:lnTo>
                    <a:pt x="12700" y="520700"/>
                  </a:lnTo>
                  <a:lnTo>
                    <a:pt x="12700" y="533400"/>
                  </a:lnTo>
                  <a:lnTo>
                    <a:pt x="25400" y="533400"/>
                  </a:lnTo>
                  <a:lnTo>
                    <a:pt x="25400" y="12700"/>
                  </a:lnTo>
                  <a:close/>
                </a:path>
              </a:pathLst>
            </a:custGeom>
            <a:solidFill>
              <a:srgbClr val="A645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5052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A242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5179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9E40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5306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993F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5433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953D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5560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903C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5687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8E3A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5814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8737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35941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8537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36068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8136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6195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8034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6322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7D33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6449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7932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6576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732F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6703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702E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3683000" y="4800600"/>
              <a:ext cx="12700" cy="520700"/>
            </a:xfrm>
            <a:custGeom>
              <a:avLst/>
              <a:gdLst/>
              <a:ahLst/>
              <a:cxnLst/>
              <a:rect l="l" t="t" r="r" b="b"/>
              <a:pathLst>
                <a:path w="12700" h="520700">
                  <a:moveTo>
                    <a:pt x="12700" y="520700"/>
                  </a:moveTo>
                  <a:lnTo>
                    <a:pt x="0" y="5207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520700"/>
                  </a:lnTo>
                  <a:close/>
                </a:path>
              </a:pathLst>
            </a:custGeom>
            <a:solidFill>
              <a:srgbClr val="6F2E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3695700" y="4762499"/>
              <a:ext cx="215900" cy="558800"/>
            </a:xfrm>
            <a:custGeom>
              <a:avLst/>
              <a:gdLst/>
              <a:ahLst/>
              <a:cxnLst/>
              <a:rect l="l" t="t" r="r" b="b"/>
              <a:pathLst>
                <a:path w="215900" h="558800">
                  <a:moveTo>
                    <a:pt x="215900" y="0"/>
                  </a:moveTo>
                  <a:lnTo>
                    <a:pt x="203200" y="0"/>
                  </a:lnTo>
                  <a:lnTo>
                    <a:pt x="190500" y="12700"/>
                  </a:lnTo>
                  <a:lnTo>
                    <a:pt x="177800" y="12700"/>
                  </a:lnTo>
                  <a:lnTo>
                    <a:pt x="165100" y="12700"/>
                  </a:lnTo>
                  <a:lnTo>
                    <a:pt x="152400" y="12700"/>
                  </a:lnTo>
                  <a:lnTo>
                    <a:pt x="139700" y="25400"/>
                  </a:lnTo>
                  <a:lnTo>
                    <a:pt x="76200" y="25400"/>
                  </a:lnTo>
                  <a:lnTo>
                    <a:pt x="63500" y="38100"/>
                  </a:lnTo>
                  <a:lnTo>
                    <a:pt x="0" y="38100"/>
                  </a:lnTo>
                  <a:lnTo>
                    <a:pt x="0" y="558800"/>
                  </a:lnTo>
                  <a:lnTo>
                    <a:pt x="63500" y="558800"/>
                  </a:lnTo>
                  <a:lnTo>
                    <a:pt x="76200" y="546100"/>
                  </a:lnTo>
                  <a:lnTo>
                    <a:pt x="139700" y="546100"/>
                  </a:lnTo>
                  <a:lnTo>
                    <a:pt x="152400" y="533400"/>
                  </a:lnTo>
                  <a:lnTo>
                    <a:pt x="165100" y="533400"/>
                  </a:lnTo>
                  <a:lnTo>
                    <a:pt x="177800" y="533400"/>
                  </a:lnTo>
                  <a:lnTo>
                    <a:pt x="190500" y="533400"/>
                  </a:lnTo>
                  <a:lnTo>
                    <a:pt x="203200" y="520700"/>
                  </a:lnTo>
                  <a:lnTo>
                    <a:pt x="215900" y="520700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6D2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441700" y="4711700"/>
              <a:ext cx="482600" cy="88900"/>
            </a:xfrm>
            <a:custGeom>
              <a:avLst/>
              <a:gdLst/>
              <a:ahLst/>
              <a:cxnLst/>
              <a:rect l="l" t="t" r="r" b="b"/>
              <a:pathLst>
                <a:path w="482600" h="88900">
                  <a:moveTo>
                    <a:pt x="317500" y="88900"/>
                  </a:moveTo>
                  <a:lnTo>
                    <a:pt x="50800" y="88900"/>
                  </a:lnTo>
                  <a:lnTo>
                    <a:pt x="50800" y="76200"/>
                  </a:lnTo>
                  <a:lnTo>
                    <a:pt x="12700" y="76200"/>
                  </a:lnTo>
                  <a:lnTo>
                    <a:pt x="0" y="63500"/>
                  </a:lnTo>
                  <a:lnTo>
                    <a:pt x="0" y="50800"/>
                  </a:lnTo>
                  <a:lnTo>
                    <a:pt x="12700" y="50800"/>
                  </a:lnTo>
                  <a:lnTo>
                    <a:pt x="12700" y="38100"/>
                  </a:lnTo>
                  <a:lnTo>
                    <a:pt x="38100" y="38100"/>
                  </a:lnTo>
                  <a:lnTo>
                    <a:pt x="38100" y="25400"/>
                  </a:lnTo>
                  <a:lnTo>
                    <a:pt x="76200" y="25400"/>
                  </a:lnTo>
                  <a:lnTo>
                    <a:pt x="88900" y="12700"/>
                  </a:lnTo>
                  <a:lnTo>
                    <a:pt x="165100" y="12700"/>
                  </a:lnTo>
                  <a:lnTo>
                    <a:pt x="165100" y="0"/>
                  </a:lnTo>
                  <a:lnTo>
                    <a:pt x="419100" y="0"/>
                  </a:lnTo>
                  <a:lnTo>
                    <a:pt x="419100" y="12700"/>
                  </a:lnTo>
                  <a:lnTo>
                    <a:pt x="457200" y="12700"/>
                  </a:lnTo>
                  <a:lnTo>
                    <a:pt x="469900" y="25400"/>
                  </a:lnTo>
                  <a:lnTo>
                    <a:pt x="482600" y="25400"/>
                  </a:lnTo>
                  <a:lnTo>
                    <a:pt x="482600" y="38100"/>
                  </a:lnTo>
                  <a:lnTo>
                    <a:pt x="469900" y="38100"/>
                  </a:lnTo>
                  <a:lnTo>
                    <a:pt x="469900" y="50800"/>
                  </a:lnTo>
                  <a:lnTo>
                    <a:pt x="457200" y="50800"/>
                  </a:lnTo>
                  <a:lnTo>
                    <a:pt x="444500" y="63500"/>
                  </a:lnTo>
                  <a:lnTo>
                    <a:pt x="406400" y="63500"/>
                  </a:lnTo>
                  <a:lnTo>
                    <a:pt x="393700" y="76200"/>
                  </a:lnTo>
                  <a:lnTo>
                    <a:pt x="330200" y="76200"/>
                  </a:lnTo>
                  <a:lnTo>
                    <a:pt x="317500" y="88900"/>
                  </a:lnTo>
                  <a:close/>
                </a:path>
              </a:pathLst>
            </a:custGeom>
            <a:solidFill>
              <a:srgbClr val="8034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3441700" y="4711700"/>
              <a:ext cx="482600" cy="88900"/>
            </a:xfrm>
            <a:custGeom>
              <a:avLst/>
              <a:gdLst/>
              <a:ahLst/>
              <a:cxnLst/>
              <a:rect l="l" t="t" r="r" b="b"/>
              <a:pathLst>
                <a:path w="482600" h="88900">
                  <a:moveTo>
                    <a:pt x="469900" y="50800"/>
                  </a:moveTo>
                  <a:lnTo>
                    <a:pt x="469900" y="38100"/>
                  </a:lnTo>
                  <a:lnTo>
                    <a:pt x="482600" y="38100"/>
                  </a:lnTo>
                  <a:lnTo>
                    <a:pt x="482600" y="25400"/>
                  </a:lnTo>
                  <a:lnTo>
                    <a:pt x="469900" y="25400"/>
                  </a:lnTo>
                  <a:lnTo>
                    <a:pt x="457200" y="12700"/>
                  </a:lnTo>
                  <a:lnTo>
                    <a:pt x="444500" y="12700"/>
                  </a:lnTo>
                  <a:lnTo>
                    <a:pt x="431800" y="12700"/>
                  </a:lnTo>
                  <a:lnTo>
                    <a:pt x="419100" y="12700"/>
                  </a:lnTo>
                  <a:lnTo>
                    <a:pt x="419100" y="0"/>
                  </a:lnTo>
                  <a:lnTo>
                    <a:pt x="165100" y="0"/>
                  </a:lnTo>
                  <a:lnTo>
                    <a:pt x="165100" y="12700"/>
                  </a:lnTo>
                  <a:lnTo>
                    <a:pt x="88900" y="12700"/>
                  </a:lnTo>
                  <a:lnTo>
                    <a:pt x="76200" y="25400"/>
                  </a:lnTo>
                  <a:lnTo>
                    <a:pt x="63500" y="25400"/>
                  </a:lnTo>
                  <a:lnTo>
                    <a:pt x="50800" y="25400"/>
                  </a:lnTo>
                  <a:lnTo>
                    <a:pt x="38100" y="25400"/>
                  </a:lnTo>
                  <a:lnTo>
                    <a:pt x="38100" y="38100"/>
                  </a:lnTo>
                  <a:lnTo>
                    <a:pt x="25400" y="38100"/>
                  </a:lnTo>
                  <a:lnTo>
                    <a:pt x="12700" y="38100"/>
                  </a:lnTo>
                  <a:lnTo>
                    <a:pt x="12700" y="50800"/>
                  </a:lnTo>
                  <a:lnTo>
                    <a:pt x="0" y="50800"/>
                  </a:lnTo>
                  <a:lnTo>
                    <a:pt x="0" y="63500"/>
                  </a:lnTo>
                  <a:lnTo>
                    <a:pt x="12700" y="76200"/>
                  </a:lnTo>
                  <a:lnTo>
                    <a:pt x="25400" y="76200"/>
                  </a:lnTo>
                  <a:lnTo>
                    <a:pt x="38100" y="76200"/>
                  </a:lnTo>
                  <a:lnTo>
                    <a:pt x="50800" y="76200"/>
                  </a:lnTo>
                  <a:lnTo>
                    <a:pt x="50800" y="88900"/>
                  </a:lnTo>
                  <a:lnTo>
                    <a:pt x="63500" y="88900"/>
                  </a:lnTo>
                  <a:lnTo>
                    <a:pt x="317500" y="88900"/>
                  </a:lnTo>
                  <a:lnTo>
                    <a:pt x="330200" y="76200"/>
                  </a:lnTo>
                  <a:lnTo>
                    <a:pt x="393700" y="76200"/>
                  </a:lnTo>
                  <a:lnTo>
                    <a:pt x="406400" y="63500"/>
                  </a:lnTo>
                  <a:lnTo>
                    <a:pt x="419100" y="63500"/>
                  </a:lnTo>
                  <a:lnTo>
                    <a:pt x="431800" y="63500"/>
                  </a:lnTo>
                  <a:lnTo>
                    <a:pt x="444500" y="63500"/>
                  </a:lnTo>
                  <a:lnTo>
                    <a:pt x="457200" y="50800"/>
                  </a:lnTo>
                  <a:lnTo>
                    <a:pt x="469900" y="50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368800" y="4572000"/>
              <a:ext cx="12700" cy="711200"/>
            </a:xfrm>
            <a:custGeom>
              <a:avLst/>
              <a:gdLst/>
              <a:ahLst/>
              <a:cxnLst/>
              <a:rect l="l" t="t" r="r" b="b"/>
              <a:pathLst>
                <a:path w="12700" h="711200">
                  <a:moveTo>
                    <a:pt x="0" y="711200"/>
                  </a:move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lnTo>
                    <a:pt x="0" y="711200"/>
                  </a:lnTo>
                  <a:close/>
                </a:path>
              </a:pathLst>
            </a:custGeom>
            <a:solidFill>
              <a:srgbClr val="865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3898900" y="45974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B17D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3911600" y="4597400"/>
              <a:ext cx="12700" cy="711200"/>
            </a:xfrm>
            <a:custGeom>
              <a:avLst/>
              <a:gdLst/>
              <a:ahLst/>
              <a:cxnLst/>
              <a:rect l="l" t="t" r="r" b="b"/>
              <a:pathLst>
                <a:path w="12700" h="711200">
                  <a:moveTo>
                    <a:pt x="12700" y="711200"/>
                  </a:moveTo>
                  <a:lnTo>
                    <a:pt x="0" y="7112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711200"/>
                  </a:lnTo>
                  <a:close/>
                </a:path>
              </a:pathLst>
            </a:custGeom>
            <a:solidFill>
              <a:srgbClr val="BC83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3924300" y="46101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C7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937000" y="46101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CD9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949700" y="4610100"/>
              <a:ext cx="12700" cy="711200"/>
            </a:xfrm>
            <a:custGeom>
              <a:avLst/>
              <a:gdLst/>
              <a:ahLst/>
              <a:cxnLst/>
              <a:rect l="l" t="t" r="r" b="b"/>
              <a:pathLst>
                <a:path w="12700" h="711200">
                  <a:moveTo>
                    <a:pt x="12700" y="7112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711200"/>
                  </a:lnTo>
                  <a:close/>
                </a:path>
              </a:pathLst>
            </a:custGeom>
            <a:solidFill>
              <a:srgbClr val="D093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3962400" y="4610100"/>
              <a:ext cx="12700" cy="711200"/>
            </a:xfrm>
            <a:custGeom>
              <a:avLst/>
              <a:gdLst/>
              <a:ahLst/>
              <a:cxnLst/>
              <a:rect l="l" t="t" r="r" b="b"/>
              <a:pathLst>
                <a:path w="12700" h="711200">
                  <a:moveTo>
                    <a:pt x="12700" y="711200"/>
                  </a:moveTo>
                  <a:lnTo>
                    <a:pt x="0" y="7112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711200"/>
                  </a:lnTo>
                  <a:close/>
                </a:path>
              </a:pathLst>
            </a:custGeom>
            <a:solidFill>
              <a:srgbClr val="CA8E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975100" y="4610100"/>
              <a:ext cx="12700" cy="711200"/>
            </a:xfrm>
            <a:custGeom>
              <a:avLst/>
              <a:gdLst/>
              <a:ahLst/>
              <a:cxnLst/>
              <a:rect l="l" t="t" r="r" b="b"/>
              <a:pathLst>
                <a:path w="12700" h="711200">
                  <a:moveTo>
                    <a:pt x="12700" y="711200"/>
                  </a:moveTo>
                  <a:lnTo>
                    <a:pt x="0" y="7112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711200"/>
                  </a:lnTo>
                  <a:close/>
                </a:path>
              </a:pathLst>
            </a:custGeom>
            <a:solidFill>
              <a:srgbClr val="C289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3987800" y="4610100"/>
              <a:ext cx="12700" cy="711200"/>
            </a:xfrm>
            <a:custGeom>
              <a:avLst/>
              <a:gdLst/>
              <a:ahLst/>
              <a:cxnLst/>
              <a:rect l="l" t="t" r="r" b="b"/>
              <a:pathLst>
                <a:path w="12700" h="711200">
                  <a:moveTo>
                    <a:pt x="12700" y="711200"/>
                  </a:moveTo>
                  <a:lnTo>
                    <a:pt x="0" y="711200"/>
                  </a:lnTo>
                  <a:lnTo>
                    <a:pt x="0" y="0"/>
                  </a:lnTo>
                  <a:lnTo>
                    <a:pt x="12700" y="12700"/>
                  </a:lnTo>
                  <a:lnTo>
                    <a:pt x="12700" y="711200"/>
                  </a:lnTo>
                  <a:close/>
                </a:path>
              </a:pathLst>
            </a:custGeom>
            <a:solidFill>
              <a:srgbClr val="BF86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000500" y="46228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B981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4013200" y="46228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B4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025900" y="46228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AE7B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4038600" y="46228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AB787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4051300" y="46228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A675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4064000" y="4622800"/>
              <a:ext cx="25400" cy="698500"/>
            </a:xfrm>
            <a:custGeom>
              <a:avLst/>
              <a:gdLst/>
              <a:ahLst/>
              <a:cxnLst/>
              <a:rect l="l" t="t" r="r" b="b"/>
              <a:pathLst>
                <a:path w="25400" h="698500">
                  <a:moveTo>
                    <a:pt x="254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25400" y="0"/>
                  </a:lnTo>
                  <a:lnTo>
                    <a:pt x="25400" y="698500"/>
                  </a:lnTo>
                  <a:close/>
                </a:path>
              </a:pathLst>
            </a:custGeom>
            <a:solidFill>
              <a:srgbClr val="A070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4089400" y="46228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9D6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4102100" y="46228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9569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4114800" y="46228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91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4127500" y="46228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8F64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4140200" y="4622800"/>
              <a:ext cx="12700" cy="698500"/>
            </a:xfrm>
            <a:custGeom>
              <a:avLst/>
              <a:gdLst/>
              <a:ahLst/>
              <a:cxnLst/>
              <a:rect l="l" t="t" r="r" b="b"/>
              <a:pathLst>
                <a:path w="12700" h="698500">
                  <a:moveTo>
                    <a:pt x="12700" y="698500"/>
                  </a:moveTo>
                  <a:lnTo>
                    <a:pt x="0" y="698500"/>
                  </a:lnTo>
                  <a:lnTo>
                    <a:pt x="0" y="0"/>
                  </a:lnTo>
                  <a:lnTo>
                    <a:pt x="12700" y="0"/>
                  </a:lnTo>
                  <a:lnTo>
                    <a:pt x="12700" y="698500"/>
                  </a:lnTo>
                  <a:close/>
                </a:path>
              </a:pathLst>
            </a:custGeom>
            <a:solidFill>
              <a:srgbClr val="8760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4152900" y="4584699"/>
              <a:ext cx="215900" cy="736600"/>
            </a:xfrm>
            <a:custGeom>
              <a:avLst/>
              <a:gdLst/>
              <a:ahLst/>
              <a:cxnLst/>
              <a:rect l="l" t="t" r="r" b="b"/>
              <a:pathLst>
                <a:path w="215900" h="736600">
                  <a:moveTo>
                    <a:pt x="215900" y="0"/>
                  </a:moveTo>
                  <a:lnTo>
                    <a:pt x="203200" y="0"/>
                  </a:lnTo>
                  <a:lnTo>
                    <a:pt x="190500" y="0"/>
                  </a:lnTo>
                  <a:lnTo>
                    <a:pt x="177800" y="12700"/>
                  </a:lnTo>
                  <a:lnTo>
                    <a:pt x="165100" y="12700"/>
                  </a:lnTo>
                  <a:lnTo>
                    <a:pt x="152400" y="12700"/>
                  </a:lnTo>
                  <a:lnTo>
                    <a:pt x="139700" y="12700"/>
                  </a:lnTo>
                  <a:lnTo>
                    <a:pt x="127000" y="12700"/>
                  </a:lnTo>
                  <a:lnTo>
                    <a:pt x="114300" y="25400"/>
                  </a:lnTo>
                  <a:lnTo>
                    <a:pt x="25400" y="25400"/>
                  </a:lnTo>
                  <a:lnTo>
                    <a:pt x="12700" y="38100"/>
                  </a:lnTo>
                  <a:lnTo>
                    <a:pt x="0" y="38100"/>
                  </a:lnTo>
                  <a:lnTo>
                    <a:pt x="0" y="736600"/>
                  </a:lnTo>
                  <a:lnTo>
                    <a:pt x="12700" y="736600"/>
                  </a:lnTo>
                  <a:lnTo>
                    <a:pt x="25400" y="736600"/>
                  </a:lnTo>
                  <a:lnTo>
                    <a:pt x="38100" y="736600"/>
                  </a:lnTo>
                  <a:lnTo>
                    <a:pt x="50800" y="736600"/>
                  </a:lnTo>
                  <a:lnTo>
                    <a:pt x="63500" y="736600"/>
                  </a:lnTo>
                  <a:lnTo>
                    <a:pt x="76200" y="723900"/>
                  </a:lnTo>
                  <a:lnTo>
                    <a:pt x="152400" y="723900"/>
                  </a:lnTo>
                  <a:lnTo>
                    <a:pt x="152400" y="711200"/>
                  </a:lnTo>
                  <a:lnTo>
                    <a:pt x="165100" y="711200"/>
                  </a:lnTo>
                  <a:lnTo>
                    <a:pt x="177800" y="711200"/>
                  </a:lnTo>
                  <a:lnTo>
                    <a:pt x="190500" y="711200"/>
                  </a:lnTo>
                  <a:lnTo>
                    <a:pt x="203200" y="698500"/>
                  </a:lnTo>
                  <a:lnTo>
                    <a:pt x="215900" y="698500"/>
                  </a:lnTo>
                  <a:lnTo>
                    <a:pt x="215900" y="0"/>
                  </a:lnTo>
                  <a:close/>
                </a:path>
              </a:pathLst>
            </a:custGeom>
            <a:solidFill>
              <a:srgbClr val="865D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3898900" y="4521200"/>
              <a:ext cx="482600" cy="101600"/>
            </a:xfrm>
            <a:custGeom>
              <a:avLst/>
              <a:gdLst/>
              <a:ahLst/>
              <a:cxnLst/>
              <a:rect l="l" t="t" r="r" b="b"/>
              <a:pathLst>
                <a:path w="482600" h="101600">
                  <a:moveTo>
                    <a:pt x="266700" y="101600"/>
                  </a:moveTo>
                  <a:lnTo>
                    <a:pt x="101600" y="101600"/>
                  </a:lnTo>
                  <a:lnTo>
                    <a:pt x="88900" y="88900"/>
                  </a:lnTo>
                  <a:lnTo>
                    <a:pt x="25400" y="88900"/>
                  </a:lnTo>
                  <a:lnTo>
                    <a:pt x="25400" y="76200"/>
                  </a:lnTo>
                  <a:lnTo>
                    <a:pt x="0" y="76200"/>
                  </a:lnTo>
                  <a:lnTo>
                    <a:pt x="0" y="63500"/>
                  </a:lnTo>
                  <a:lnTo>
                    <a:pt x="12700" y="50800"/>
                  </a:lnTo>
                  <a:lnTo>
                    <a:pt x="25400" y="50800"/>
                  </a:lnTo>
                  <a:lnTo>
                    <a:pt x="25400" y="38100"/>
                  </a:lnTo>
                  <a:lnTo>
                    <a:pt x="50800" y="38100"/>
                  </a:lnTo>
                  <a:lnTo>
                    <a:pt x="63500" y="25400"/>
                  </a:lnTo>
                  <a:lnTo>
                    <a:pt x="114300" y="25400"/>
                  </a:lnTo>
                  <a:lnTo>
                    <a:pt x="127000" y="12700"/>
                  </a:lnTo>
                  <a:lnTo>
                    <a:pt x="266700" y="12700"/>
                  </a:lnTo>
                  <a:lnTo>
                    <a:pt x="266700" y="0"/>
                  </a:lnTo>
                  <a:lnTo>
                    <a:pt x="342900" y="0"/>
                  </a:lnTo>
                  <a:lnTo>
                    <a:pt x="355600" y="12700"/>
                  </a:lnTo>
                  <a:lnTo>
                    <a:pt x="444500" y="12700"/>
                  </a:lnTo>
                  <a:lnTo>
                    <a:pt x="457200" y="25400"/>
                  </a:lnTo>
                  <a:lnTo>
                    <a:pt x="482600" y="25400"/>
                  </a:lnTo>
                  <a:lnTo>
                    <a:pt x="482600" y="50800"/>
                  </a:lnTo>
                  <a:lnTo>
                    <a:pt x="469900" y="50800"/>
                  </a:lnTo>
                  <a:lnTo>
                    <a:pt x="469900" y="63500"/>
                  </a:lnTo>
                  <a:lnTo>
                    <a:pt x="444500" y="63500"/>
                  </a:lnTo>
                  <a:lnTo>
                    <a:pt x="431800" y="76200"/>
                  </a:lnTo>
                  <a:lnTo>
                    <a:pt x="381000" y="76200"/>
                  </a:lnTo>
                  <a:lnTo>
                    <a:pt x="368300" y="88900"/>
                  </a:lnTo>
                  <a:lnTo>
                    <a:pt x="279400" y="88900"/>
                  </a:lnTo>
                  <a:lnTo>
                    <a:pt x="266700" y="101600"/>
                  </a:lnTo>
                  <a:close/>
                </a:path>
              </a:pathLst>
            </a:custGeom>
            <a:solidFill>
              <a:srgbClr val="9D6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898900" y="4521200"/>
              <a:ext cx="482600" cy="101600"/>
            </a:xfrm>
            <a:custGeom>
              <a:avLst/>
              <a:gdLst/>
              <a:ahLst/>
              <a:cxnLst/>
              <a:rect l="l" t="t" r="r" b="b"/>
              <a:pathLst>
                <a:path w="482600" h="101600">
                  <a:moveTo>
                    <a:pt x="469900" y="50800"/>
                  </a:moveTo>
                  <a:lnTo>
                    <a:pt x="482600" y="50800"/>
                  </a:lnTo>
                  <a:lnTo>
                    <a:pt x="482600" y="38100"/>
                  </a:lnTo>
                  <a:lnTo>
                    <a:pt x="482600" y="25400"/>
                  </a:lnTo>
                  <a:lnTo>
                    <a:pt x="469900" y="25400"/>
                  </a:lnTo>
                  <a:lnTo>
                    <a:pt x="457200" y="25400"/>
                  </a:lnTo>
                  <a:lnTo>
                    <a:pt x="444500" y="12700"/>
                  </a:lnTo>
                  <a:lnTo>
                    <a:pt x="355600" y="12700"/>
                  </a:lnTo>
                  <a:lnTo>
                    <a:pt x="342900" y="0"/>
                  </a:lnTo>
                  <a:lnTo>
                    <a:pt x="266700" y="0"/>
                  </a:lnTo>
                  <a:lnTo>
                    <a:pt x="266700" y="12700"/>
                  </a:lnTo>
                  <a:lnTo>
                    <a:pt x="127000" y="12700"/>
                  </a:lnTo>
                  <a:lnTo>
                    <a:pt x="114300" y="25400"/>
                  </a:lnTo>
                  <a:lnTo>
                    <a:pt x="101600" y="25400"/>
                  </a:lnTo>
                  <a:lnTo>
                    <a:pt x="88900" y="25400"/>
                  </a:lnTo>
                  <a:lnTo>
                    <a:pt x="76200" y="25400"/>
                  </a:lnTo>
                  <a:lnTo>
                    <a:pt x="63500" y="25400"/>
                  </a:lnTo>
                  <a:lnTo>
                    <a:pt x="50800" y="38100"/>
                  </a:lnTo>
                  <a:lnTo>
                    <a:pt x="38100" y="38100"/>
                  </a:lnTo>
                  <a:lnTo>
                    <a:pt x="25400" y="38100"/>
                  </a:lnTo>
                  <a:lnTo>
                    <a:pt x="25400" y="50800"/>
                  </a:lnTo>
                  <a:lnTo>
                    <a:pt x="12700" y="50800"/>
                  </a:lnTo>
                  <a:lnTo>
                    <a:pt x="0" y="63500"/>
                  </a:lnTo>
                  <a:lnTo>
                    <a:pt x="0" y="76200"/>
                  </a:lnTo>
                  <a:lnTo>
                    <a:pt x="12700" y="76200"/>
                  </a:lnTo>
                  <a:lnTo>
                    <a:pt x="25400" y="76200"/>
                  </a:lnTo>
                  <a:lnTo>
                    <a:pt x="25400" y="88900"/>
                  </a:lnTo>
                  <a:lnTo>
                    <a:pt x="38100" y="88900"/>
                  </a:lnTo>
                  <a:lnTo>
                    <a:pt x="50800" y="88900"/>
                  </a:lnTo>
                  <a:lnTo>
                    <a:pt x="63500" y="88900"/>
                  </a:lnTo>
                  <a:lnTo>
                    <a:pt x="76200" y="88900"/>
                  </a:lnTo>
                  <a:lnTo>
                    <a:pt x="88900" y="88900"/>
                  </a:lnTo>
                  <a:lnTo>
                    <a:pt x="101600" y="101600"/>
                  </a:lnTo>
                  <a:lnTo>
                    <a:pt x="266700" y="101600"/>
                  </a:lnTo>
                  <a:lnTo>
                    <a:pt x="279400" y="88900"/>
                  </a:lnTo>
                  <a:lnTo>
                    <a:pt x="368300" y="88900"/>
                  </a:lnTo>
                  <a:lnTo>
                    <a:pt x="381000" y="76200"/>
                  </a:lnTo>
                  <a:lnTo>
                    <a:pt x="393700" y="76200"/>
                  </a:lnTo>
                  <a:lnTo>
                    <a:pt x="406400" y="76200"/>
                  </a:lnTo>
                  <a:lnTo>
                    <a:pt x="419100" y="76200"/>
                  </a:lnTo>
                  <a:lnTo>
                    <a:pt x="431800" y="76200"/>
                  </a:lnTo>
                  <a:lnTo>
                    <a:pt x="444500" y="63500"/>
                  </a:lnTo>
                  <a:lnTo>
                    <a:pt x="457200" y="63500"/>
                  </a:lnTo>
                  <a:lnTo>
                    <a:pt x="469900" y="63500"/>
                  </a:lnTo>
                  <a:lnTo>
                    <a:pt x="469900" y="50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600" y="5181600"/>
              <a:ext cx="482600" cy="139700"/>
            </a:xfrm>
            <a:prstGeom prst="rect">
              <a:avLst/>
            </a:prstGeom>
          </p:spPr>
        </p:pic>
        <p:sp>
          <p:nvSpPr>
            <p:cNvPr id="106" name="object 106" descr=""/>
            <p:cNvSpPr/>
            <p:nvPr/>
          </p:nvSpPr>
          <p:spPr>
            <a:xfrm>
              <a:off x="5054600" y="5130800"/>
              <a:ext cx="482600" cy="101600"/>
            </a:xfrm>
            <a:custGeom>
              <a:avLst/>
              <a:gdLst/>
              <a:ahLst/>
              <a:cxnLst/>
              <a:rect l="l" t="t" r="r" b="b"/>
              <a:pathLst>
                <a:path w="482600" h="101600">
                  <a:moveTo>
                    <a:pt x="228600" y="101600"/>
                  </a:moveTo>
                  <a:lnTo>
                    <a:pt x="127000" y="101600"/>
                  </a:lnTo>
                  <a:lnTo>
                    <a:pt x="127000" y="88900"/>
                  </a:lnTo>
                  <a:lnTo>
                    <a:pt x="38100" y="88900"/>
                  </a:lnTo>
                  <a:lnTo>
                    <a:pt x="25400" y="76200"/>
                  </a:lnTo>
                  <a:lnTo>
                    <a:pt x="12700" y="76200"/>
                  </a:lnTo>
                  <a:lnTo>
                    <a:pt x="0" y="63500"/>
                  </a:lnTo>
                  <a:lnTo>
                    <a:pt x="0" y="50800"/>
                  </a:lnTo>
                  <a:lnTo>
                    <a:pt x="12700" y="50800"/>
                  </a:lnTo>
                  <a:lnTo>
                    <a:pt x="25400" y="38100"/>
                  </a:lnTo>
                  <a:lnTo>
                    <a:pt x="50800" y="38100"/>
                  </a:lnTo>
                  <a:lnTo>
                    <a:pt x="63500" y="25400"/>
                  </a:lnTo>
                  <a:lnTo>
                    <a:pt x="101600" y="25400"/>
                  </a:lnTo>
                  <a:lnTo>
                    <a:pt x="114300" y="12700"/>
                  </a:lnTo>
                  <a:lnTo>
                    <a:pt x="215900" y="12700"/>
                  </a:lnTo>
                  <a:lnTo>
                    <a:pt x="228600" y="0"/>
                  </a:lnTo>
                  <a:lnTo>
                    <a:pt x="381000" y="0"/>
                  </a:lnTo>
                  <a:lnTo>
                    <a:pt x="393700" y="12700"/>
                  </a:lnTo>
                  <a:lnTo>
                    <a:pt x="457200" y="12700"/>
                  </a:lnTo>
                  <a:lnTo>
                    <a:pt x="457200" y="25400"/>
                  </a:lnTo>
                  <a:lnTo>
                    <a:pt x="482600" y="25400"/>
                  </a:lnTo>
                  <a:lnTo>
                    <a:pt x="482600" y="50800"/>
                  </a:lnTo>
                  <a:lnTo>
                    <a:pt x="469900" y="50800"/>
                  </a:lnTo>
                  <a:lnTo>
                    <a:pt x="457200" y="50800"/>
                  </a:lnTo>
                  <a:lnTo>
                    <a:pt x="457200" y="63500"/>
                  </a:lnTo>
                  <a:lnTo>
                    <a:pt x="431800" y="63500"/>
                  </a:lnTo>
                  <a:lnTo>
                    <a:pt x="419100" y="76200"/>
                  </a:lnTo>
                  <a:lnTo>
                    <a:pt x="368300" y="76200"/>
                  </a:lnTo>
                  <a:lnTo>
                    <a:pt x="355600" y="88900"/>
                  </a:lnTo>
                  <a:lnTo>
                    <a:pt x="241300" y="88900"/>
                  </a:lnTo>
                  <a:lnTo>
                    <a:pt x="228600" y="101600"/>
                  </a:lnTo>
                  <a:close/>
                </a:path>
              </a:pathLst>
            </a:custGeom>
            <a:solidFill>
              <a:srgbClr val="8034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5054600" y="5130800"/>
              <a:ext cx="482600" cy="101600"/>
            </a:xfrm>
            <a:custGeom>
              <a:avLst/>
              <a:gdLst/>
              <a:ahLst/>
              <a:cxnLst/>
              <a:rect l="l" t="t" r="r" b="b"/>
              <a:pathLst>
                <a:path w="482600" h="101600">
                  <a:moveTo>
                    <a:pt x="469900" y="50800"/>
                  </a:moveTo>
                  <a:lnTo>
                    <a:pt x="482600" y="50800"/>
                  </a:lnTo>
                  <a:lnTo>
                    <a:pt x="482600" y="38100"/>
                  </a:lnTo>
                  <a:lnTo>
                    <a:pt x="482600" y="25400"/>
                  </a:lnTo>
                  <a:lnTo>
                    <a:pt x="469900" y="25400"/>
                  </a:lnTo>
                  <a:lnTo>
                    <a:pt x="457200" y="25400"/>
                  </a:lnTo>
                  <a:lnTo>
                    <a:pt x="457200" y="12700"/>
                  </a:lnTo>
                  <a:lnTo>
                    <a:pt x="393700" y="12700"/>
                  </a:lnTo>
                  <a:lnTo>
                    <a:pt x="381000" y="0"/>
                  </a:lnTo>
                  <a:lnTo>
                    <a:pt x="228600" y="0"/>
                  </a:lnTo>
                  <a:lnTo>
                    <a:pt x="215900" y="12700"/>
                  </a:lnTo>
                  <a:lnTo>
                    <a:pt x="114300" y="12700"/>
                  </a:lnTo>
                  <a:lnTo>
                    <a:pt x="101600" y="25400"/>
                  </a:lnTo>
                  <a:lnTo>
                    <a:pt x="88900" y="25400"/>
                  </a:lnTo>
                  <a:lnTo>
                    <a:pt x="76200" y="25400"/>
                  </a:lnTo>
                  <a:lnTo>
                    <a:pt x="63500" y="25400"/>
                  </a:lnTo>
                  <a:lnTo>
                    <a:pt x="50800" y="38100"/>
                  </a:lnTo>
                  <a:lnTo>
                    <a:pt x="38100" y="38100"/>
                  </a:lnTo>
                  <a:lnTo>
                    <a:pt x="25400" y="38100"/>
                  </a:lnTo>
                  <a:lnTo>
                    <a:pt x="12700" y="50800"/>
                  </a:lnTo>
                  <a:lnTo>
                    <a:pt x="0" y="50800"/>
                  </a:lnTo>
                  <a:lnTo>
                    <a:pt x="0" y="63500"/>
                  </a:lnTo>
                  <a:lnTo>
                    <a:pt x="12700" y="76200"/>
                  </a:lnTo>
                  <a:lnTo>
                    <a:pt x="25400" y="76200"/>
                  </a:lnTo>
                  <a:lnTo>
                    <a:pt x="38100" y="88900"/>
                  </a:lnTo>
                  <a:lnTo>
                    <a:pt x="127000" y="88900"/>
                  </a:lnTo>
                  <a:lnTo>
                    <a:pt x="127000" y="101600"/>
                  </a:lnTo>
                  <a:lnTo>
                    <a:pt x="228600" y="101600"/>
                  </a:lnTo>
                  <a:lnTo>
                    <a:pt x="241300" y="88900"/>
                  </a:lnTo>
                  <a:lnTo>
                    <a:pt x="355600" y="88900"/>
                  </a:lnTo>
                  <a:lnTo>
                    <a:pt x="368300" y="76200"/>
                  </a:lnTo>
                  <a:lnTo>
                    <a:pt x="381000" y="76200"/>
                  </a:lnTo>
                  <a:lnTo>
                    <a:pt x="393700" y="76200"/>
                  </a:lnTo>
                  <a:lnTo>
                    <a:pt x="406400" y="76200"/>
                  </a:lnTo>
                  <a:lnTo>
                    <a:pt x="419100" y="76200"/>
                  </a:lnTo>
                  <a:lnTo>
                    <a:pt x="431800" y="63500"/>
                  </a:lnTo>
                  <a:lnTo>
                    <a:pt x="444500" y="63500"/>
                  </a:lnTo>
                  <a:lnTo>
                    <a:pt x="457200" y="63500"/>
                  </a:lnTo>
                  <a:lnTo>
                    <a:pt x="457200" y="50800"/>
                  </a:lnTo>
                  <a:lnTo>
                    <a:pt x="469900" y="50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4500" y="5118100"/>
              <a:ext cx="469900" cy="203200"/>
            </a:xfrm>
            <a:prstGeom prst="rect">
              <a:avLst/>
            </a:prstGeom>
          </p:spPr>
        </p:pic>
        <p:sp>
          <p:nvSpPr>
            <p:cNvPr id="109" name="object 109" descr=""/>
            <p:cNvSpPr/>
            <p:nvPr/>
          </p:nvSpPr>
          <p:spPr>
            <a:xfrm>
              <a:off x="5524500" y="5080000"/>
              <a:ext cx="469900" cy="88900"/>
            </a:xfrm>
            <a:custGeom>
              <a:avLst/>
              <a:gdLst/>
              <a:ahLst/>
              <a:cxnLst/>
              <a:rect l="l" t="t" r="r" b="b"/>
              <a:pathLst>
                <a:path w="469900" h="88900">
                  <a:moveTo>
                    <a:pt x="292100" y="88900"/>
                  </a:moveTo>
                  <a:lnTo>
                    <a:pt x="63500" y="88900"/>
                  </a:lnTo>
                  <a:lnTo>
                    <a:pt x="50800" y="76200"/>
                  </a:lnTo>
                  <a:lnTo>
                    <a:pt x="12700" y="76200"/>
                  </a:lnTo>
                  <a:lnTo>
                    <a:pt x="0" y="63500"/>
                  </a:lnTo>
                  <a:lnTo>
                    <a:pt x="0" y="38100"/>
                  </a:lnTo>
                  <a:lnTo>
                    <a:pt x="25400" y="38100"/>
                  </a:lnTo>
                  <a:lnTo>
                    <a:pt x="25400" y="25400"/>
                  </a:lnTo>
                  <a:lnTo>
                    <a:pt x="63500" y="25400"/>
                  </a:lnTo>
                  <a:lnTo>
                    <a:pt x="76200" y="12700"/>
                  </a:lnTo>
                  <a:lnTo>
                    <a:pt x="139700" y="12700"/>
                  </a:lnTo>
                  <a:lnTo>
                    <a:pt x="152400" y="0"/>
                  </a:lnTo>
                  <a:lnTo>
                    <a:pt x="419100" y="0"/>
                  </a:lnTo>
                  <a:lnTo>
                    <a:pt x="431800" y="12700"/>
                  </a:lnTo>
                  <a:lnTo>
                    <a:pt x="469900" y="12700"/>
                  </a:lnTo>
                  <a:lnTo>
                    <a:pt x="469900" y="38100"/>
                  </a:lnTo>
                  <a:lnTo>
                    <a:pt x="457200" y="50800"/>
                  </a:lnTo>
                  <a:lnTo>
                    <a:pt x="444500" y="50800"/>
                  </a:lnTo>
                  <a:lnTo>
                    <a:pt x="431800" y="63500"/>
                  </a:lnTo>
                  <a:lnTo>
                    <a:pt x="393700" y="63500"/>
                  </a:lnTo>
                  <a:lnTo>
                    <a:pt x="381000" y="76200"/>
                  </a:lnTo>
                  <a:lnTo>
                    <a:pt x="304800" y="76200"/>
                  </a:lnTo>
                  <a:lnTo>
                    <a:pt x="292100" y="88900"/>
                  </a:lnTo>
                  <a:close/>
                </a:path>
              </a:pathLst>
            </a:custGeom>
            <a:solidFill>
              <a:srgbClr val="9D6E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5524500" y="5080000"/>
              <a:ext cx="469900" cy="88900"/>
            </a:xfrm>
            <a:custGeom>
              <a:avLst/>
              <a:gdLst/>
              <a:ahLst/>
              <a:cxnLst/>
              <a:rect l="l" t="t" r="r" b="b"/>
              <a:pathLst>
                <a:path w="469900" h="88900">
                  <a:moveTo>
                    <a:pt x="469900" y="38100"/>
                  </a:moveTo>
                  <a:lnTo>
                    <a:pt x="469900" y="25400"/>
                  </a:lnTo>
                  <a:lnTo>
                    <a:pt x="469900" y="12700"/>
                  </a:lnTo>
                  <a:lnTo>
                    <a:pt x="457200" y="12700"/>
                  </a:lnTo>
                  <a:lnTo>
                    <a:pt x="444500" y="12700"/>
                  </a:lnTo>
                  <a:lnTo>
                    <a:pt x="431800" y="12700"/>
                  </a:lnTo>
                  <a:lnTo>
                    <a:pt x="419100" y="0"/>
                  </a:lnTo>
                  <a:lnTo>
                    <a:pt x="152400" y="0"/>
                  </a:lnTo>
                  <a:lnTo>
                    <a:pt x="139700" y="12700"/>
                  </a:lnTo>
                  <a:lnTo>
                    <a:pt x="76200" y="12700"/>
                  </a:lnTo>
                  <a:lnTo>
                    <a:pt x="63500" y="25400"/>
                  </a:lnTo>
                  <a:lnTo>
                    <a:pt x="50800" y="25400"/>
                  </a:lnTo>
                  <a:lnTo>
                    <a:pt x="38100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12700" y="38100"/>
                  </a:lnTo>
                  <a:lnTo>
                    <a:pt x="0" y="38100"/>
                  </a:lnTo>
                  <a:lnTo>
                    <a:pt x="0" y="50800"/>
                  </a:lnTo>
                  <a:lnTo>
                    <a:pt x="0" y="63500"/>
                  </a:lnTo>
                  <a:lnTo>
                    <a:pt x="12700" y="76200"/>
                  </a:lnTo>
                  <a:lnTo>
                    <a:pt x="25400" y="76200"/>
                  </a:lnTo>
                  <a:lnTo>
                    <a:pt x="38100" y="76200"/>
                  </a:lnTo>
                  <a:lnTo>
                    <a:pt x="50800" y="76200"/>
                  </a:lnTo>
                  <a:lnTo>
                    <a:pt x="63500" y="88900"/>
                  </a:lnTo>
                  <a:lnTo>
                    <a:pt x="76200" y="88900"/>
                  </a:lnTo>
                  <a:lnTo>
                    <a:pt x="292100" y="88900"/>
                  </a:lnTo>
                  <a:lnTo>
                    <a:pt x="304800" y="76200"/>
                  </a:lnTo>
                  <a:lnTo>
                    <a:pt x="381000" y="76200"/>
                  </a:lnTo>
                  <a:lnTo>
                    <a:pt x="393700" y="63500"/>
                  </a:lnTo>
                  <a:lnTo>
                    <a:pt x="406400" y="63500"/>
                  </a:lnTo>
                  <a:lnTo>
                    <a:pt x="419100" y="63500"/>
                  </a:lnTo>
                  <a:lnTo>
                    <a:pt x="431800" y="63500"/>
                  </a:lnTo>
                  <a:lnTo>
                    <a:pt x="444500" y="50800"/>
                  </a:lnTo>
                  <a:lnTo>
                    <a:pt x="457200" y="50800"/>
                  </a:lnTo>
                  <a:lnTo>
                    <a:pt x="469900" y="381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 descr=""/>
          <p:cNvSpPr txBox="1"/>
          <p:nvPr/>
        </p:nvSpPr>
        <p:spPr>
          <a:xfrm>
            <a:off x="1524000" y="5486400"/>
            <a:ext cx="1414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latin typeface="Trebuchet MS"/>
                <a:cs typeface="Trebuchet MS"/>
              </a:rPr>
              <a:t>Bachelors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3251200" y="5486400"/>
            <a:ext cx="1148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95">
                <a:latin typeface="Trebuchet MS"/>
                <a:cs typeface="Trebuchet MS"/>
              </a:rPr>
              <a:t>Masters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5067300" y="5486400"/>
            <a:ext cx="6546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185">
                <a:latin typeface="Trebuchet MS"/>
                <a:cs typeface="Trebuchet MS"/>
              </a:rPr>
              <a:t>PHD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4" name="object 114" descr=""/>
          <p:cNvGrpSpPr/>
          <p:nvPr/>
        </p:nvGrpSpPr>
        <p:grpSpPr>
          <a:xfrm>
            <a:off x="1282700" y="3479800"/>
            <a:ext cx="5689600" cy="2023745"/>
            <a:chOff x="1282700" y="3479800"/>
            <a:chExt cx="5689600" cy="2023745"/>
          </a:xfrm>
        </p:grpSpPr>
        <p:sp>
          <p:nvSpPr>
            <p:cNvPr id="115" name="object 115" descr=""/>
            <p:cNvSpPr/>
            <p:nvPr/>
          </p:nvSpPr>
          <p:spPr>
            <a:xfrm>
              <a:off x="1282700" y="5433123"/>
              <a:ext cx="4850765" cy="70485"/>
            </a:xfrm>
            <a:custGeom>
              <a:avLst/>
              <a:gdLst/>
              <a:ahLst/>
              <a:cxnLst/>
              <a:rect l="l" t="t" r="r" b="b"/>
              <a:pathLst>
                <a:path w="4850765" h="70485">
                  <a:moveTo>
                    <a:pt x="1616722" y="0"/>
                  </a:moveTo>
                  <a:lnTo>
                    <a:pt x="1616722" y="70307"/>
                  </a:lnTo>
                  <a:lnTo>
                    <a:pt x="1616722" y="0"/>
                  </a:lnTo>
                  <a:close/>
                </a:path>
                <a:path w="4850765" h="70485">
                  <a:moveTo>
                    <a:pt x="3233458" y="0"/>
                  </a:moveTo>
                  <a:lnTo>
                    <a:pt x="3233458" y="70307"/>
                  </a:lnTo>
                  <a:lnTo>
                    <a:pt x="3233458" y="0"/>
                  </a:lnTo>
                  <a:close/>
                </a:path>
                <a:path w="4850765" h="70485">
                  <a:moveTo>
                    <a:pt x="4850180" y="0"/>
                  </a:moveTo>
                  <a:lnTo>
                    <a:pt x="4850180" y="70307"/>
                  </a:lnTo>
                  <a:lnTo>
                    <a:pt x="4850180" y="0"/>
                  </a:lnTo>
                  <a:close/>
                </a:path>
                <a:path w="4850765" h="70485">
                  <a:moveTo>
                    <a:pt x="0" y="0"/>
                  </a:moveTo>
                  <a:lnTo>
                    <a:pt x="1616722" y="0"/>
                  </a:lnTo>
                  <a:lnTo>
                    <a:pt x="3233458" y="0"/>
                  </a:lnTo>
                  <a:lnTo>
                    <a:pt x="4850180" y="0"/>
                  </a:lnTo>
                </a:path>
                <a:path w="4850765" h="70485">
                  <a:moveTo>
                    <a:pt x="1616722" y="0"/>
                  </a:moveTo>
                  <a:lnTo>
                    <a:pt x="1616722" y="70307"/>
                  </a:lnTo>
                  <a:lnTo>
                    <a:pt x="1616722" y="0"/>
                  </a:lnTo>
                  <a:close/>
                </a:path>
                <a:path w="4850765" h="70485">
                  <a:moveTo>
                    <a:pt x="3233458" y="0"/>
                  </a:moveTo>
                  <a:lnTo>
                    <a:pt x="3233458" y="70307"/>
                  </a:lnTo>
                  <a:lnTo>
                    <a:pt x="3233458" y="0"/>
                  </a:lnTo>
                  <a:close/>
                </a:path>
                <a:path w="4850765" h="70485">
                  <a:moveTo>
                    <a:pt x="4850180" y="0"/>
                  </a:moveTo>
                  <a:lnTo>
                    <a:pt x="4850180" y="70307"/>
                  </a:lnTo>
                  <a:lnTo>
                    <a:pt x="4850180" y="0"/>
                  </a:lnTo>
                  <a:close/>
                </a:path>
                <a:path w="4850765" h="70485">
                  <a:moveTo>
                    <a:pt x="0" y="0"/>
                  </a:moveTo>
                  <a:lnTo>
                    <a:pt x="1616722" y="0"/>
                  </a:lnTo>
                  <a:lnTo>
                    <a:pt x="3233458" y="0"/>
                  </a:lnTo>
                  <a:lnTo>
                    <a:pt x="4850180" y="0"/>
                  </a:lnTo>
                </a:path>
              </a:pathLst>
            </a:custGeom>
            <a:ln w="1270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6807200" y="347980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165100" y="165100"/>
                  </a:moveTo>
                  <a:lnTo>
                    <a:pt x="0" y="165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165100"/>
                  </a:lnTo>
                  <a:close/>
                </a:path>
              </a:pathLst>
            </a:custGeom>
            <a:solidFill>
              <a:srgbClr val="AA454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6807200" y="405130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165100" y="165100"/>
                  </a:moveTo>
                  <a:lnTo>
                    <a:pt x="0" y="165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165100"/>
                  </a:lnTo>
                  <a:close/>
                </a:path>
              </a:pathLst>
            </a:custGeom>
            <a:solidFill>
              <a:srgbClr val="D0939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 descr=""/>
          <p:cNvSpPr txBox="1"/>
          <p:nvPr/>
        </p:nvSpPr>
        <p:spPr>
          <a:xfrm>
            <a:off x="7023100" y="3121660"/>
            <a:ext cx="106934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56200"/>
              </a:lnSpc>
              <a:spcBef>
                <a:spcPts val="100"/>
              </a:spcBef>
            </a:pPr>
            <a:r>
              <a:rPr dirty="0" sz="2400" spc="55">
                <a:latin typeface="Trebuchet MS"/>
                <a:cs typeface="Trebuchet MS"/>
              </a:rPr>
              <a:t>Female </a:t>
            </a:r>
            <a:r>
              <a:rPr dirty="0" sz="2400" spc="100">
                <a:latin typeface="Trebuchet MS"/>
                <a:cs typeface="Trebuchet MS"/>
              </a:rPr>
              <a:t>Male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19" name="object 119" descr=""/>
          <p:cNvGrpSpPr/>
          <p:nvPr/>
        </p:nvGrpSpPr>
        <p:grpSpPr>
          <a:xfrm>
            <a:off x="8401050" y="4083050"/>
            <a:ext cx="7334250" cy="4578350"/>
            <a:chOff x="8401050" y="4083050"/>
            <a:chExt cx="7334250" cy="4578350"/>
          </a:xfrm>
        </p:grpSpPr>
        <p:sp>
          <p:nvSpPr>
            <p:cNvPr id="120" name="object 120" descr=""/>
            <p:cNvSpPr/>
            <p:nvPr/>
          </p:nvSpPr>
          <p:spPr>
            <a:xfrm>
              <a:off x="8407400" y="4089400"/>
              <a:ext cx="7327900" cy="4572000"/>
            </a:xfrm>
            <a:custGeom>
              <a:avLst/>
              <a:gdLst/>
              <a:ahLst/>
              <a:cxnLst/>
              <a:rect l="l" t="t" r="r" b="b"/>
              <a:pathLst>
                <a:path w="7327900" h="4572000">
                  <a:moveTo>
                    <a:pt x="7327900" y="4572000"/>
                  </a:moveTo>
                  <a:lnTo>
                    <a:pt x="0" y="4572000"/>
                  </a:lnTo>
                  <a:lnTo>
                    <a:pt x="0" y="0"/>
                  </a:lnTo>
                  <a:lnTo>
                    <a:pt x="7327900" y="0"/>
                  </a:lnTo>
                  <a:lnTo>
                    <a:pt x="7327900" y="4572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8407400" y="4089400"/>
              <a:ext cx="7315200" cy="4559300"/>
            </a:xfrm>
            <a:custGeom>
              <a:avLst/>
              <a:gdLst/>
              <a:ahLst/>
              <a:cxnLst/>
              <a:rect l="l" t="t" r="r" b="b"/>
              <a:pathLst>
                <a:path w="7315200" h="4559300">
                  <a:moveTo>
                    <a:pt x="7315200" y="0"/>
                  </a:moveTo>
                  <a:lnTo>
                    <a:pt x="0" y="0"/>
                  </a:lnTo>
                </a:path>
                <a:path w="7315200" h="4559300">
                  <a:moveTo>
                    <a:pt x="0" y="0"/>
                  </a:moveTo>
                  <a:lnTo>
                    <a:pt x="0" y="4559300"/>
                  </a:lnTo>
                </a:path>
                <a:path w="7315200" h="4559300">
                  <a:moveTo>
                    <a:pt x="0" y="4559300"/>
                  </a:moveTo>
                  <a:lnTo>
                    <a:pt x="7315200" y="4559300"/>
                  </a:lnTo>
                </a:path>
                <a:path w="7315200" h="4559300">
                  <a:moveTo>
                    <a:pt x="7315200" y="4559300"/>
                  </a:moveTo>
                  <a:lnTo>
                    <a:pt x="7315200" y="0"/>
                  </a:lnTo>
                </a:path>
              </a:pathLst>
            </a:custGeom>
            <a:ln w="1270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8876502" y="6328139"/>
              <a:ext cx="2160270" cy="619125"/>
            </a:xfrm>
            <a:custGeom>
              <a:avLst/>
              <a:gdLst/>
              <a:ahLst/>
              <a:cxnLst/>
              <a:rect l="l" t="t" r="r" b="b"/>
              <a:pathLst>
                <a:path w="2160270" h="619125">
                  <a:moveTo>
                    <a:pt x="2159797" y="618760"/>
                  </a:moveTo>
                  <a:lnTo>
                    <a:pt x="0" y="457203"/>
                  </a:lnTo>
                  <a:lnTo>
                    <a:pt x="0" y="0"/>
                  </a:lnTo>
                  <a:lnTo>
                    <a:pt x="2159797" y="161560"/>
                  </a:lnTo>
                  <a:lnTo>
                    <a:pt x="2159797" y="618760"/>
                  </a:lnTo>
                  <a:close/>
                </a:path>
              </a:pathLst>
            </a:custGeom>
            <a:solidFill>
              <a:srgbClr val="9D40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0513428" y="5441581"/>
              <a:ext cx="523240" cy="1505585"/>
            </a:xfrm>
            <a:custGeom>
              <a:avLst/>
              <a:gdLst/>
              <a:ahLst/>
              <a:cxnLst/>
              <a:rect l="l" t="t" r="r" b="b"/>
              <a:pathLst>
                <a:path w="523240" h="1505584">
                  <a:moveTo>
                    <a:pt x="522871" y="1505318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522871" y="1048118"/>
                  </a:lnTo>
                  <a:lnTo>
                    <a:pt x="522871" y="1505318"/>
                  </a:lnTo>
                  <a:close/>
                </a:path>
              </a:pathLst>
            </a:custGeom>
            <a:solidFill>
              <a:srgbClr val="D9A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8876500" y="5441581"/>
              <a:ext cx="2160270" cy="1505585"/>
            </a:xfrm>
            <a:custGeom>
              <a:avLst/>
              <a:gdLst/>
              <a:ahLst/>
              <a:cxnLst/>
              <a:rect l="l" t="t" r="r" b="b"/>
              <a:pathLst>
                <a:path w="2160270" h="1505584">
                  <a:moveTo>
                    <a:pt x="2159800" y="1048118"/>
                  </a:moveTo>
                  <a:lnTo>
                    <a:pt x="1636928" y="0"/>
                  </a:lnTo>
                  <a:lnTo>
                    <a:pt x="1636928" y="457200"/>
                  </a:lnTo>
                  <a:lnTo>
                    <a:pt x="1922868" y="1030401"/>
                  </a:lnTo>
                  <a:lnTo>
                    <a:pt x="0" y="886561"/>
                  </a:lnTo>
                  <a:lnTo>
                    <a:pt x="0" y="1343761"/>
                  </a:lnTo>
                  <a:lnTo>
                    <a:pt x="2159800" y="1505318"/>
                  </a:lnTo>
                  <a:lnTo>
                    <a:pt x="2159800" y="1048118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8851900" y="5410199"/>
              <a:ext cx="4368800" cy="2616200"/>
            </a:xfrm>
            <a:custGeom>
              <a:avLst/>
              <a:gdLst/>
              <a:ahLst/>
              <a:cxnLst/>
              <a:rect l="l" t="t" r="r" b="b"/>
              <a:pathLst>
                <a:path w="4368800" h="2616200">
                  <a:moveTo>
                    <a:pt x="4368800" y="1079500"/>
                  </a:moveTo>
                  <a:lnTo>
                    <a:pt x="4368546" y="1088161"/>
                  </a:lnTo>
                  <a:lnTo>
                    <a:pt x="4368685" y="1064069"/>
                  </a:lnTo>
                  <a:lnTo>
                    <a:pt x="4368012" y="1053350"/>
                  </a:lnTo>
                  <a:lnTo>
                    <a:pt x="4368012" y="1106589"/>
                  </a:lnTo>
                  <a:lnTo>
                    <a:pt x="4367898" y="1110780"/>
                  </a:lnTo>
                  <a:lnTo>
                    <a:pt x="4366666" y="1125004"/>
                  </a:lnTo>
                  <a:lnTo>
                    <a:pt x="4368012" y="1106589"/>
                  </a:lnTo>
                  <a:lnTo>
                    <a:pt x="4368012" y="1053350"/>
                  </a:lnTo>
                  <a:lnTo>
                    <a:pt x="4366412" y="1027836"/>
                  </a:lnTo>
                  <a:lnTo>
                    <a:pt x="4365447" y="1020470"/>
                  </a:lnTo>
                  <a:lnTo>
                    <a:pt x="4365447" y="1139063"/>
                  </a:lnTo>
                  <a:lnTo>
                    <a:pt x="4365218" y="1141831"/>
                  </a:lnTo>
                  <a:lnTo>
                    <a:pt x="4354601" y="1203223"/>
                  </a:lnTo>
                  <a:lnTo>
                    <a:pt x="4337164" y="1263586"/>
                  </a:lnTo>
                  <a:lnTo>
                    <a:pt x="4313072" y="1322844"/>
                  </a:lnTo>
                  <a:lnTo>
                    <a:pt x="4282541" y="1380871"/>
                  </a:lnTo>
                  <a:lnTo>
                    <a:pt x="4245749" y="1437576"/>
                  </a:lnTo>
                  <a:lnTo>
                    <a:pt x="4202900" y="1492885"/>
                  </a:lnTo>
                  <a:lnTo>
                    <a:pt x="4154195" y="1546682"/>
                  </a:lnTo>
                  <a:lnTo>
                    <a:pt x="4099814" y="1598879"/>
                  </a:lnTo>
                  <a:lnTo>
                    <a:pt x="4070553" y="1624355"/>
                  </a:lnTo>
                  <a:lnTo>
                    <a:pt x="4039959" y="1649374"/>
                  </a:lnTo>
                  <a:lnTo>
                    <a:pt x="4008043" y="1673961"/>
                  </a:lnTo>
                  <a:lnTo>
                    <a:pt x="3974820" y="1698091"/>
                  </a:lnTo>
                  <a:lnTo>
                    <a:pt x="3965511" y="1704467"/>
                  </a:lnTo>
                  <a:lnTo>
                    <a:pt x="4003357" y="1677352"/>
                  </a:lnTo>
                  <a:lnTo>
                    <a:pt x="4043032" y="1646770"/>
                  </a:lnTo>
                  <a:lnTo>
                    <a:pt x="4080522" y="1615605"/>
                  </a:lnTo>
                  <a:lnTo>
                    <a:pt x="4115790" y="1583893"/>
                  </a:lnTo>
                  <a:lnTo>
                    <a:pt x="4148836" y="1551686"/>
                  </a:lnTo>
                  <a:lnTo>
                    <a:pt x="4179633" y="1518983"/>
                  </a:lnTo>
                  <a:lnTo>
                    <a:pt x="4208183" y="1485849"/>
                  </a:lnTo>
                  <a:lnTo>
                    <a:pt x="4234446" y="1452283"/>
                  </a:lnTo>
                  <a:lnTo>
                    <a:pt x="4258411" y="1418336"/>
                  </a:lnTo>
                  <a:lnTo>
                    <a:pt x="4280090" y="1384020"/>
                  </a:lnTo>
                  <a:lnTo>
                    <a:pt x="4299432" y="1349387"/>
                  </a:lnTo>
                  <a:lnTo>
                    <a:pt x="4316438" y="1314450"/>
                  </a:lnTo>
                  <a:lnTo>
                    <a:pt x="4331093" y="1279245"/>
                  </a:lnTo>
                  <a:lnTo>
                    <a:pt x="4353268" y="1208151"/>
                  </a:lnTo>
                  <a:lnTo>
                    <a:pt x="4365447" y="1139063"/>
                  </a:lnTo>
                  <a:lnTo>
                    <a:pt x="4365447" y="1020470"/>
                  </a:lnTo>
                  <a:lnTo>
                    <a:pt x="4354423" y="955319"/>
                  </a:lnTo>
                  <a:lnTo>
                    <a:pt x="4332376" y="882929"/>
                  </a:lnTo>
                  <a:lnTo>
                    <a:pt x="4317543" y="846861"/>
                  </a:lnTo>
                  <a:lnTo>
                    <a:pt x="4300156" y="810920"/>
                  </a:lnTo>
                  <a:lnTo>
                    <a:pt x="4280205" y="775131"/>
                  </a:lnTo>
                  <a:lnTo>
                    <a:pt x="4257649" y="739521"/>
                  </a:lnTo>
                  <a:lnTo>
                    <a:pt x="4232491" y="704138"/>
                  </a:lnTo>
                  <a:lnTo>
                    <a:pt x="4187202" y="648563"/>
                  </a:lnTo>
                  <a:lnTo>
                    <a:pt x="4136225" y="594741"/>
                  </a:lnTo>
                  <a:lnTo>
                    <a:pt x="4079748" y="542759"/>
                  </a:lnTo>
                  <a:lnTo>
                    <a:pt x="4049522" y="517474"/>
                  </a:lnTo>
                  <a:lnTo>
                    <a:pt x="4018000" y="492683"/>
                  </a:lnTo>
                  <a:lnTo>
                    <a:pt x="3985196" y="468376"/>
                  </a:lnTo>
                  <a:lnTo>
                    <a:pt x="3954818" y="447141"/>
                  </a:lnTo>
                  <a:lnTo>
                    <a:pt x="3954818" y="1711807"/>
                  </a:lnTo>
                  <a:lnTo>
                    <a:pt x="3940327" y="1721739"/>
                  </a:lnTo>
                  <a:lnTo>
                    <a:pt x="3925620" y="1731276"/>
                  </a:lnTo>
                  <a:lnTo>
                    <a:pt x="3954818" y="1711807"/>
                  </a:lnTo>
                  <a:lnTo>
                    <a:pt x="3954818" y="447141"/>
                  </a:lnTo>
                  <a:lnTo>
                    <a:pt x="3951173" y="444588"/>
                  </a:lnTo>
                  <a:lnTo>
                    <a:pt x="3915918" y="421297"/>
                  </a:lnTo>
                  <a:lnTo>
                    <a:pt x="3911854" y="418769"/>
                  </a:lnTo>
                  <a:lnTo>
                    <a:pt x="3911854" y="1740204"/>
                  </a:lnTo>
                  <a:lnTo>
                    <a:pt x="3904602" y="1744903"/>
                  </a:lnTo>
                  <a:lnTo>
                    <a:pt x="3881297" y="1759191"/>
                  </a:lnTo>
                  <a:lnTo>
                    <a:pt x="3911854" y="1740204"/>
                  </a:lnTo>
                  <a:lnTo>
                    <a:pt x="3911854" y="418769"/>
                  </a:lnTo>
                  <a:lnTo>
                    <a:pt x="3879481" y="398538"/>
                  </a:lnTo>
                  <a:lnTo>
                    <a:pt x="3868750" y="392201"/>
                  </a:lnTo>
                  <a:lnTo>
                    <a:pt x="3868750" y="1766887"/>
                  </a:lnTo>
                  <a:lnTo>
                    <a:pt x="3867632" y="1767573"/>
                  </a:lnTo>
                  <a:lnTo>
                    <a:pt x="3829481" y="1789734"/>
                  </a:lnTo>
                  <a:lnTo>
                    <a:pt x="3827170" y="1791004"/>
                  </a:lnTo>
                  <a:lnTo>
                    <a:pt x="3868750" y="1766887"/>
                  </a:lnTo>
                  <a:lnTo>
                    <a:pt x="3868750" y="392201"/>
                  </a:lnTo>
                  <a:lnTo>
                    <a:pt x="3841889" y="376301"/>
                  </a:lnTo>
                  <a:lnTo>
                    <a:pt x="3809149" y="357987"/>
                  </a:lnTo>
                  <a:lnTo>
                    <a:pt x="3809149" y="1800923"/>
                  </a:lnTo>
                  <a:lnTo>
                    <a:pt x="3790150" y="1811375"/>
                  </a:lnTo>
                  <a:lnTo>
                    <a:pt x="3781488" y="1815896"/>
                  </a:lnTo>
                  <a:lnTo>
                    <a:pt x="3809149" y="1800923"/>
                  </a:lnTo>
                  <a:lnTo>
                    <a:pt x="3809149" y="357987"/>
                  </a:lnTo>
                  <a:lnTo>
                    <a:pt x="3803154" y="354622"/>
                  </a:lnTo>
                  <a:lnTo>
                    <a:pt x="3763314" y="333476"/>
                  </a:lnTo>
                  <a:lnTo>
                    <a:pt x="3761651" y="332651"/>
                  </a:lnTo>
                  <a:lnTo>
                    <a:pt x="3761651" y="1826234"/>
                  </a:lnTo>
                  <a:lnTo>
                    <a:pt x="3749662" y="1832483"/>
                  </a:lnTo>
                  <a:lnTo>
                    <a:pt x="3731742" y="1841347"/>
                  </a:lnTo>
                  <a:lnTo>
                    <a:pt x="3761651" y="1826234"/>
                  </a:lnTo>
                  <a:lnTo>
                    <a:pt x="3761651" y="332651"/>
                  </a:lnTo>
                  <a:lnTo>
                    <a:pt x="3722395" y="312889"/>
                  </a:lnTo>
                  <a:lnTo>
                    <a:pt x="3714381" y="309079"/>
                  </a:lnTo>
                  <a:lnTo>
                    <a:pt x="3714381" y="1849920"/>
                  </a:lnTo>
                  <a:lnTo>
                    <a:pt x="3708057" y="1853044"/>
                  </a:lnTo>
                  <a:lnTo>
                    <a:pt x="3665423" y="1873008"/>
                  </a:lnTo>
                  <a:lnTo>
                    <a:pt x="3714381" y="1849920"/>
                  </a:lnTo>
                  <a:lnTo>
                    <a:pt x="3714381" y="309079"/>
                  </a:lnTo>
                  <a:lnTo>
                    <a:pt x="3680422" y="292874"/>
                  </a:lnTo>
                  <a:lnTo>
                    <a:pt x="3665347" y="286067"/>
                  </a:lnTo>
                  <a:lnTo>
                    <a:pt x="3665347" y="1873046"/>
                  </a:lnTo>
                  <a:lnTo>
                    <a:pt x="3621557" y="1892477"/>
                  </a:lnTo>
                  <a:lnTo>
                    <a:pt x="3613073" y="1896046"/>
                  </a:lnTo>
                  <a:lnTo>
                    <a:pt x="3665347" y="1873046"/>
                  </a:lnTo>
                  <a:lnTo>
                    <a:pt x="3665347" y="286067"/>
                  </a:lnTo>
                  <a:lnTo>
                    <a:pt x="3637407" y="273443"/>
                  </a:lnTo>
                  <a:lnTo>
                    <a:pt x="3593973" y="254838"/>
                  </a:lnTo>
                  <a:lnTo>
                    <a:pt x="3593973" y="1904085"/>
                  </a:lnTo>
                  <a:lnTo>
                    <a:pt x="3576713" y="1911337"/>
                  </a:lnTo>
                  <a:lnTo>
                    <a:pt x="3570795" y="1913699"/>
                  </a:lnTo>
                  <a:lnTo>
                    <a:pt x="3593973" y="1904085"/>
                  </a:lnTo>
                  <a:lnTo>
                    <a:pt x="3593973" y="254838"/>
                  </a:lnTo>
                  <a:lnTo>
                    <a:pt x="3593401" y="254584"/>
                  </a:lnTo>
                  <a:lnTo>
                    <a:pt x="3553942" y="238582"/>
                  </a:lnTo>
                  <a:lnTo>
                    <a:pt x="3553942" y="1920405"/>
                  </a:lnTo>
                  <a:lnTo>
                    <a:pt x="3530841" y="1929599"/>
                  </a:lnTo>
                  <a:lnTo>
                    <a:pt x="3525913" y="1931454"/>
                  </a:lnTo>
                  <a:lnTo>
                    <a:pt x="3483965" y="1947265"/>
                  </a:lnTo>
                  <a:lnTo>
                    <a:pt x="3436112" y="1964309"/>
                  </a:lnTo>
                  <a:lnTo>
                    <a:pt x="3387293" y="1980730"/>
                  </a:lnTo>
                  <a:lnTo>
                    <a:pt x="3337560" y="1996503"/>
                  </a:lnTo>
                  <a:lnTo>
                    <a:pt x="3286899" y="2011616"/>
                  </a:lnTo>
                  <a:lnTo>
                    <a:pt x="3235363" y="2026081"/>
                  </a:lnTo>
                  <a:lnTo>
                    <a:pt x="3182975" y="2039861"/>
                  </a:lnTo>
                  <a:lnTo>
                    <a:pt x="3129750" y="2052955"/>
                  </a:lnTo>
                  <a:lnTo>
                    <a:pt x="3075711" y="2065350"/>
                  </a:lnTo>
                  <a:lnTo>
                    <a:pt x="3020885" y="2077021"/>
                  </a:lnTo>
                  <a:lnTo>
                    <a:pt x="2965297" y="2087981"/>
                  </a:lnTo>
                  <a:lnTo>
                    <a:pt x="2908973" y="2098205"/>
                  </a:lnTo>
                  <a:lnTo>
                    <a:pt x="2851937" y="2107666"/>
                  </a:lnTo>
                  <a:lnTo>
                    <a:pt x="2794203" y="2116378"/>
                  </a:lnTo>
                  <a:lnTo>
                    <a:pt x="2735821" y="2124316"/>
                  </a:lnTo>
                  <a:lnTo>
                    <a:pt x="2676779" y="2131466"/>
                  </a:lnTo>
                  <a:lnTo>
                    <a:pt x="2617139" y="2137829"/>
                  </a:lnTo>
                  <a:lnTo>
                    <a:pt x="2556903" y="2143379"/>
                  </a:lnTo>
                  <a:lnTo>
                    <a:pt x="2496096" y="2148103"/>
                  </a:lnTo>
                  <a:lnTo>
                    <a:pt x="2434742" y="2151989"/>
                  </a:lnTo>
                  <a:lnTo>
                    <a:pt x="2372868" y="2155037"/>
                  </a:lnTo>
                  <a:lnTo>
                    <a:pt x="2347404" y="2155939"/>
                  </a:lnTo>
                  <a:lnTo>
                    <a:pt x="2382266" y="2154567"/>
                  </a:lnTo>
                  <a:lnTo>
                    <a:pt x="2433320" y="2151977"/>
                  </a:lnTo>
                  <a:lnTo>
                    <a:pt x="2484247" y="2148789"/>
                  </a:lnTo>
                  <a:lnTo>
                    <a:pt x="2535009" y="2145017"/>
                  </a:lnTo>
                  <a:lnTo>
                    <a:pt x="2585605" y="2140648"/>
                  </a:lnTo>
                  <a:lnTo>
                    <a:pt x="2635986" y="2135695"/>
                  </a:lnTo>
                  <a:lnTo>
                    <a:pt x="2686151" y="2130158"/>
                  </a:lnTo>
                  <a:lnTo>
                    <a:pt x="2736075" y="2124037"/>
                  </a:lnTo>
                  <a:lnTo>
                    <a:pt x="2785732" y="2117331"/>
                  </a:lnTo>
                  <a:lnTo>
                    <a:pt x="2835097" y="2110041"/>
                  </a:lnTo>
                  <a:lnTo>
                    <a:pt x="2884144" y="2102167"/>
                  </a:lnTo>
                  <a:lnTo>
                    <a:pt x="2932874" y="2093709"/>
                  </a:lnTo>
                  <a:lnTo>
                    <a:pt x="2981236" y="2084679"/>
                  </a:lnTo>
                  <a:lnTo>
                    <a:pt x="3029229" y="2075065"/>
                  </a:lnTo>
                  <a:lnTo>
                    <a:pt x="3076816" y="2064880"/>
                  </a:lnTo>
                  <a:lnTo>
                    <a:pt x="3123984" y="2054110"/>
                  </a:lnTo>
                  <a:lnTo>
                    <a:pt x="3170707" y="2042769"/>
                  </a:lnTo>
                  <a:lnTo>
                    <a:pt x="3216973" y="2030857"/>
                  </a:lnTo>
                  <a:lnTo>
                    <a:pt x="3262744" y="2018360"/>
                  </a:lnTo>
                  <a:lnTo>
                    <a:pt x="3308007" y="2005304"/>
                  </a:lnTo>
                  <a:lnTo>
                    <a:pt x="3352749" y="1991677"/>
                  </a:lnTo>
                  <a:lnTo>
                    <a:pt x="3396919" y="1977466"/>
                  </a:lnTo>
                  <a:lnTo>
                    <a:pt x="3440519" y="1962696"/>
                  </a:lnTo>
                  <a:lnTo>
                    <a:pt x="3483533" y="1947367"/>
                  </a:lnTo>
                  <a:lnTo>
                    <a:pt x="3525913" y="1931454"/>
                  </a:lnTo>
                  <a:lnTo>
                    <a:pt x="3553942" y="1920405"/>
                  </a:lnTo>
                  <a:lnTo>
                    <a:pt x="3553942" y="238582"/>
                  </a:lnTo>
                  <a:lnTo>
                    <a:pt x="3502495" y="218681"/>
                  </a:lnTo>
                  <a:lnTo>
                    <a:pt x="3455632" y="201637"/>
                  </a:lnTo>
                  <a:lnTo>
                    <a:pt x="3407892" y="185229"/>
                  </a:lnTo>
                  <a:lnTo>
                    <a:pt x="3359264" y="169443"/>
                  </a:lnTo>
                  <a:lnTo>
                    <a:pt x="3309797" y="154292"/>
                  </a:lnTo>
                  <a:lnTo>
                    <a:pt x="3259531" y="139801"/>
                  </a:lnTo>
                  <a:lnTo>
                    <a:pt x="3208451" y="125971"/>
                  </a:lnTo>
                  <a:lnTo>
                    <a:pt x="3156623" y="112801"/>
                  </a:lnTo>
                  <a:lnTo>
                    <a:pt x="3104057" y="100304"/>
                  </a:lnTo>
                  <a:lnTo>
                    <a:pt x="3050781" y="88506"/>
                  </a:lnTo>
                  <a:lnTo>
                    <a:pt x="2996819" y="77393"/>
                  </a:lnTo>
                  <a:lnTo>
                    <a:pt x="2942196" y="66992"/>
                  </a:lnTo>
                  <a:lnTo>
                    <a:pt x="2886938" y="57302"/>
                  </a:lnTo>
                  <a:lnTo>
                    <a:pt x="2831084" y="48336"/>
                  </a:lnTo>
                  <a:lnTo>
                    <a:pt x="2774658" y="40093"/>
                  </a:lnTo>
                  <a:lnTo>
                    <a:pt x="2717673" y="32600"/>
                  </a:lnTo>
                  <a:lnTo>
                    <a:pt x="2660167" y="25857"/>
                  </a:lnTo>
                  <a:lnTo>
                    <a:pt x="2602153" y="19875"/>
                  </a:lnTo>
                  <a:lnTo>
                    <a:pt x="2543683" y="14655"/>
                  </a:lnTo>
                  <a:lnTo>
                    <a:pt x="2484755" y="10223"/>
                  </a:lnTo>
                  <a:lnTo>
                    <a:pt x="2425408" y="6565"/>
                  </a:lnTo>
                  <a:lnTo>
                    <a:pt x="2365679" y="3708"/>
                  </a:lnTo>
                  <a:lnTo>
                    <a:pt x="2322690" y="2247"/>
                  </a:lnTo>
                  <a:lnTo>
                    <a:pt x="2322690" y="2156815"/>
                  </a:lnTo>
                  <a:lnTo>
                    <a:pt x="2310511" y="2157234"/>
                  </a:lnTo>
                  <a:lnTo>
                    <a:pt x="2295512" y="2157565"/>
                  </a:lnTo>
                  <a:lnTo>
                    <a:pt x="2322690" y="2156815"/>
                  </a:lnTo>
                  <a:lnTo>
                    <a:pt x="2322690" y="2247"/>
                  </a:lnTo>
                  <a:lnTo>
                    <a:pt x="2305583" y="1663"/>
                  </a:lnTo>
                  <a:lnTo>
                    <a:pt x="2261552" y="762"/>
                  </a:lnTo>
                  <a:lnTo>
                    <a:pt x="2261552" y="2158276"/>
                  </a:lnTo>
                  <a:lnTo>
                    <a:pt x="2247671" y="2158568"/>
                  </a:lnTo>
                  <a:lnTo>
                    <a:pt x="2239353" y="2158631"/>
                  </a:lnTo>
                  <a:lnTo>
                    <a:pt x="2261552" y="2158276"/>
                  </a:lnTo>
                  <a:lnTo>
                    <a:pt x="2261552" y="762"/>
                  </a:lnTo>
                  <a:lnTo>
                    <a:pt x="2245144" y="419"/>
                  </a:lnTo>
                  <a:lnTo>
                    <a:pt x="2184400" y="0"/>
                  </a:lnTo>
                  <a:lnTo>
                    <a:pt x="2184400" y="1079500"/>
                  </a:lnTo>
                  <a:lnTo>
                    <a:pt x="2064702" y="1070546"/>
                  </a:lnTo>
                  <a:lnTo>
                    <a:pt x="2064702" y="2157374"/>
                  </a:lnTo>
                  <a:lnTo>
                    <a:pt x="2058276" y="2157234"/>
                  </a:lnTo>
                  <a:lnTo>
                    <a:pt x="2045017" y="2156777"/>
                  </a:lnTo>
                  <a:lnTo>
                    <a:pt x="2064702" y="2157374"/>
                  </a:lnTo>
                  <a:lnTo>
                    <a:pt x="2064702" y="1070546"/>
                  </a:lnTo>
                  <a:lnTo>
                    <a:pt x="2009165" y="1066393"/>
                  </a:lnTo>
                  <a:lnTo>
                    <a:pt x="2009165" y="2155507"/>
                  </a:lnTo>
                  <a:lnTo>
                    <a:pt x="1995919" y="2155037"/>
                  </a:lnTo>
                  <a:lnTo>
                    <a:pt x="1981454" y="2154326"/>
                  </a:lnTo>
                  <a:lnTo>
                    <a:pt x="2009165" y="2155507"/>
                  </a:lnTo>
                  <a:lnTo>
                    <a:pt x="2009165" y="1066393"/>
                  </a:lnTo>
                  <a:lnTo>
                    <a:pt x="1957730" y="1062545"/>
                  </a:lnTo>
                  <a:lnTo>
                    <a:pt x="1957730" y="2153158"/>
                  </a:lnTo>
                  <a:lnTo>
                    <a:pt x="1934044" y="2151989"/>
                  </a:lnTo>
                  <a:lnTo>
                    <a:pt x="1922018" y="2151240"/>
                  </a:lnTo>
                  <a:lnTo>
                    <a:pt x="1957730" y="2153158"/>
                  </a:lnTo>
                  <a:lnTo>
                    <a:pt x="1957730" y="1062545"/>
                  </a:lnTo>
                  <a:lnTo>
                    <a:pt x="1914550" y="1059319"/>
                  </a:lnTo>
                  <a:lnTo>
                    <a:pt x="1914550" y="2150757"/>
                  </a:lnTo>
                  <a:lnTo>
                    <a:pt x="1872691" y="2148103"/>
                  </a:lnTo>
                  <a:lnTo>
                    <a:pt x="1811883" y="2143379"/>
                  </a:lnTo>
                  <a:lnTo>
                    <a:pt x="1751647" y="2137829"/>
                  </a:lnTo>
                  <a:lnTo>
                    <a:pt x="1692008" y="2131466"/>
                  </a:lnTo>
                  <a:lnTo>
                    <a:pt x="1632966" y="2124316"/>
                  </a:lnTo>
                  <a:lnTo>
                    <a:pt x="1574584" y="2116378"/>
                  </a:lnTo>
                  <a:lnTo>
                    <a:pt x="1516849" y="2107666"/>
                  </a:lnTo>
                  <a:lnTo>
                    <a:pt x="1459814" y="2098205"/>
                  </a:lnTo>
                  <a:lnTo>
                    <a:pt x="1403489" y="2087981"/>
                  </a:lnTo>
                  <a:lnTo>
                    <a:pt x="1347901" y="2077021"/>
                  </a:lnTo>
                  <a:lnTo>
                    <a:pt x="1293075" y="2065350"/>
                  </a:lnTo>
                  <a:lnTo>
                    <a:pt x="1239037" y="2052955"/>
                  </a:lnTo>
                  <a:lnTo>
                    <a:pt x="1185811" y="2039861"/>
                  </a:lnTo>
                  <a:lnTo>
                    <a:pt x="1133424" y="2026081"/>
                  </a:lnTo>
                  <a:lnTo>
                    <a:pt x="1081887" y="2011616"/>
                  </a:lnTo>
                  <a:lnTo>
                    <a:pt x="1031227" y="1996503"/>
                  </a:lnTo>
                  <a:lnTo>
                    <a:pt x="981494" y="1980730"/>
                  </a:lnTo>
                  <a:lnTo>
                    <a:pt x="932675" y="1964309"/>
                  </a:lnTo>
                  <a:lnTo>
                    <a:pt x="884821" y="1947265"/>
                  </a:lnTo>
                  <a:lnTo>
                    <a:pt x="837946" y="1929599"/>
                  </a:lnTo>
                  <a:lnTo>
                    <a:pt x="834466" y="1928215"/>
                  </a:lnTo>
                  <a:lnTo>
                    <a:pt x="886663" y="1947900"/>
                  </a:lnTo>
                  <a:lnTo>
                    <a:pt x="944384" y="1968246"/>
                  </a:lnTo>
                  <a:lnTo>
                    <a:pt x="1003681" y="1987740"/>
                  </a:lnTo>
                  <a:lnTo>
                    <a:pt x="1064514" y="2006358"/>
                  </a:lnTo>
                  <a:lnTo>
                    <a:pt x="1126858" y="2024062"/>
                  </a:lnTo>
                  <a:lnTo>
                    <a:pt x="1174089" y="2036610"/>
                  </a:lnTo>
                  <a:lnTo>
                    <a:pt x="1221740" y="2048535"/>
                  </a:lnTo>
                  <a:lnTo>
                    <a:pt x="1269784" y="2059851"/>
                  </a:lnTo>
                  <a:lnTo>
                    <a:pt x="1318209" y="2070544"/>
                  </a:lnTo>
                  <a:lnTo>
                    <a:pt x="1366977" y="2080615"/>
                  </a:lnTo>
                  <a:lnTo>
                    <a:pt x="1416075" y="2090077"/>
                  </a:lnTo>
                  <a:lnTo>
                    <a:pt x="1465491" y="2098929"/>
                  </a:lnTo>
                  <a:lnTo>
                    <a:pt x="1515186" y="2107158"/>
                  </a:lnTo>
                  <a:lnTo>
                    <a:pt x="1565135" y="2114791"/>
                  </a:lnTo>
                  <a:lnTo>
                    <a:pt x="1615338" y="2121801"/>
                  </a:lnTo>
                  <a:lnTo>
                    <a:pt x="1665757" y="2128202"/>
                  </a:lnTo>
                  <a:lnTo>
                    <a:pt x="1716379" y="2134006"/>
                  </a:lnTo>
                  <a:lnTo>
                    <a:pt x="1767166" y="2139200"/>
                  </a:lnTo>
                  <a:lnTo>
                    <a:pt x="1818106" y="2143785"/>
                  </a:lnTo>
                  <a:lnTo>
                    <a:pt x="1869186" y="2147760"/>
                  </a:lnTo>
                  <a:lnTo>
                    <a:pt x="1914550" y="2150757"/>
                  </a:lnTo>
                  <a:lnTo>
                    <a:pt x="1914550" y="1059319"/>
                  </a:lnTo>
                  <a:lnTo>
                    <a:pt x="814324" y="977023"/>
                  </a:lnTo>
                  <a:lnTo>
                    <a:pt x="814324" y="1920201"/>
                  </a:lnTo>
                  <a:lnTo>
                    <a:pt x="792073" y="1911337"/>
                  </a:lnTo>
                  <a:lnTo>
                    <a:pt x="785520" y="1908594"/>
                  </a:lnTo>
                  <a:lnTo>
                    <a:pt x="814324" y="1920201"/>
                  </a:lnTo>
                  <a:lnTo>
                    <a:pt x="814324" y="977023"/>
                  </a:lnTo>
                  <a:lnTo>
                    <a:pt x="759371" y="972908"/>
                  </a:lnTo>
                  <a:lnTo>
                    <a:pt x="759371" y="1897595"/>
                  </a:lnTo>
                  <a:lnTo>
                    <a:pt x="747229" y="1892477"/>
                  </a:lnTo>
                  <a:lnTo>
                    <a:pt x="738124" y="1888439"/>
                  </a:lnTo>
                  <a:lnTo>
                    <a:pt x="759371" y="1897595"/>
                  </a:lnTo>
                  <a:lnTo>
                    <a:pt x="759371" y="972908"/>
                  </a:lnTo>
                  <a:lnTo>
                    <a:pt x="710260" y="969238"/>
                  </a:lnTo>
                  <a:lnTo>
                    <a:pt x="710260" y="1876082"/>
                  </a:lnTo>
                  <a:lnTo>
                    <a:pt x="703440" y="1873046"/>
                  </a:lnTo>
                  <a:lnTo>
                    <a:pt x="691845" y="1867623"/>
                  </a:lnTo>
                  <a:lnTo>
                    <a:pt x="710260" y="1876082"/>
                  </a:lnTo>
                  <a:lnTo>
                    <a:pt x="710260" y="969238"/>
                  </a:lnTo>
                  <a:lnTo>
                    <a:pt x="663333" y="965733"/>
                  </a:lnTo>
                  <a:lnTo>
                    <a:pt x="663333" y="1854276"/>
                  </a:lnTo>
                  <a:lnTo>
                    <a:pt x="660730" y="1853044"/>
                  </a:lnTo>
                  <a:lnTo>
                    <a:pt x="648601" y="1847062"/>
                  </a:lnTo>
                  <a:lnTo>
                    <a:pt x="663333" y="1854276"/>
                  </a:lnTo>
                  <a:lnTo>
                    <a:pt x="663333" y="965733"/>
                  </a:lnTo>
                  <a:lnTo>
                    <a:pt x="554596" y="957592"/>
                  </a:lnTo>
                  <a:lnTo>
                    <a:pt x="554596" y="1798154"/>
                  </a:lnTo>
                  <a:lnTo>
                    <a:pt x="539305" y="1789734"/>
                  </a:lnTo>
                  <a:lnTo>
                    <a:pt x="535368" y="1787461"/>
                  </a:lnTo>
                  <a:lnTo>
                    <a:pt x="554596" y="1798154"/>
                  </a:lnTo>
                  <a:lnTo>
                    <a:pt x="554596" y="957592"/>
                  </a:lnTo>
                  <a:lnTo>
                    <a:pt x="515048" y="954633"/>
                  </a:lnTo>
                  <a:lnTo>
                    <a:pt x="515048" y="1775650"/>
                  </a:lnTo>
                  <a:lnTo>
                    <a:pt x="501154" y="1767573"/>
                  </a:lnTo>
                  <a:lnTo>
                    <a:pt x="492086" y="1762023"/>
                  </a:lnTo>
                  <a:lnTo>
                    <a:pt x="515048" y="1775650"/>
                  </a:lnTo>
                  <a:lnTo>
                    <a:pt x="515048" y="954633"/>
                  </a:lnTo>
                  <a:lnTo>
                    <a:pt x="476275" y="951738"/>
                  </a:lnTo>
                  <a:lnTo>
                    <a:pt x="476275" y="1752320"/>
                  </a:lnTo>
                  <a:lnTo>
                    <a:pt x="464185" y="1744903"/>
                  </a:lnTo>
                  <a:lnTo>
                    <a:pt x="447992" y="1734413"/>
                  </a:lnTo>
                  <a:lnTo>
                    <a:pt x="476275" y="1752320"/>
                  </a:lnTo>
                  <a:lnTo>
                    <a:pt x="476275" y="951738"/>
                  </a:lnTo>
                  <a:lnTo>
                    <a:pt x="437946" y="948867"/>
                  </a:lnTo>
                  <a:lnTo>
                    <a:pt x="437946" y="1727898"/>
                  </a:lnTo>
                  <a:lnTo>
                    <a:pt x="428459" y="1721739"/>
                  </a:lnTo>
                  <a:lnTo>
                    <a:pt x="393966" y="1698091"/>
                  </a:lnTo>
                  <a:lnTo>
                    <a:pt x="360743" y="1673961"/>
                  </a:lnTo>
                  <a:lnTo>
                    <a:pt x="328828" y="1649374"/>
                  </a:lnTo>
                  <a:lnTo>
                    <a:pt x="298234" y="1624355"/>
                  </a:lnTo>
                  <a:lnTo>
                    <a:pt x="268973" y="1598879"/>
                  </a:lnTo>
                  <a:lnTo>
                    <a:pt x="214591" y="1546682"/>
                  </a:lnTo>
                  <a:lnTo>
                    <a:pt x="165887" y="1492885"/>
                  </a:lnTo>
                  <a:lnTo>
                    <a:pt x="123037" y="1437576"/>
                  </a:lnTo>
                  <a:lnTo>
                    <a:pt x="86245" y="1380871"/>
                  </a:lnTo>
                  <a:lnTo>
                    <a:pt x="55714" y="1322844"/>
                  </a:lnTo>
                  <a:lnTo>
                    <a:pt x="31623" y="1263586"/>
                  </a:lnTo>
                  <a:lnTo>
                    <a:pt x="14185" y="1203223"/>
                  </a:lnTo>
                  <a:lnTo>
                    <a:pt x="13246" y="1198600"/>
                  </a:lnTo>
                  <a:lnTo>
                    <a:pt x="21577" y="1231328"/>
                  </a:lnTo>
                  <a:lnTo>
                    <a:pt x="32473" y="1265288"/>
                  </a:lnTo>
                  <a:lnTo>
                    <a:pt x="60693" y="1332407"/>
                  </a:lnTo>
                  <a:lnTo>
                    <a:pt x="97370" y="1398308"/>
                  </a:lnTo>
                  <a:lnTo>
                    <a:pt x="118808" y="1430731"/>
                  </a:lnTo>
                  <a:lnTo>
                    <a:pt x="142290" y="1462786"/>
                  </a:lnTo>
                  <a:lnTo>
                    <a:pt x="167792" y="1494434"/>
                  </a:lnTo>
                  <a:lnTo>
                    <a:pt x="195275" y="1525651"/>
                  </a:lnTo>
                  <a:lnTo>
                    <a:pt x="224739" y="1556423"/>
                  </a:lnTo>
                  <a:lnTo>
                    <a:pt x="256133" y="1586725"/>
                  </a:lnTo>
                  <a:lnTo>
                    <a:pt x="289458" y="1616532"/>
                  </a:lnTo>
                  <a:lnTo>
                    <a:pt x="324675" y="1645805"/>
                  </a:lnTo>
                  <a:lnTo>
                    <a:pt x="361772" y="1674545"/>
                  </a:lnTo>
                  <a:lnTo>
                    <a:pt x="400710" y="1702714"/>
                  </a:lnTo>
                  <a:lnTo>
                    <a:pt x="437946" y="1727898"/>
                  </a:lnTo>
                  <a:lnTo>
                    <a:pt x="437946" y="948867"/>
                  </a:lnTo>
                  <a:lnTo>
                    <a:pt x="24599" y="917943"/>
                  </a:lnTo>
                  <a:lnTo>
                    <a:pt x="14998" y="953173"/>
                  </a:lnTo>
                  <a:lnTo>
                    <a:pt x="11734" y="969060"/>
                  </a:lnTo>
                  <a:lnTo>
                    <a:pt x="11734" y="1191145"/>
                  </a:lnTo>
                  <a:lnTo>
                    <a:pt x="8013" y="1172654"/>
                  </a:lnTo>
                  <a:lnTo>
                    <a:pt x="7239" y="1167333"/>
                  </a:lnTo>
                  <a:lnTo>
                    <a:pt x="11734" y="1191145"/>
                  </a:lnTo>
                  <a:lnTo>
                    <a:pt x="11734" y="969060"/>
                  </a:lnTo>
                  <a:lnTo>
                    <a:pt x="7772" y="988339"/>
                  </a:lnTo>
                  <a:lnTo>
                    <a:pt x="5130" y="1007313"/>
                  </a:lnTo>
                  <a:lnTo>
                    <a:pt x="5130" y="1152677"/>
                  </a:lnTo>
                  <a:lnTo>
                    <a:pt x="3568" y="1141831"/>
                  </a:lnTo>
                  <a:lnTo>
                    <a:pt x="3048" y="1135900"/>
                  </a:lnTo>
                  <a:lnTo>
                    <a:pt x="5130" y="1152677"/>
                  </a:lnTo>
                  <a:lnTo>
                    <a:pt x="5130" y="1007313"/>
                  </a:lnTo>
                  <a:lnTo>
                    <a:pt x="2882" y="1023454"/>
                  </a:lnTo>
                  <a:lnTo>
                    <a:pt x="1485" y="1042619"/>
                  </a:lnTo>
                  <a:lnTo>
                    <a:pt x="1485" y="1117828"/>
                  </a:lnTo>
                  <a:lnTo>
                    <a:pt x="889" y="1110780"/>
                  </a:lnTo>
                  <a:lnTo>
                    <a:pt x="698" y="1104087"/>
                  </a:lnTo>
                  <a:lnTo>
                    <a:pt x="1485" y="1117828"/>
                  </a:lnTo>
                  <a:lnTo>
                    <a:pt x="1485" y="1042619"/>
                  </a:lnTo>
                  <a:lnTo>
                    <a:pt x="330" y="1058468"/>
                  </a:lnTo>
                  <a:lnTo>
                    <a:pt x="139" y="1084465"/>
                  </a:lnTo>
                  <a:lnTo>
                    <a:pt x="0" y="1079500"/>
                  </a:lnTo>
                  <a:lnTo>
                    <a:pt x="0" y="1536700"/>
                  </a:lnTo>
                  <a:lnTo>
                    <a:pt x="889" y="1567980"/>
                  </a:lnTo>
                  <a:lnTo>
                    <a:pt x="8013" y="1629854"/>
                  </a:lnTo>
                  <a:lnTo>
                    <a:pt x="22059" y="1690738"/>
                  </a:lnTo>
                  <a:lnTo>
                    <a:pt x="42849" y="1750568"/>
                  </a:lnTo>
                  <a:lnTo>
                    <a:pt x="70192" y="1809216"/>
                  </a:lnTo>
                  <a:lnTo>
                    <a:pt x="103873" y="1866595"/>
                  </a:lnTo>
                  <a:lnTo>
                    <a:pt x="143713" y="1922614"/>
                  </a:lnTo>
                  <a:lnTo>
                    <a:pt x="189522" y="1977174"/>
                  </a:lnTo>
                  <a:lnTo>
                    <a:pt x="241084" y="2030183"/>
                  </a:lnTo>
                  <a:lnTo>
                    <a:pt x="298234" y="2081555"/>
                  </a:lnTo>
                  <a:lnTo>
                    <a:pt x="328828" y="2106574"/>
                  </a:lnTo>
                  <a:lnTo>
                    <a:pt x="360743" y="2131161"/>
                  </a:lnTo>
                  <a:lnTo>
                    <a:pt x="393966" y="2155291"/>
                  </a:lnTo>
                  <a:lnTo>
                    <a:pt x="428459" y="2178939"/>
                  </a:lnTo>
                  <a:lnTo>
                    <a:pt x="464185" y="2202103"/>
                  </a:lnTo>
                  <a:lnTo>
                    <a:pt x="501154" y="2224773"/>
                  </a:lnTo>
                  <a:lnTo>
                    <a:pt x="539305" y="2246934"/>
                  </a:lnTo>
                  <a:lnTo>
                    <a:pt x="578637" y="2268575"/>
                  </a:lnTo>
                  <a:lnTo>
                    <a:pt x="619125" y="2289683"/>
                  </a:lnTo>
                  <a:lnTo>
                    <a:pt x="660730" y="2310244"/>
                  </a:lnTo>
                  <a:lnTo>
                    <a:pt x="703440" y="2330246"/>
                  </a:lnTo>
                  <a:lnTo>
                    <a:pt x="747229" y="2349677"/>
                  </a:lnTo>
                  <a:lnTo>
                    <a:pt x="792073" y="2368537"/>
                  </a:lnTo>
                  <a:lnTo>
                    <a:pt x="837946" y="2386800"/>
                  </a:lnTo>
                  <a:lnTo>
                    <a:pt x="884821" y="2404465"/>
                  </a:lnTo>
                  <a:lnTo>
                    <a:pt x="932675" y="2421509"/>
                  </a:lnTo>
                  <a:lnTo>
                    <a:pt x="981494" y="2437930"/>
                  </a:lnTo>
                  <a:lnTo>
                    <a:pt x="1031227" y="2453703"/>
                  </a:lnTo>
                  <a:lnTo>
                    <a:pt x="1081887" y="2468816"/>
                  </a:lnTo>
                  <a:lnTo>
                    <a:pt x="1133424" y="2483281"/>
                  </a:lnTo>
                  <a:lnTo>
                    <a:pt x="1185811" y="2497061"/>
                  </a:lnTo>
                  <a:lnTo>
                    <a:pt x="1239037" y="2510155"/>
                  </a:lnTo>
                  <a:lnTo>
                    <a:pt x="1293075" y="2522550"/>
                  </a:lnTo>
                  <a:lnTo>
                    <a:pt x="1347901" y="2534221"/>
                  </a:lnTo>
                  <a:lnTo>
                    <a:pt x="1403489" y="2545181"/>
                  </a:lnTo>
                  <a:lnTo>
                    <a:pt x="1459814" y="2555405"/>
                  </a:lnTo>
                  <a:lnTo>
                    <a:pt x="1516849" y="2564866"/>
                  </a:lnTo>
                  <a:lnTo>
                    <a:pt x="1574584" y="2573578"/>
                  </a:lnTo>
                  <a:lnTo>
                    <a:pt x="1632966" y="2581516"/>
                  </a:lnTo>
                  <a:lnTo>
                    <a:pt x="1692008" y="2588666"/>
                  </a:lnTo>
                  <a:lnTo>
                    <a:pt x="1751647" y="2595029"/>
                  </a:lnTo>
                  <a:lnTo>
                    <a:pt x="1811883" y="2600579"/>
                  </a:lnTo>
                  <a:lnTo>
                    <a:pt x="1872691" y="2605303"/>
                  </a:lnTo>
                  <a:lnTo>
                    <a:pt x="1934044" y="2609189"/>
                  </a:lnTo>
                  <a:lnTo>
                    <a:pt x="1995919" y="2612237"/>
                  </a:lnTo>
                  <a:lnTo>
                    <a:pt x="2058276" y="2614434"/>
                  </a:lnTo>
                  <a:lnTo>
                    <a:pt x="2121116" y="2615768"/>
                  </a:lnTo>
                  <a:lnTo>
                    <a:pt x="2184400" y="2616200"/>
                  </a:lnTo>
                  <a:lnTo>
                    <a:pt x="2247671" y="2615768"/>
                  </a:lnTo>
                  <a:lnTo>
                    <a:pt x="2310511" y="2614434"/>
                  </a:lnTo>
                  <a:lnTo>
                    <a:pt x="2372868" y="2612237"/>
                  </a:lnTo>
                  <a:lnTo>
                    <a:pt x="2434742" y="2609189"/>
                  </a:lnTo>
                  <a:lnTo>
                    <a:pt x="2496096" y="2605303"/>
                  </a:lnTo>
                  <a:lnTo>
                    <a:pt x="2556903" y="2600579"/>
                  </a:lnTo>
                  <a:lnTo>
                    <a:pt x="2617139" y="2595029"/>
                  </a:lnTo>
                  <a:lnTo>
                    <a:pt x="2676779" y="2588666"/>
                  </a:lnTo>
                  <a:lnTo>
                    <a:pt x="2735821" y="2581516"/>
                  </a:lnTo>
                  <a:lnTo>
                    <a:pt x="2794203" y="2573578"/>
                  </a:lnTo>
                  <a:lnTo>
                    <a:pt x="2851937" y="2564866"/>
                  </a:lnTo>
                  <a:lnTo>
                    <a:pt x="2908973" y="2555405"/>
                  </a:lnTo>
                  <a:lnTo>
                    <a:pt x="2965297" y="2545181"/>
                  </a:lnTo>
                  <a:lnTo>
                    <a:pt x="3020885" y="2534221"/>
                  </a:lnTo>
                  <a:lnTo>
                    <a:pt x="3075711" y="2522550"/>
                  </a:lnTo>
                  <a:lnTo>
                    <a:pt x="3129750" y="2510155"/>
                  </a:lnTo>
                  <a:lnTo>
                    <a:pt x="3182975" y="2497061"/>
                  </a:lnTo>
                  <a:lnTo>
                    <a:pt x="3235363" y="2483281"/>
                  </a:lnTo>
                  <a:lnTo>
                    <a:pt x="3286899" y="2468816"/>
                  </a:lnTo>
                  <a:lnTo>
                    <a:pt x="3337560" y="2453703"/>
                  </a:lnTo>
                  <a:lnTo>
                    <a:pt x="3387293" y="2437930"/>
                  </a:lnTo>
                  <a:lnTo>
                    <a:pt x="3436112" y="2421509"/>
                  </a:lnTo>
                  <a:lnTo>
                    <a:pt x="3483965" y="2404465"/>
                  </a:lnTo>
                  <a:lnTo>
                    <a:pt x="3530841" y="2386800"/>
                  </a:lnTo>
                  <a:lnTo>
                    <a:pt x="3576713" y="2368537"/>
                  </a:lnTo>
                  <a:lnTo>
                    <a:pt x="3621557" y="2349677"/>
                  </a:lnTo>
                  <a:lnTo>
                    <a:pt x="3665347" y="2330246"/>
                  </a:lnTo>
                  <a:lnTo>
                    <a:pt x="3708057" y="2310244"/>
                  </a:lnTo>
                  <a:lnTo>
                    <a:pt x="3749662" y="2289683"/>
                  </a:lnTo>
                  <a:lnTo>
                    <a:pt x="3790150" y="2268575"/>
                  </a:lnTo>
                  <a:lnTo>
                    <a:pt x="3829481" y="2246934"/>
                  </a:lnTo>
                  <a:lnTo>
                    <a:pt x="3867632" y="2224773"/>
                  </a:lnTo>
                  <a:lnTo>
                    <a:pt x="3904602" y="2202103"/>
                  </a:lnTo>
                  <a:lnTo>
                    <a:pt x="3940327" y="2178939"/>
                  </a:lnTo>
                  <a:lnTo>
                    <a:pt x="3974820" y="2155291"/>
                  </a:lnTo>
                  <a:lnTo>
                    <a:pt x="4008043" y="2131161"/>
                  </a:lnTo>
                  <a:lnTo>
                    <a:pt x="4039959" y="2106574"/>
                  </a:lnTo>
                  <a:lnTo>
                    <a:pt x="4070553" y="2081555"/>
                  </a:lnTo>
                  <a:lnTo>
                    <a:pt x="4099814" y="2056079"/>
                  </a:lnTo>
                  <a:lnTo>
                    <a:pt x="4154195" y="2003882"/>
                  </a:lnTo>
                  <a:lnTo>
                    <a:pt x="4202900" y="1950085"/>
                  </a:lnTo>
                  <a:lnTo>
                    <a:pt x="4245749" y="1894776"/>
                  </a:lnTo>
                  <a:lnTo>
                    <a:pt x="4282541" y="1838071"/>
                  </a:lnTo>
                  <a:lnTo>
                    <a:pt x="4313072" y="1780044"/>
                  </a:lnTo>
                  <a:lnTo>
                    <a:pt x="4337164" y="1720786"/>
                  </a:lnTo>
                  <a:lnTo>
                    <a:pt x="4354601" y="1660423"/>
                  </a:lnTo>
                  <a:lnTo>
                    <a:pt x="4365218" y="1599031"/>
                  </a:lnTo>
                  <a:lnTo>
                    <a:pt x="4368800" y="1536700"/>
                  </a:lnTo>
                  <a:lnTo>
                    <a:pt x="4368800" y="1079500"/>
                  </a:lnTo>
                  <a:close/>
                </a:path>
              </a:pathLst>
            </a:custGeom>
            <a:solidFill>
              <a:srgbClr val="9D40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8851982" y="5410200"/>
              <a:ext cx="4368800" cy="2159635"/>
            </a:xfrm>
            <a:custGeom>
              <a:avLst/>
              <a:gdLst/>
              <a:ahLst/>
              <a:cxnLst/>
              <a:rect l="l" t="t" r="r" b="b"/>
              <a:pathLst>
                <a:path w="4368800" h="2159634">
                  <a:moveTo>
                    <a:pt x="2184317" y="0"/>
                  </a:moveTo>
                  <a:lnTo>
                    <a:pt x="2245067" y="414"/>
                  </a:lnTo>
                  <a:lnTo>
                    <a:pt x="2305505" y="1652"/>
                  </a:lnTo>
                  <a:lnTo>
                    <a:pt x="2365604" y="3704"/>
                  </a:lnTo>
                  <a:lnTo>
                    <a:pt x="2425337" y="6560"/>
                  </a:lnTo>
                  <a:lnTo>
                    <a:pt x="2484678" y="10213"/>
                  </a:lnTo>
                  <a:lnTo>
                    <a:pt x="2543601" y="14652"/>
                  </a:lnTo>
                  <a:lnTo>
                    <a:pt x="2602079" y="19868"/>
                  </a:lnTo>
                  <a:lnTo>
                    <a:pt x="2660086" y="25853"/>
                  </a:lnTo>
                  <a:lnTo>
                    <a:pt x="2717594" y="32597"/>
                  </a:lnTo>
                  <a:lnTo>
                    <a:pt x="2774578" y="40092"/>
                  </a:lnTo>
                  <a:lnTo>
                    <a:pt x="2831010" y="48327"/>
                  </a:lnTo>
                  <a:lnTo>
                    <a:pt x="2886866" y="57295"/>
                  </a:lnTo>
                  <a:lnTo>
                    <a:pt x="2942116" y="66985"/>
                  </a:lnTo>
                  <a:lnTo>
                    <a:pt x="2996737" y="77389"/>
                  </a:lnTo>
                  <a:lnTo>
                    <a:pt x="3050700" y="88497"/>
                  </a:lnTo>
                  <a:lnTo>
                    <a:pt x="3103979" y="100301"/>
                  </a:lnTo>
                  <a:lnTo>
                    <a:pt x="3156548" y="112791"/>
                  </a:lnTo>
                  <a:lnTo>
                    <a:pt x="3208380" y="125959"/>
                  </a:lnTo>
                  <a:lnTo>
                    <a:pt x="3259449" y="139794"/>
                  </a:lnTo>
                  <a:lnTo>
                    <a:pt x="3309728" y="154289"/>
                  </a:lnTo>
                  <a:lnTo>
                    <a:pt x="3359190" y="169433"/>
                  </a:lnTo>
                  <a:lnTo>
                    <a:pt x="3407810" y="185218"/>
                  </a:lnTo>
                  <a:lnTo>
                    <a:pt x="3455560" y="201634"/>
                  </a:lnTo>
                  <a:lnTo>
                    <a:pt x="3502415" y="218674"/>
                  </a:lnTo>
                  <a:lnTo>
                    <a:pt x="3548346" y="236326"/>
                  </a:lnTo>
                  <a:lnTo>
                    <a:pt x="3593329" y="254583"/>
                  </a:lnTo>
                  <a:lnTo>
                    <a:pt x="3637336" y="273434"/>
                  </a:lnTo>
                  <a:lnTo>
                    <a:pt x="3680342" y="292872"/>
                  </a:lnTo>
                  <a:lnTo>
                    <a:pt x="3722318" y="312887"/>
                  </a:lnTo>
                  <a:lnTo>
                    <a:pt x="3763240" y="333469"/>
                  </a:lnTo>
                  <a:lnTo>
                    <a:pt x="3803079" y="354610"/>
                  </a:lnTo>
                  <a:lnTo>
                    <a:pt x="3841811" y="376300"/>
                  </a:lnTo>
                  <a:lnTo>
                    <a:pt x="3879408" y="398531"/>
                  </a:lnTo>
                  <a:lnTo>
                    <a:pt x="3915844" y="421293"/>
                  </a:lnTo>
                  <a:lnTo>
                    <a:pt x="3951092" y="444578"/>
                  </a:lnTo>
                  <a:lnTo>
                    <a:pt x="3985125" y="468375"/>
                  </a:lnTo>
                  <a:lnTo>
                    <a:pt x="4017918" y="492676"/>
                  </a:lnTo>
                  <a:lnTo>
                    <a:pt x="4049444" y="517472"/>
                  </a:lnTo>
                  <a:lnTo>
                    <a:pt x="4079675" y="542754"/>
                  </a:lnTo>
                  <a:lnTo>
                    <a:pt x="4108586" y="568512"/>
                  </a:lnTo>
                  <a:lnTo>
                    <a:pt x="4162342" y="621422"/>
                  </a:lnTo>
                  <a:lnTo>
                    <a:pt x="4210497" y="676128"/>
                  </a:lnTo>
                  <a:lnTo>
                    <a:pt x="4257569" y="739520"/>
                  </a:lnTo>
                  <a:lnTo>
                    <a:pt x="4280122" y="775123"/>
                  </a:lnTo>
                  <a:lnTo>
                    <a:pt x="4300085" y="810911"/>
                  </a:lnTo>
                  <a:lnTo>
                    <a:pt x="4317473" y="846854"/>
                  </a:lnTo>
                  <a:lnTo>
                    <a:pt x="4332301" y="882921"/>
                  </a:lnTo>
                  <a:lnTo>
                    <a:pt x="4344586" y="919083"/>
                  </a:lnTo>
                  <a:lnTo>
                    <a:pt x="4361588" y="991568"/>
                  </a:lnTo>
                  <a:lnTo>
                    <a:pt x="4368606" y="1064067"/>
                  </a:lnTo>
                  <a:lnTo>
                    <a:pt x="4368410" y="1100247"/>
                  </a:lnTo>
                  <a:lnTo>
                    <a:pt x="4360687" y="1172315"/>
                  </a:lnTo>
                  <a:lnTo>
                    <a:pt x="4343295" y="1243794"/>
                  </a:lnTo>
                  <a:lnTo>
                    <a:pt x="4316360" y="1314442"/>
                  </a:lnTo>
                  <a:lnTo>
                    <a:pt x="4299353" y="1349378"/>
                  </a:lnTo>
                  <a:lnTo>
                    <a:pt x="4280008" y="1384017"/>
                  </a:lnTo>
                  <a:lnTo>
                    <a:pt x="4258340" y="1418327"/>
                  </a:lnTo>
                  <a:lnTo>
                    <a:pt x="4234366" y="1452278"/>
                  </a:lnTo>
                  <a:lnTo>
                    <a:pt x="4208100" y="1485840"/>
                  </a:lnTo>
                  <a:lnTo>
                    <a:pt x="4179560" y="1518982"/>
                  </a:lnTo>
                  <a:lnTo>
                    <a:pt x="4148759" y="1551676"/>
                  </a:lnTo>
                  <a:lnTo>
                    <a:pt x="4115715" y="1583890"/>
                  </a:lnTo>
                  <a:lnTo>
                    <a:pt x="4080444" y="1615594"/>
                  </a:lnTo>
                  <a:lnTo>
                    <a:pt x="4042960" y="1646758"/>
                  </a:lnTo>
                  <a:lnTo>
                    <a:pt x="4003279" y="1677352"/>
                  </a:lnTo>
                  <a:lnTo>
                    <a:pt x="3961418" y="1707345"/>
                  </a:lnTo>
                  <a:lnTo>
                    <a:pt x="3917392" y="1736708"/>
                  </a:lnTo>
                  <a:lnTo>
                    <a:pt x="3871218" y="1765410"/>
                  </a:lnTo>
                  <a:lnTo>
                    <a:pt x="3822909" y="1793421"/>
                  </a:lnTo>
                  <a:lnTo>
                    <a:pt x="3772484" y="1820711"/>
                  </a:lnTo>
                  <a:lnTo>
                    <a:pt x="3719957" y="1847249"/>
                  </a:lnTo>
                  <a:lnTo>
                    <a:pt x="3665344" y="1873006"/>
                  </a:lnTo>
                  <a:lnTo>
                    <a:pt x="3608660" y="1897951"/>
                  </a:lnTo>
                  <a:lnTo>
                    <a:pt x="3567582" y="1914984"/>
                  </a:lnTo>
                  <a:lnTo>
                    <a:pt x="3525839" y="1931453"/>
                  </a:lnTo>
                  <a:lnTo>
                    <a:pt x="3483454" y="1947356"/>
                  </a:lnTo>
                  <a:lnTo>
                    <a:pt x="3440449" y="1962694"/>
                  </a:lnTo>
                  <a:lnTo>
                    <a:pt x="3396846" y="1977464"/>
                  </a:lnTo>
                  <a:lnTo>
                    <a:pt x="3352667" y="1991665"/>
                  </a:lnTo>
                  <a:lnTo>
                    <a:pt x="3307935" y="2005296"/>
                  </a:lnTo>
                  <a:lnTo>
                    <a:pt x="3262671" y="2018357"/>
                  </a:lnTo>
                  <a:lnTo>
                    <a:pt x="3216898" y="2030846"/>
                  </a:lnTo>
                  <a:lnTo>
                    <a:pt x="3170637" y="2042762"/>
                  </a:lnTo>
                  <a:lnTo>
                    <a:pt x="3123911" y="2054103"/>
                  </a:lnTo>
                  <a:lnTo>
                    <a:pt x="3076741" y="2064870"/>
                  </a:lnTo>
                  <a:lnTo>
                    <a:pt x="3029150" y="2075060"/>
                  </a:lnTo>
                  <a:lnTo>
                    <a:pt x="2981161" y="2084672"/>
                  </a:lnTo>
                  <a:lnTo>
                    <a:pt x="2932794" y="2093706"/>
                  </a:lnTo>
                  <a:lnTo>
                    <a:pt x="2884072" y="2102160"/>
                  </a:lnTo>
                  <a:lnTo>
                    <a:pt x="2835017" y="2110033"/>
                  </a:lnTo>
                  <a:lnTo>
                    <a:pt x="2785652" y="2117323"/>
                  </a:lnTo>
                  <a:lnTo>
                    <a:pt x="2735997" y="2124031"/>
                  </a:lnTo>
                  <a:lnTo>
                    <a:pt x="2686077" y="2130155"/>
                  </a:lnTo>
                  <a:lnTo>
                    <a:pt x="2635911" y="2135693"/>
                  </a:lnTo>
                  <a:lnTo>
                    <a:pt x="2585524" y="2140645"/>
                  </a:lnTo>
                  <a:lnTo>
                    <a:pt x="2534935" y="2145008"/>
                  </a:lnTo>
                  <a:lnTo>
                    <a:pt x="2484169" y="2148784"/>
                  </a:lnTo>
                  <a:lnTo>
                    <a:pt x="2433246" y="2151969"/>
                  </a:lnTo>
                  <a:lnTo>
                    <a:pt x="2382190" y="2154563"/>
                  </a:lnTo>
                  <a:lnTo>
                    <a:pt x="2331021" y="2156565"/>
                  </a:lnTo>
                  <a:lnTo>
                    <a:pt x="2279762" y="2157974"/>
                  </a:lnTo>
                  <a:lnTo>
                    <a:pt x="2228436" y="2158789"/>
                  </a:lnTo>
                  <a:lnTo>
                    <a:pt x="2177064" y="2159008"/>
                  </a:lnTo>
                  <a:lnTo>
                    <a:pt x="2125668" y="2158630"/>
                  </a:lnTo>
                  <a:lnTo>
                    <a:pt x="2074270" y="2157655"/>
                  </a:lnTo>
                  <a:lnTo>
                    <a:pt x="2022893" y="2156081"/>
                  </a:lnTo>
                  <a:lnTo>
                    <a:pt x="1971558" y="2153907"/>
                  </a:lnTo>
                  <a:lnTo>
                    <a:pt x="1920288" y="2151132"/>
                  </a:lnTo>
                  <a:lnTo>
                    <a:pt x="1869105" y="2147754"/>
                  </a:lnTo>
                  <a:lnTo>
                    <a:pt x="1818031" y="2143773"/>
                  </a:lnTo>
                  <a:lnTo>
                    <a:pt x="1767088" y="2139188"/>
                  </a:lnTo>
                  <a:lnTo>
                    <a:pt x="1716297" y="2133997"/>
                  </a:lnTo>
                  <a:lnTo>
                    <a:pt x="1665682" y="2128199"/>
                  </a:lnTo>
                  <a:lnTo>
                    <a:pt x="1615263" y="2121794"/>
                  </a:lnTo>
                  <a:lnTo>
                    <a:pt x="1565064" y="2114780"/>
                  </a:lnTo>
                  <a:lnTo>
                    <a:pt x="1515107" y="2107155"/>
                  </a:lnTo>
                  <a:lnTo>
                    <a:pt x="1465413" y="2098920"/>
                  </a:lnTo>
                  <a:lnTo>
                    <a:pt x="1416004" y="2090072"/>
                  </a:lnTo>
                  <a:lnTo>
                    <a:pt x="1366903" y="2080610"/>
                  </a:lnTo>
                  <a:lnTo>
                    <a:pt x="1318131" y="2070534"/>
                  </a:lnTo>
                  <a:lnTo>
                    <a:pt x="1269711" y="2059842"/>
                  </a:lnTo>
                  <a:lnTo>
                    <a:pt x="1221665" y="2048534"/>
                  </a:lnTo>
                  <a:lnTo>
                    <a:pt x="1174015" y="2036607"/>
                  </a:lnTo>
                  <a:lnTo>
                    <a:pt x="1126783" y="2024062"/>
                  </a:lnTo>
                  <a:lnTo>
                    <a:pt x="1064434" y="2006349"/>
                  </a:lnTo>
                  <a:lnTo>
                    <a:pt x="1003602" y="1987735"/>
                  </a:lnTo>
                  <a:lnTo>
                    <a:pt x="944312" y="1968242"/>
                  </a:lnTo>
                  <a:lnTo>
                    <a:pt x="886587" y="1947896"/>
                  </a:lnTo>
                  <a:lnTo>
                    <a:pt x="830451" y="1926720"/>
                  </a:lnTo>
                  <a:lnTo>
                    <a:pt x="775928" y="1904738"/>
                  </a:lnTo>
                  <a:lnTo>
                    <a:pt x="723041" y="1881973"/>
                  </a:lnTo>
                  <a:lnTo>
                    <a:pt x="671814" y="1858449"/>
                  </a:lnTo>
                  <a:lnTo>
                    <a:pt x="622270" y="1834191"/>
                  </a:lnTo>
                  <a:lnTo>
                    <a:pt x="574434" y="1809221"/>
                  </a:lnTo>
                  <a:lnTo>
                    <a:pt x="528330" y="1783564"/>
                  </a:lnTo>
                  <a:lnTo>
                    <a:pt x="483980" y="1757243"/>
                  </a:lnTo>
                  <a:lnTo>
                    <a:pt x="441408" y="1730283"/>
                  </a:lnTo>
                  <a:lnTo>
                    <a:pt x="400639" y="1702706"/>
                  </a:lnTo>
                  <a:lnTo>
                    <a:pt x="361696" y="1674538"/>
                  </a:lnTo>
                  <a:lnTo>
                    <a:pt x="324603" y="1645801"/>
                  </a:lnTo>
                  <a:lnTo>
                    <a:pt x="289383" y="1616519"/>
                  </a:lnTo>
                  <a:lnTo>
                    <a:pt x="256060" y="1586717"/>
                  </a:lnTo>
                  <a:lnTo>
                    <a:pt x="224659" y="1556417"/>
                  </a:lnTo>
                  <a:lnTo>
                    <a:pt x="195201" y="1525645"/>
                  </a:lnTo>
                  <a:lnTo>
                    <a:pt x="167712" y="1494423"/>
                  </a:lnTo>
                  <a:lnTo>
                    <a:pt x="142215" y="1462775"/>
                  </a:lnTo>
                  <a:lnTo>
                    <a:pt x="118734" y="1430725"/>
                  </a:lnTo>
                  <a:lnTo>
                    <a:pt x="97292" y="1398298"/>
                  </a:lnTo>
                  <a:lnTo>
                    <a:pt x="60621" y="1332404"/>
                  </a:lnTo>
                  <a:lnTo>
                    <a:pt x="32392" y="1265283"/>
                  </a:lnTo>
                  <a:lnTo>
                    <a:pt x="12795" y="1197125"/>
                  </a:lnTo>
                  <a:lnTo>
                    <a:pt x="2020" y="1128122"/>
                  </a:lnTo>
                  <a:lnTo>
                    <a:pt x="0" y="1093363"/>
                  </a:lnTo>
                  <a:lnTo>
                    <a:pt x="256" y="1058463"/>
                  </a:lnTo>
                  <a:lnTo>
                    <a:pt x="7692" y="988338"/>
                  </a:lnTo>
                  <a:lnTo>
                    <a:pt x="24520" y="917939"/>
                  </a:lnTo>
                  <a:lnTo>
                    <a:pt x="2184317" y="1079500"/>
                  </a:lnTo>
                  <a:lnTo>
                    <a:pt x="2184317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8876502" y="5441581"/>
              <a:ext cx="2160270" cy="1048385"/>
            </a:xfrm>
            <a:custGeom>
              <a:avLst/>
              <a:gdLst/>
              <a:ahLst/>
              <a:cxnLst/>
              <a:rect l="l" t="t" r="r" b="b"/>
              <a:pathLst>
                <a:path w="2160270" h="1048385">
                  <a:moveTo>
                    <a:pt x="2159797" y="1048118"/>
                  </a:moveTo>
                  <a:lnTo>
                    <a:pt x="0" y="886557"/>
                  </a:lnTo>
                  <a:lnTo>
                    <a:pt x="10882" y="854314"/>
                  </a:lnTo>
                  <a:lnTo>
                    <a:pt x="23664" y="822394"/>
                  </a:lnTo>
                  <a:lnTo>
                    <a:pt x="54810" y="759583"/>
                  </a:lnTo>
                  <a:lnTo>
                    <a:pt x="93211" y="698247"/>
                  </a:lnTo>
                  <a:lnTo>
                    <a:pt x="138643" y="638509"/>
                  </a:lnTo>
                  <a:lnTo>
                    <a:pt x="163924" y="609278"/>
                  </a:lnTo>
                  <a:lnTo>
                    <a:pt x="190877" y="580492"/>
                  </a:lnTo>
                  <a:lnTo>
                    <a:pt x="219475" y="552167"/>
                  </a:lnTo>
                  <a:lnTo>
                    <a:pt x="249688" y="524318"/>
                  </a:lnTo>
                  <a:lnTo>
                    <a:pt x="281490" y="496960"/>
                  </a:lnTo>
                  <a:lnTo>
                    <a:pt x="314850" y="470108"/>
                  </a:lnTo>
                  <a:lnTo>
                    <a:pt x="349742" y="443779"/>
                  </a:lnTo>
                  <a:lnTo>
                    <a:pt x="386137" y="417987"/>
                  </a:lnTo>
                  <a:lnTo>
                    <a:pt x="424006" y="392748"/>
                  </a:lnTo>
                  <a:lnTo>
                    <a:pt x="463322" y="368077"/>
                  </a:lnTo>
                  <a:lnTo>
                    <a:pt x="504055" y="343989"/>
                  </a:lnTo>
                  <a:lnTo>
                    <a:pt x="546178" y="320499"/>
                  </a:lnTo>
                  <a:lnTo>
                    <a:pt x="589663" y="297624"/>
                  </a:lnTo>
                  <a:lnTo>
                    <a:pt x="634480" y="275377"/>
                  </a:lnTo>
                  <a:lnTo>
                    <a:pt x="680603" y="253775"/>
                  </a:lnTo>
                  <a:lnTo>
                    <a:pt x="728002" y="232833"/>
                  </a:lnTo>
                  <a:lnTo>
                    <a:pt x="776650" y="212567"/>
                  </a:lnTo>
                  <a:lnTo>
                    <a:pt x="826517" y="192990"/>
                  </a:lnTo>
                  <a:lnTo>
                    <a:pt x="877576" y="174120"/>
                  </a:lnTo>
                  <a:lnTo>
                    <a:pt x="929799" y="155970"/>
                  </a:lnTo>
                  <a:lnTo>
                    <a:pt x="983157" y="138557"/>
                  </a:lnTo>
                  <a:lnTo>
                    <a:pt x="1037621" y="121896"/>
                  </a:lnTo>
                  <a:lnTo>
                    <a:pt x="1093165" y="106002"/>
                  </a:lnTo>
                  <a:lnTo>
                    <a:pt x="1149758" y="90890"/>
                  </a:lnTo>
                  <a:lnTo>
                    <a:pt x="1207374" y="76576"/>
                  </a:lnTo>
                  <a:lnTo>
                    <a:pt x="1265983" y="63075"/>
                  </a:lnTo>
                  <a:lnTo>
                    <a:pt x="1325558" y="50402"/>
                  </a:lnTo>
                  <a:lnTo>
                    <a:pt x="1386071" y="38573"/>
                  </a:lnTo>
                  <a:lnTo>
                    <a:pt x="1447492" y="27603"/>
                  </a:lnTo>
                  <a:lnTo>
                    <a:pt x="1509793" y="17507"/>
                  </a:lnTo>
                  <a:lnTo>
                    <a:pt x="1572947" y="8301"/>
                  </a:lnTo>
                  <a:lnTo>
                    <a:pt x="1636925" y="0"/>
                  </a:lnTo>
                  <a:lnTo>
                    <a:pt x="2159797" y="1048118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8876502" y="5441581"/>
              <a:ext cx="2160270" cy="1048385"/>
            </a:xfrm>
            <a:custGeom>
              <a:avLst/>
              <a:gdLst/>
              <a:ahLst/>
              <a:cxnLst/>
              <a:rect l="l" t="t" r="r" b="b"/>
              <a:pathLst>
                <a:path w="2160270" h="1048385">
                  <a:moveTo>
                    <a:pt x="0" y="886557"/>
                  </a:moveTo>
                  <a:lnTo>
                    <a:pt x="23664" y="822394"/>
                  </a:lnTo>
                  <a:lnTo>
                    <a:pt x="54810" y="759583"/>
                  </a:lnTo>
                  <a:lnTo>
                    <a:pt x="93211" y="698247"/>
                  </a:lnTo>
                  <a:lnTo>
                    <a:pt x="138643" y="638509"/>
                  </a:lnTo>
                  <a:lnTo>
                    <a:pt x="163924" y="609278"/>
                  </a:lnTo>
                  <a:lnTo>
                    <a:pt x="190877" y="580492"/>
                  </a:lnTo>
                  <a:lnTo>
                    <a:pt x="219475" y="552167"/>
                  </a:lnTo>
                  <a:lnTo>
                    <a:pt x="249688" y="524318"/>
                  </a:lnTo>
                  <a:lnTo>
                    <a:pt x="281490" y="496960"/>
                  </a:lnTo>
                  <a:lnTo>
                    <a:pt x="314850" y="470108"/>
                  </a:lnTo>
                  <a:lnTo>
                    <a:pt x="349742" y="443779"/>
                  </a:lnTo>
                  <a:lnTo>
                    <a:pt x="386137" y="417987"/>
                  </a:lnTo>
                  <a:lnTo>
                    <a:pt x="424006" y="392748"/>
                  </a:lnTo>
                  <a:lnTo>
                    <a:pt x="463322" y="368077"/>
                  </a:lnTo>
                  <a:lnTo>
                    <a:pt x="504055" y="343989"/>
                  </a:lnTo>
                  <a:lnTo>
                    <a:pt x="546178" y="320499"/>
                  </a:lnTo>
                  <a:lnTo>
                    <a:pt x="589663" y="297624"/>
                  </a:lnTo>
                  <a:lnTo>
                    <a:pt x="634480" y="275377"/>
                  </a:lnTo>
                  <a:lnTo>
                    <a:pt x="680603" y="253775"/>
                  </a:lnTo>
                  <a:lnTo>
                    <a:pt x="728002" y="232833"/>
                  </a:lnTo>
                  <a:lnTo>
                    <a:pt x="776650" y="212567"/>
                  </a:lnTo>
                  <a:lnTo>
                    <a:pt x="826517" y="192990"/>
                  </a:lnTo>
                  <a:lnTo>
                    <a:pt x="877576" y="174120"/>
                  </a:lnTo>
                  <a:lnTo>
                    <a:pt x="929799" y="155970"/>
                  </a:lnTo>
                  <a:lnTo>
                    <a:pt x="983157" y="138557"/>
                  </a:lnTo>
                  <a:lnTo>
                    <a:pt x="1037621" y="121896"/>
                  </a:lnTo>
                  <a:lnTo>
                    <a:pt x="1093165" y="106002"/>
                  </a:lnTo>
                  <a:lnTo>
                    <a:pt x="1149758" y="90890"/>
                  </a:lnTo>
                  <a:lnTo>
                    <a:pt x="1207374" y="76576"/>
                  </a:lnTo>
                  <a:lnTo>
                    <a:pt x="1265983" y="63075"/>
                  </a:lnTo>
                  <a:lnTo>
                    <a:pt x="1325558" y="50402"/>
                  </a:lnTo>
                  <a:lnTo>
                    <a:pt x="1386071" y="38573"/>
                  </a:lnTo>
                  <a:lnTo>
                    <a:pt x="1447492" y="27603"/>
                  </a:lnTo>
                  <a:lnTo>
                    <a:pt x="1509793" y="17507"/>
                  </a:lnTo>
                  <a:lnTo>
                    <a:pt x="1572947" y="8301"/>
                  </a:lnTo>
                  <a:lnTo>
                    <a:pt x="1636925" y="0"/>
                  </a:lnTo>
                  <a:lnTo>
                    <a:pt x="2159797" y="1048118"/>
                  </a:lnTo>
                  <a:lnTo>
                    <a:pt x="0" y="88655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10513428" y="5410200"/>
              <a:ext cx="523240" cy="1079500"/>
            </a:xfrm>
            <a:custGeom>
              <a:avLst/>
              <a:gdLst/>
              <a:ahLst/>
              <a:cxnLst/>
              <a:rect l="l" t="t" r="r" b="b"/>
              <a:pathLst>
                <a:path w="523240" h="1079500">
                  <a:moveTo>
                    <a:pt x="522871" y="1079500"/>
                  </a:moveTo>
                  <a:lnTo>
                    <a:pt x="0" y="31381"/>
                  </a:lnTo>
                  <a:lnTo>
                    <a:pt x="51458" y="25437"/>
                  </a:lnTo>
                  <a:lnTo>
                    <a:pt x="103162" y="20113"/>
                  </a:lnTo>
                  <a:lnTo>
                    <a:pt x="155088" y="15410"/>
                  </a:lnTo>
                  <a:lnTo>
                    <a:pt x="207214" y="11330"/>
                  </a:lnTo>
                  <a:lnTo>
                    <a:pt x="259516" y="7874"/>
                  </a:lnTo>
                  <a:lnTo>
                    <a:pt x="311972" y="5043"/>
                  </a:lnTo>
                  <a:lnTo>
                    <a:pt x="364558" y="2838"/>
                  </a:lnTo>
                  <a:lnTo>
                    <a:pt x="417252" y="1262"/>
                  </a:lnTo>
                  <a:lnTo>
                    <a:pt x="470031" y="315"/>
                  </a:lnTo>
                  <a:lnTo>
                    <a:pt x="522871" y="0"/>
                  </a:lnTo>
                  <a:lnTo>
                    <a:pt x="522871" y="1079500"/>
                  </a:lnTo>
                  <a:close/>
                </a:path>
              </a:pathLst>
            </a:custGeom>
            <a:solidFill>
              <a:srgbClr val="D9A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10513428" y="5410200"/>
              <a:ext cx="523240" cy="1079500"/>
            </a:xfrm>
            <a:custGeom>
              <a:avLst/>
              <a:gdLst/>
              <a:ahLst/>
              <a:cxnLst/>
              <a:rect l="l" t="t" r="r" b="b"/>
              <a:pathLst>
                <a:path w="523240" h="1079500">
                  <a:moveTo>
                    <a:pt x="0" y="31381"/>
                  </a:moveTo>
                  <a:lnTo>
                    <a:pt x="51458" y="25437"/>
                  </a:lnTo>
                  <a:lnTo>
                    <a:pt x="103162" y="20113"/>
                  </a:lnTo>
                  <a:lnTo>
                    <a:pt x="155088" y="15410"/>
                  </a:lnTo>
                  <a:lnTo>
                    <a:pt x="207214" y="11330"/>
                  </a:lnTo>
                  <a:lnTo>
                    <a:pt x="259516" y="7874"/>
                  </a:lnTo>
                  <a:lnTo>
                    <a:pt x="311972" y="5043"/>
                  </a:lnTo>
                  <a:lnTo>
                    <a:pt x="364558" y="2838"/>
                  </a:lnTo>
                  <a:lnTo>
                    <a:pt x="417252" y="1262"/>
                  </a:lnTo>
                  <a:lnTo>
                    <a:pt x="470031" y="315"/>
                  </a:lnTo>
                  <a:lnTo>
                    <a:pt x="522871" y="0"/>
                  </a:lnTo>
                  <a:lnTo>
                    <a:pt x="522871" y="1079500"/>
                  </a:lnTo>
                  <a:lnTo>
                    <a:pt x="0" y="313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1" name="object 131" descr=""/>
          <p:cNvSpPr txBox="1"/>
          <p:nvPr/>
        </p:nvSpPr>
        <p:spPr>
          <a:xfrm>
            <a:off x="11836400" y="6858000"/>
            <a:ext cx="620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rebuchet MS"/>
                <a:cs typeface="Trebuchet MS"/>
              </a:rPr>
              <a:t>77.4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9537700" y="5816600"/>
            <a:ext cx="589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Trebuchet MS"/>
                <a:cs typeface="Trebuchet MS"/>
              </a:rPr>
              <a:t>18.8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10591800" y="5473700"/>
            <a:ext cx="462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Trebuchet MS"/>
                <a:cs typeface="Trebuchet MS"/>
              </a:rPr>
              <a:t>3.8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10490200" y="4229100"/>
            <a:ext cx="322262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900" spc="-25">
                <a:latin typeface="Trebuchet MS"/>
                <a:cs typeface="Trebuchet MS"/>
              </a:rPr>
              <a:t>Percentage</a:t>
            </a:r>
            <a:r>
              <a:rPr dirty="0" sz="2900" spc="-280">
                <a:latin typeface="Trebuchet MS"/>
                <a:cs typeface="Trebuchet MS"/>
              </a:rPr>
              <a:t> </a:t>
            </a:r>
            <a:r>
              <a:rPr dirty="0" sz="2900" spc="-10">
                <a:latin typeface="Trebuchet MS"/>
                <a:cs typeface="Trebuchet MS"/>
              </a:rPr>
              <a:t>analysis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135" name="object 135" descr=""/>
          <p:cNvGrpSpPr/>
          <p:nvPr/>
        </p:nvGrpSpPr>
        <p:grpSpPr>
          <a:xfrm>
            <a:off x="13995400" y="6070600"/>
            <a:ext cx="165100" cy="1308100"/>
            <a:chOff x="13995400" y="6070600"/>
            <a:chExt cx="165100" cy="1308100"/>
          </a:xfrm>
        </p:grpSpPr>
        <p:sp>
          <p:nvSpPr>
            <p:cNvPr id="136" name="object 136" descr=""/>
            <p:cNvSpPr/>
            <p:nvPr/>
          </p:nvSpPr>
          <p:spPr>
            <a:xfrm>
              <a:off x="13995400" y="607060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165100" y="165100"/>
                  </a:moveTo>
                  <a:lnTo>
                    <a:pt x="0" y="165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165100"/>
                  </a:lnTo>
                  <a:close/>
                </a:path>
              </a:pathLst>
            </a:custGeom>
            <a:solidFill>
              <a:srgbClr val="9D40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13995400" y="664210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165100" y="165100"/>
                  </a:moveTo>
                  <a:lnTo>
                    <a:pt x="0" y="165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165100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13995400" y="7213600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165100" h="165100">
                  <a:moveTo>
                    <a:pt x="165100" y="165100"/>
                  </a:moveTo>
                  <a:lnTo>
                    <a:pt x="0" y="165100"/>
                  </a:lnTo>
                  <a:lnTo>
                    <a:pt x="0" y="0"/>
                  </a:lnTo>
                  <a:lnTo>
                    <a:pt x="165100" y="0"/>
                  </a:lnTo>
                  <a:lnTo>
                    <a:pt x="165100" y="165100"/>
                  </a:lnTo>
                  <a:close/>
                </a:path>
              </a:pathLst>
            </a:custGeom>
            <a:solidFill>
              <a:srgbClr val="D9AAA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9" name="object 139" descr=""/>
          <p:cNvSpPr txBox="1"/>
          <p:nvPr/>
        </p:nvSpPr>
        <p:spPr>
          <a:xfrm>
            <a:off x="14211300" y="5712459"/>
            <a:ext cx="1414780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56200"/>
              </a:lnSpc>
              <a:spcBef>
                <a:spcPts val="100"/>
              </a:spcBef>
            </a:pPr>
            <a:r>
              <a:rPr dirty="0" sz="2400" spc="55">
                <a:latin typeface="Trebuchet MS"/>
                <a:cs typeface="Trebuchet MS"/>
              </a:rPr>
              <a:t>Bachelors </a:t>
            </a:r>
            <a:r>
              <a:rPr dirty="0" sz="2400" spc="95">
                <a:latin typeface="Trebuchet MS"/>
                <a:cs typeface="Trebuchet MS"/>
              </a:rPr>
              <a:t>Masters </a:t>
            </a:r>
            <a:r>
              <a:rPr dirty="0" sz="2400" spc="220">
                <a:latin typeface="Trebuchet MS"/>
                <a:cs typeface="Trebuchet MS"/>
              </a:rPr>
              <a:t>PHD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0" name="object 140"/>
          <p:cNvSpPr txBox="1">
            <a:spLocks noGrp="1"/>
          </p:cNvSpPr>
          <p:nvPr>
            <p:ph type="title"/>
          </p:nvPr>
        </p:nvSpPr>
        <p:spPr>
          <a:xfrm>
            <a:off x="609600" y="214884"/>
            <a:ext cx="3496310" cy="9715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200" spc="480"/>
              <a:t>R</a:t>
            </a:r>
            <a:r>
              <a:rPr dirty="0" sz="6200" spc="600"/>
              <a:t>E</a:t>
            </a:r>
            <a:r>
              <a:rPr dirty="0" sz="6200" spc="570"/>
              <a:t>S</a:t>
            </a:r>
            <a:r>
              <a:rPr dirty="0" sz="6200" spc="540"/>
              <a:t>U</a:t>
            </a:r>
            <a:r>
              <a:rPr dirty="0" sz="6200" spc="130"/>
              <a:t>L</a:t>
            </a:r>
            <a:r>
              <a:rPr dirty="0" sz="6200" spc="455"/>
              <a:t>T</a:t>
            </a:r>
            <a:r>
              <a:rPr dirty="0" sz="6200" spc="665"/>
              <a:t>S</a:t>
            </a:r>
            <a:endParaRPr sz="6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0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73200" y="1849450"/>
            <a:ext cx="11976735" cy="735330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225425" indent="317500">
              <a:lnSpc>
                <a:spcPct val="156200"/>
              </a:lnSpc>
              <a:spcBef>
                <a:spcPts val="50"/>
              </a:spcBef>
            </a:pP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Qualification</a:t>
            </a:r>
            <a:r>
              <a:rPr dirty="0" sz="2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effectively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aligns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employee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qualifications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requirements,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identifying</a:t>
            </a:r>
            <a:r>
              <a:rPr dirty="0" sz="2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ski</a:t>
            </a:r>
            <a:r>
              <a:rPr dirty="0" sz="2800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4">
                <a:solidFill>
                  <a:srgbClr val="FFFFFF"/>
                </a:solidFill>
                <a:latin typeface="Trebuchet MS"/>
                <a:cs typeface="Trebuchet MS"/>
              </a:rPr>
              <a:t>gaps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promotion opportunities.</a:t>
            </a:r>
            <a:endParaRPr sz="2800">
              <a:latin typeface="Trebuchet MS"/>
              <a:cs typeface="Trebuchet MS"/>
            </a:endParaRPr>
          </a:p>
          <a:p>
            <a:pPr marL="330200">
              <a:lnSpc>
                <a:spcPct val="100000"/>
              </a:lnSpc>
              <a:spcBef>
                <a:spcPts val="1840"/>
              </a:spcBef>
            </a:pPr>
            <a:r>
              <a:rPr dirty="0" sz="2800" spc="14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95">
                <a:solidFill>
                  <a:srgbClr val="FFFFFF"/>
                </a:solidFill>
                <a:latin typeface="Trebuchet MS"/>
                <a:cs typeface="Trebuchet MS"/>
              </a:rPr>
              <a:t>Excel’s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organization,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analysis,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reporting,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2800">
              <a:latin typeface="Trebuchet MS"/>
              <a:cs typeface="Trebuchet MS"/>
            </a:endParaRPr>
          </a:p>
          <a:p>
            <a:pPr marL="12700" marR="1071880">
              <a:lnSpc>
                <a:spcPct val="154800"/>
              </a:lnSpc>
              <a:spcBef>
                <a:spcPts val="95"/>
              </a:spcBef>
            </a:pPr>
            <a:r>
              <a:rPr dirty="0" sz="2800" spc="135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delivers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actionable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HR,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supporting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talent </a:t>
            </a:r>
            <a:r>
              <a:rPr dirty="0" sz="2800" spc="105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strategic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workforce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planning.</a:t>
            </a:r>
            <a:endParaRPr sz="2800">
              <a:latin typeface="Trebuchet MS"/>
              <a:cs typeface="Trebuchet MS"/>
            </a:endParaRPr>
          </a:p>
          <a:p>
            <a:pPr marL="12700" marR="17780" indent="317500">
              <a:lnSpc>
                <a:spcPct val="154800"/>
              </a:lnSpc>
              <a:spcBef>
                <a:spcPts val="100"/>
              </a:spcBef>
            </a:pP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dashboards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reports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offer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30">
                <a:solidFill>
                  <a:srgbClr val="FFFFFF"/>
                </a:solidFill>
                <a:latin typeface="Trebuchet MS"/>
                <a:cs typeface="Trebuchet MS"/>
              </a:rPr>
              <a:t>user-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friendly </a:t>
            </a:r>
            <a:r>
              <a:rPr dirty="0" sz="2800" spc="145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visualize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act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findings.</a:t>
            </a:r>
            <a:endParaRPr sz="2800">
              <a:latin typeface="Trebuchet MS"/>
              <a:cs typeface="Trebuchet MS"/>
            </a:endParaRPr>
          </a:p>
          <a:p>
            <a:pPr marL="12700" marR="5080" indent="406400">
              <a:lnSpc>
                <a:spcPct val="156300"/>
              </a:lnSpc>
              <a:spcBef>
                <a:spcPts val="50"/>
              </a:spcBef>
            </a:pP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Overa</a:t>
            </a:r>
            <a:r>
              <a:rPr dirty="0" sz="28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29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229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supports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strategic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workforce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planning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but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Trebuchet MS"/>
                <a:cs typeface="Trebuchet MS"/>
              </a:rPr>
              <a:t>enhances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65">
                <a:solidFill>
                  <a:srgbClr val="FFFFFF"/>
                </a:solidFill>
                <a:latin typeface="Trebuchet MS"/>
                <a:cs typeface="Trebuchet MS"/>
              </a:rPr>
              <a:t>organization’s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ability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nurture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talent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maintain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competitive</a:t>
            </a:r>
            <a:r>
              <a:rPr dirty="0" sz="28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edge.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P</a:t>
            </a:r>
            <a:r>
              <a:rPr dirty="0" spc="80"/>
              <a:t>R</a:t>
            </a:r>
            <a:r>
              <a:rPr dirty="0" spc="55"/>
              <a:t>O</a:t>
            </a:r>
            <a:r>
              <a:rPr dirty="0" spc="235"/>
              <a:t>J</a:t>
            </a:r>
            <a:r>
              <a:rPr dirty="0" spc="204"/>
              <a:t>E</a:t>
            </a:r>
            <a:r>
              <a:rPr dirty="0" spc="35"/>
              <a:t>C</a:t>
            </a:r>
            <a:r>
              <a:rPr dirty="0" spc="545"/>
              <a:t>T</a:t>
            </a:r>
            <a:r>
              <a:rPr dirty="0" spc="-800"/>
              <a:t> </a:t>
            </a:r>
            <a:r>
              <a:rPr dirty="0" spc="-229"/>
              <a:t>T</a:t>
            </a:r>
            <a:r>
              <a:rPr dirty="0" spc="105"/>
              <a:t>I</a:t>
            </a:r>
            <a:r>
              <a:rPr dirty="0" spc="-229"/>
              <a:t>T</a:t>
            </a:r>
            <a:r>
              <a:rPr dirty="0"/>
              <a:t>L</a:t>
            </a:r>
            <a:r>
              <a:rPr dirty="0" spc="285"/>
              <a:t>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63700" y="2768600"/>
            <a:ext cx="10474325" cy="16332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6300"/>
              </a:lnSpc>
              <a:spcBef>
                <a:spcPts val="260"/>
              </a:spcBef>
            </a:pPr>
            <a:r>
              <a:rPr dirty="0" sz="5300" spc="30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53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300" spc="114">
                <a:solidFill>
                  <a:srgbClr val="FFFFFF"/>
                </a:solidFill>
                <a:latin typeface="Trebuchet MS"/>
                <a:cs typeface="Trebuchet MS"/>
              </a:rPr>
              <a:t>Qualification</a:t>
            </a:r>
            <a:r>
              <a:rPr dirty="0" sz="53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300" spc="305">
                <a:solidFill>
                  <a:srgbClr val="FFFFFF"/>
                </a:solidFill>
                <a:latin typeface="Trebuchet MS"/>
                <a:cs typeface="Trebuchet MS"/>
              </a:rPr>
              <a:t>Analysis </a:t>
            </a:r>
            <a:r>
              <a:rPr dirty="0" sz="5300" spc="34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5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300" spc="200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endParaRPr sz="5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812800"/>
            <a:ext cx="2767330" cy="1965960"/>
          </a:xfrm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7600"/>
              </a:lnSpc>
              <a:spcBef>
                <a:spcPts val="280"/>
              </a:spcBef>
            </a:pPr>
            <a:r>
              <a:rPr dirty="0" spc="370"/>
              <a:t>AGEND </a:t>
            </a:r>
            <a:r>
              <a:rPr dirty="0" spc="815"/>
              <a:t>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57600" y="2743200"/>
            <a:ext cx="5528945" cy="3698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0830" indent="-290195">
              <a:lnSpc>
                <a:spcPts val="3660"/>
              </a:lnSpc>
              <a:spcBef>
                <a:spcPts val="100"/>
              </a:spcBef>
              <a:buSzPct val="79032"/>
              <a:buAutoNum type="arabicPeriod"/>
              <a:tabLst>
                <a:tab pos="290830" algn="l"/>
              </a:tabLst>
            </a:pP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31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3100">
              <a:latin typeface="Trebuchet MS"/>
              <a:cs typeface="Trebuchet MS"/>
            </a:endParaRPr>
          </a:p>
          <a:p>
            <a:pPr marL="354330" indent="-341630">
              <a:lnSpc>
                <a:spcPts val="3600"/>
              </a:lnSpc>
              <a:buSzPct val="79032"/>
              <a:buAutoNum type="arabicPeriod"/>
              <a:tabLst>
                <a:tab pos="354330" algn="l"/>
              </a:tabLst>
            </a:pPr>
            <a:r>
              <a:rPr dirty="0" sz="3100" spc="-3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31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4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endParaRPr sz="3100">
              <a:latin typeface="Trebuchet MS"/>
              <a:cs typeface="Trebuchet MS"/>
            </a:endParaRPr>
          </a:p>
          <a:p>
            <a:pPr marL="354330" indent="-341630">
              <a:lnSpc>
                <a:spcPts val="3600"/>
              </a:lnSpc>
              <a:buSzPct val="79032"/>
              <a:buAutoNum type="arabicPeriod"/>
              <a:tabLst>
                <a:tab pos="354330" algn="l"/>
              </a:tabLst>
            </a:pPr>
            <a:r>
              <a:rPr dirty="0" sz="3100" spc="125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dirty="0" sz="31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16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3100">
              <a:latin typeface="Trebuchet MS"/>
              <a:cs typeface="Trebuchet MS"/>
            </a:endParaRPr>
          </a:p>
          <a:p>
            <a:pPr marL="367030" indent="-354330">
              <a:lnSpc>
                <a:spcPts val="3600"/>
              </a:lnSpc>
              <a:buSzPct val="79032"/>
              <a:buAutoNum type="arabicPeriod"/>
              <a:tabLst>
                <a:tab pos="367030" algn="l"/>
              </a:tabLst>
            </a:pPr>
            <a:r>
              <a:rPr dirty="0" sz="3100" spc="6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31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Solution</a:t>
            </a:r>
            <a:r>
              <a:rPr dirty="0" sz="31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10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1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Trebuchet MS"/>
                <a:cs typeface="Trebuchet MS"/>
              </a:rPr>
              <a:t>Proposition</a:t>
            </a:r>
            <a:endParaRPr sz="3100">
              <a:latin typeface="Trebuchet MS"/>
              <a:cs typeface="Trebuchet MS"/>
            </a:endParaRPr>
          </a:p>
          <a:p>
            <a:pPr marL="12700" marR="1529080" indent="341630">
              <a:lnSpc>
                <a:spcPts val="3600"/>
              </a:lnSpc>
              <a:spcBef>
                <a:spcPts val="160"/>
              </a:spcBef>
              <a:buSzPct val="79032"/>
              <a:buAutoNum type="arabicPeriod"/>
              <a:tabLst>
                <a:tab pos="354330" algn="l"/>
              </a:tabLst>
            </a:pPr>
            <a:r>
              <a:rPr dirty="0" sz="3100" spc="50">
                <a:solidFill>
                  <a:srgbClr val="FFFFFF"/>
                </a:solidFill>
                <a:latin typeface="Trebuchet MS"/>
                <a:cs typeface="Trebuchet MS"/>
              </a:rPr>
              <a:t>Dataset</a:t>
            </a:r>
            <a:r>
              <a:rPr dirty="0" sz="31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Trebuchet MS"/>
                <a:cs typeface="Trebuchet MS"/>
              </a:rPr>
              <a:t>Description </a:t>
            </a: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6.Modelling</a:t>
            </a:r>
            <a:r>
              <a:rPr dirty="0" sz="310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95">
                <a:solidFill>
                  <a:srgbClr val="FFFFFF"/>
                </a:solidFill>
                <a:latin typeface="Trebuchet MS"/>
                <a:cs typeface="Trebuchet MS"/>
              </a:rPr>
              <a:t>Approach</a:t>
            </a:r>
            <a:endParaRPr sz="3100">
              <a:latin typeface="Trebuchet MS"/>
              <a:cs typeface="Trebuchet MS"/>
            </a:endParaRPr>
          </a:p>
          <a:p>
            <a:pPr marL="12700" marR="1033780">
              <a:lnSpc>
                <a:spcPts val="3600"/>
              </a:lnSpc>
            </a:pPr>
            <a:r>
              <a:rPr dirty="0" sz="3100">
                <a:solidFill>
                  <a:srgbClr val="FFFFFF"/>
                </a:solidFill>
                <a:latin typeface="Trebuchet MS"/>
                <a:cs typeface="Trebuchet MS"/>
              </a:rPr>
              <a:t>7.Results</a:t>
            </a:r>
            <a:r>
              <a:rPr dirty="0" sz="31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14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1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00" spc="105">
                <a:solidFill>
                  <a:srgbClr val="FFFFFF"/>
                </a:solidFill>
                <a:latin typeface="Trebuchet MS"/>
                <a:cs typeface="Trebuchet MS"/>
              </a:rPr>
              <a:t>Discussion </a:t>
            </a:r>
            <a:r>
              <a:rPr dirty="0" sz="3100" spc="50">
                <a:solidFill>
                  <a:srgbClr val="FFFFFF"/>
                </a:solidFill>
                <a:latin typeface="Trebuchet MS"/>
                <a:cs typeface="Trebuchet MS"/>
              </a:rPr>
              <a:t>8.Conclusion</a:t>
            </a:r>
            <a:endParaRPr sz="31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21100"/>
            <a:ext cx="74295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40104" y="74296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230100" y="4191000"/>
            <a:ext cx="3683000" cy="4343400"/>
            <a:chOff x="12230100" y="4191000"/>
            <a:chExt cx="3683000" cy="4343400"/>
          </a:xfrm>
        </p:grpSpPr>
        <p:sp>
          <p:nvSpPr>
            <p:cNvPr id="4" name="object 4" descr=""/>
            <p:cNvSpPr/>
            <p:nvPr/>
          </p:nvSpPr>
          <p:spPr>
            <a:xfrm>
              <a:off x="14040104" y="814082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5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5" y="0"/>
                  </a:lnTo>
                  <a:lnTo>
                    <a:pt x="241305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0100" y="4191000"/>
              <a:ext cx="3683000" cy="43434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4900" y="698500"/>
            <a:ext cx="7557134" cy="894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345"/>
              <a:t>PROBLEM</a:t>
            </a:r>
            <a:r>
              <a:rPr dirty="0" sz="5700" spc="700"/>
              <a:t> </a:t>
            </a:r>
            <a:r>
              <a:rPr dirty="0" sz="5700" spc="250"/>
              <a:t>S</a:t>
            </a:r>
            <a:r>
              <a:rPr dirty="0" sz="5700" spc="-365"/>
              <a:t>T</a:t>
            </a:r>
            <a:r>
              <a:rPr dirty="0" sz="5700" spc="-260"/>
              <a:t>A</a:t>
            </a:r>
            <a:r>
              <a:rPr dirty="0" sz="5700" spc="25"/>
              <a:t>T</a:t>
            </a:r>
            <a:r>
              <a:rPr dirty="0" sz="5700" spc="215"/>
              <a:t>E</a:t>
            </a:r>
            <a:r>
              <a:rPr dirty="0" sz="5700" spc="90"/>
              <a:t>M</a:t>
            </a:r>
            <a:r>
              <a:rPr dirty="0" sz="5700" spc="130"/>
              <a:t>E</a:t>
            </a:r>
            <a:r>
              <a:rPr dirty="0" sz="5700" spc="100"/>
              <a:t>N</a:t>
            </a:r>
            <a:r>
              <a:rPr dirty="0" sz="5700" spc="525"/>
              <a:t>T</a:t>
            </a:r>
            <a:endParaRPr sz="57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700" y="8623300"/>
            <a:ext cx="2857500" cy="2667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5163800" y="8597900"/>
            <a:ext cx="1435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80">
                <a:solidFill>
                  <a:srgbClr val="2D936A"/>
                </a:solidFill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87500" y="2373248"/>
            <a:ext cx="11474450" cy="4546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Every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organization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Trebuchet MS"/>
                <a:cs typeface="Trebuchet MS"/>
              </a:rPr>
              <a:t>aims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optimize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allocation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30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82700" y="2789250"/>
            <a:ext cx="11737340" cy="603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45970">
              <a:lnSpc>
                <a:spcPct val="157700"/>
              </a:lnSpc>
              <a:spcBef>
                <a:spcPts val="95"/>
              </a:spcBef>
            </a:pPr>
            <a:r>
              <a:rPr dirty="0" sz="2800" spc="12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80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analyzing</a:t>
            </a:r>
            <a:r>
              <a:rPr dirty="0" sz="2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qualifications</a:t>
            </a:r>
            <a:r>
              <a:rPr dirty="0" sz="28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dirty="0" sz="28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various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departments.</a:t>
            </a:r>
            <a:endParaRPr sz="2800">
              <a:latin typeface="Trebuchet MS"/>
              <a:cs typeface="Trebuchet MS"/>
            </a:endParaRPr>
          </a:p>
          <a:p>
            <a:pPr marL="12700" marR="5080" indent="304800">
              <a:lnSpc>
                <a:spcPts val="5300"/>
              </a:lnSpc>
              <a:spcBef>
                <a:spcPts val="400"/>
              </a:spcBef>
            </a:pPr>
            <a:r>
              <a:rPr dirty="0" sz="2800" spc="254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2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skill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gaps,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needs,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internal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promotions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overa</a:t>
            </a:r>
            <a:r>
              <a:rPr dirty="0" sz="2800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efficiency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productivity.</a:t>
            </a:r>
            <a:endParaRPr sz="2800">
              <a:latin typeface="Trebuchet MS"/>
              <a:cs typeface="Trebuchet MS"/>
            </a:endParaRPr>
          </a:p>
          <a:p>
            <a:pPr marL="317500">
              <a:lnSpc>
                <a:spcPct val="100000"/>
              </a:lnSpc>
              <a:spcBef>
                <a:spcPts val="1340"/>
              </a:spcBef>
            </a:pP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wi</a:t>
            </a:r>
            <a:r>
              <a:rPr dirty="0" sz="2800" spc="-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involve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Trebuchet MS"/>
                <a:cs typeface="Trebuchet MS"/>
              </a:rPr>
              <a:t>assessing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Trebuchet MS"/>
                <a:cs typeface="Trebuchet MS"/>
              </a:rPr>
              <a:t>employees'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educational</a:t>
            </a:r>
            <a:endParaRPr sz="2800">
              <a:latin typeface="Trebuchet MS"/>
              <a:cs typeface="Trebuchet MS"/>
            </a:endParaRPr>
          </a:p>
          <a:p>
            <a:pPr marL="12700" marR="837565">
              <a:lnSpc>
                <a:spcPct val="154800"/>
              </a:lnSpc>
              <a:spcBef>
                <a:spcPts val="100"/>
              </a:spcBef>
            </a:pP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backgrounds,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certifications,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experience,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ratings.</a:t>
            </a:r>
            <a:endParaRPr sz="2800">
              <a:latin typeface="Trebuchet MS"/>
              <a:cs typeface="Trebuchet MS"/>
            </a:endParaRPr>
          </a:p>
          <a:p>
            <a:pPr marL="12700" marR="545465" indent="304800">
              <a:lnSpc>
                <a:spcPct val="154800"/>
              </a:lnSpc>
              <a:spcBef>
                <a:spcPts val="100"/>
              </a:spcBef>
            </a:pP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goal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categorize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qualifications, 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compare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against</a:t>
            </a:r>
            <a:r>
              <a:rPr dirty="0" sz="2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role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requirements,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actionable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544300" y="3530600"/>
            <a:ext cx="4711700" cy="5080000"/>
            <a:chOff x="11544300" y="3530600"/>
            <a:chExt cx="4711700" cy="5080000"/>
          </a:xfrm>
        </p:grpSpPr>
        <p:sp>
          <p:nvSpPr>
            <p:cNvPr id="4" name="object 4" descr=""/>
            <p:cNvSpPr/>
            <p:nvPr/>
          </p:nvSpPr>
          <p:spPr>
            <a:xfrm>
              <a:off x="12471590" y="7861414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300" y="3530600"/>
              <a:ext cx="4711700" cy="508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7900" y="1028700"/>
            <a:ext cx="7109459" cy="894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7265" algn="l"/>
              </a:tabLst>
            </a:pPr>
            <a:r>
              <a:rPr dirty="0" sz="5700" spc="150"/>
              <a:t>PROJECT</a:t>
            </a:r>
            <a:r>
              <a:rPr dirty="0" sz="5700"/>
              <a:t>	</a:t>
            </a:r>
            <a:r>
              <a:rPr dirty="0" sz="5700" spc="195"/>
              <a:t>OVERVIEW</a:t>
            </a:r>
            <a:endParaRPr sz="57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700" y="8623300"/>
            <a:ext cx="2857500" cy="2667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5163800" y="8597900"/>
            <a:ext cx="1377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40">
                <a:solidFill>
                  <a:srgbClr val="2D936A"/>
                </a:solidFill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71600" y="2643207"/>
            <a:ext cx="10536555" cy="5416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1800"/>
              </a:lnSpc>
              <a:spcBef>
                <a:spcPts val="95"/>
              </a:spcBef>
            </a:pPr>
            <a:r>
              <a:rPr dirty="0" sz="2800" spc="-2555">
                <a:solidFill>
                  <a:srgbClr val="FFFFFF"/>
                </a:solidFill>
                <a:latin typeface="Noto Sans Symbols2"/>
                <a:cs typeface="Noto Sans Symbols2"/>
              </a:rPr>
              <a:t>❖</a:t>
            </a:r>
            <a:r>
              <a:rPr dirty="0" baseline="5208" sz="4800" spc="-60">
                <a:solidFill>
                  <a:srgbClr val="0D0D0D"/>
                </a:solidFill>
                <a:latin typeface="Trebuchet MS"/>
                <a:cs typeface="Trebuchet MS"/>
              </a:rPr>
              <a:t>•</a:t>
            </a:r>
            <a:r>
              <a:rPr dirty="0" baseline="5208" sz="4800" spc="-765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nin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modules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35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basic,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intermediate,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Trebuchet MS"/>
                <a:cs typeface="Trebuchet MS"/>
              </a:rPr>
              <a:t>advanced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65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4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entry,</a:t>
            </a:r>
            <a:r>
              <a:rPr dirty="0" sz="2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formulas,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pivot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tables,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visualization.</a:t>
            </a:r>
            <a:endParaRPr sz="2800">
              <a:latin typeface="Trebuchet MS"/>
              <a:cs typeface="Trebuchet MS"/>
            </a:endParaRPr>
          </a:p>
          <a:p>
            <a:pPr marL="12700" marR="762635" indent="-7620">
              <a:lnSpc>
                <a:spcPts val="5300"/>
              </a:lnSpc>
              <a:spcBef>
                <a:spcPts val="400"/>
              </a:spcBef>
              <a:buSzPct val="98214"/>
              <a:buFont typeface="Noto Sans Symbols2"/>
              <a:buChar char="❖"/>
              <a:tabLst>
                <a:tab pos="405130" algn="l"/>
              </a:tabLst>
            </a:pP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Conducting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baseline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35">
                <a:solidFill>
                  <a:srgbClr val="FFFFFF"/>
                </a:solidFill>
                <a:latin typeface="Trebuchet MS"/>
                <a:cs typeface="Trebuchet MS"/>
              </a:rPr>
              <a:t>assessment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employees'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gaps.</a:t>
            </a:r>
            <a:endParaRPr sz="2800">
              <a:latin typeface="Trebuchet MS"/>
              <a:cs typeface="Trebuchet MS"/>
            </a:endParaRPr>
          </a:p>
          <a:p>
            <a:pPr marL="405130" indent="-400050">
              <a:lnSpc>
                <a:spcPct val="100000"/>
              </a:lnSpc>
              <a:spcBef>
                <a:spcPts val="1340"/>
              </a:spcBef>
              <a:buSzPct val="98214"/>
              <a:buFont typeface="Noto Sans Symbols2"/>
              <a:buChar char="❖"/>
              <a:tabLst>
                <a:tab pos="405130" algn="l"/>
              </a:tabLst>
            </a:pPr>
            <a:r>
              <a:rPr dirty="0" sz="2800" spc="165">
                <a:solidFill>
                  <a:srgbClr val="FFFFFF"/>
                </a:solidFill>
                <a:latin typeface="Trebuchet MS"/>
                <a:cs typeface="Trebuchet MS"/>
              </a:rPr>
              <a:t>Assessing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effectiveness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tests,</a:t>
            </a:r>
            <a:endParaRPr sz="2800">
              <a:latin typeface="Trebuchet MS"/>
              <a:cs typeface="Trebuchet MS"/>
            </a:endParaRPr>
          </a:p>
          <a:p>
            <a:pPr marL="12700" marR="518795">
              <a:lnSpc>
                <a:spcPct val="1548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quizzes,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practical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Trebuchet MS"/>
                <a:cs typeface="Trebuchet MS"/>
              </a:rPr>
              <a:t>assessments,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gathering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feedback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refine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program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4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8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needed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1130300"/>
            <a:ext cx="6773545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35"/>
              <a:t>W</a:t>
            </a:r>
            <a:r>
              <a:rPr dirty="0" sz="4300" spc="210"/>
              <a:t>H</a:t>
            </a:r>
            <a:r>
              <a:rPr dirty="0" sz="4300" spc="919"/>
              <a:t>O</a:t>
            </a:r>
            <a:r>
              <a:rPr dirty="0" sz="4300" spc="170"/>
              <a:t>A</a:t>
            </a:r>
            <a:r>
              <a:rPr dirty="0" sz="4300" spc="200"/>
              <a:t>R</a:t>
            </a:r>
            <a:r>
              <a:rPr dirty="0" sz="4300" spc="530"/>
              <a:t>E</a:t>
            </a:r>
            <a:r>
              <a:rPr dirty="0" sz="4300" spc="-430"/>
              <a:t> </a:t>
            </a:r>
            <a:r>
              <a:rPr dirty="0" sz="4300"/>
              <a:t>THE</a:t>
            </a:r>
            <a:r>
              <a:rPr dirty="0" sz="4300" spc="-434"/>
              <a:t> </a:t>
            </a:r>
            <a:r>
              <a:rPr dirty="0" sz="4300" spc="285"/>
              <a:t>END</a:t>
            </a:r>
            <a:r>
              <a:rPr dirty="0" sz="4300" spc="-685"/>
              <a:t> </a:t>
            </a:r>
            <a:r>
              <a:rPr dirty="0" sz="4300" spc="360"/>
              <a:t>USERS?</a:t>
            </a:r>
            <a:endParaRPr sz="43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8229600"/>
            <a:ext cx="2908300" cy="6477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5163800" y="8597900"/>
            <a:ext cx="1397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0">
                <a:solidFill>
                  <a:srgbClr val="2D936A"/>
                </a:solidFill>
                <a:latin typeface="Trebuchet MS"/>
                <a:cs typeface="Trebuchet MS"/>
              </a:rPr>
              <a:t>6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82700" y="2595513"/>
            <a:ext cx="10885805" cy="536321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171450">
              <a:lnSpc>
                <a:spcPct val="155000"/>
              </a:lnSpc>
              <a:spcBef>
                <a:spcPts val="45"/>
              </a:spcBef>
            </a:pPr>
            <a:r>
              <a:rPr dirty="0" sz="2900" spc="365">
                <a:solidFill>
                  <a:srgbClr val="FFFFFF"/>
                </a:solidFill>
                <a:latin typeface="Noto Sans Symbols2"/>
                <a:cs typeface="Noto Sans Symbols2"/>
              </a:rPr>
              <a:t>▶</a:t>
            </a:r>
            <a:r>
              <a:rPr dirty="0" sz="2800" spc="365">
                <a:solidFill>
                  <a:srgbClr val="FFFFFF"/>
                </a:solidFill>
                <a:latin typeface="Trebuchet MS"/>
                <a:cs typeface="Trebuchet MS"/>
              </a:rPr>
              <a:t>HR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r>
              <a:rPr dirty="0" sz="2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dirty="0" sz="28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25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dirty="0" sz="2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needs,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track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development,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staff</a:t>
            </a:r>
            <a:r>
              <a:rPr dirty="0" sz="28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Trebuchet MS"/>
                <a:cs typeface="Trebuchet MS"/>
              </a:rPr>
              <a:t>necessary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qualifications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roles.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2900" spc="555">
                <a:solidFill>
                  <a:srgbClr val="FFFFFF"/>
                </a:solidFill>
                <a:latin typeface="Noto Sans Symbols2"/>
                <a:cs typeface="Noto Sans Symbols2"/>
              </a:rPr>
              <a:t>▶</a:t>
            </a:r>
            <a:r>
              <a:rPr dirty="0" sz="2900">
                <a:solidFill>
                  <a:srgbClr val="FFFFFF"/>
                </a:solidFill>
                <a:latin typeface="Noto Sans Symbols2"/>
                <a:cs typeface="Noto Sans Symbols2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Staff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25">
                <a:solidFill>
                  <a:srgbClr val="FFFFFF"/>
                </a:solidFill>
                <a:latin typeface="Trebuchet MS"/>
                <a:cs typeface="Trebuchet MS"/>
              </a:rPr>
              <a:t>members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refer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short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note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2800">
              <a:latin typeface="Trebuchet MS"/>
              <a:cs typeface="Trebuchet MS"/>
            </a:endParaRPr>
          </a:p>
          <a:p>
            <a:pPr marL="12700" marR="1060450">
              <a:lnSpc>
                <a:spcPct val="154800"/>
              </a:lnSpc>
              <a:spcBef>
                <a:spcPts val="80"/>
              </a:spcBef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expectations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proficiency,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areas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self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improvement,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track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28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75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progress.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52300"/>
              </a:lnSpc>
              <a:spcBef>
                <a:spcPts val="20"/>
              </a:spcBef>
            </a:pPr>
            <a:r>
              <a:rPr dirty="0" sz="2900" spc="555">
                <a:solidFill>
                  <a:srgbClr val="FFFFFF"/>
                </a:solidFill>
                <a:latin typeface="Noto Sans Symbols2"/>
                <a:cs typeface="Noto Sans Symbols2"/>
              </a:rPr>
              <a:t>▶</a:t>
            </a:r>
            <a:r>
              <a:rPr dirty="0" sz="2900" spc="-20">
                <a:solidFill>
                  <a:srgbClr val="FFFFFF"/>
                </a:solidFill>
                <a:latin typeface="Noto Sans Symbols2"/>
                <a:cs typeface="Noto Sans Symbols2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professionals</a:t>
            </a:r>
            <a:r>
              <a:rPr dirty="0" sz="2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rely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8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short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note</a:t>
            </a:r>
            <a:r>
              <a:rPr dirty="0" sz="28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design,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implement,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programs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aimed</a:t>
            </a:r>
            <a:r>
              <a:rPr dirty="0" sz="2800" spc="-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improving</a:t>
            </a:r>
            <a:r>
              <a:rPr dirty="0" sz="2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employees'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6600" y="1079500"/>
            <a:ext cx="124980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275"/>
              <a:t>OUR</a:t>
            </a:r>
            <a:r>
              <a:rPr dirty="0" sz="4800" spc="-580"/>
              <a:t> </a:t>
            </a:r>
            <a:r>
              <a:rPr dirty="0" sz="4800" spc="285"/>
              <a:t>S</a:t>
            </a:r>
            <a:r>
              <a:rPr dirty="0" sz="4800" spc="45"/>
              <a:t>O</a:t>
            </a:r>
            <a:r>
              <a:rPr dirty="0" sz="4800" spc="310"/>
              <a:t>L</a:t>
            </a:r>
            <a:r>
              <a:rPr dirty="0" sz="4800" spc="160"/>
              <a:t>U</a:t>
            </a:r>
            <a:r>
              <a:rPr dirty="0" sz="4800" spc="114"/>
              <a:t>T</a:t>
            </a:r>
            <a:r>
              <a:rPr dirty="0" sz="4800" spc="145"/>
              <a:t>I</a:t>
            </a:r>
            <a:r>
              <a:rPr dirty="0" sz="4800" spc="130"/>
              <a:t>O</a:t>
            </a:r>
            <a:r>
              <a:rPr dirty="0" sz="4800" spc="770"/>
              <a:t>N</a:t>
            </a:r>
            <a:r>
              <a:rPr dirty="0" sz="4800" spc="150"/>
              <a:t>A</a:t>
            </a:r>
            <a:r>
              <a:rPr dirty="0" sz="4800" spc="145"/>
              <a:t>N</a:t>
            </a:r>
            <a:r>
              <a:rPr dirty="0" sz="4800" spc="480"/>
              <a:t>D</a:t>
            </a:r>
            <a:r>
              <a:rPr dirty="0" sz="4800" spc="-625"/>
              <a:t> </a:t>
            </a:r>
            <a:r>
              <a:rPr dirty="0" sz="4800" spc="130"/>
              <a:t>ITS</a:t>
            </a:r>
            <a:r>
              <a:rPr dirty="0" sz="4800" spc="-509"/>
              <a:t> </a:t>
            </a:r>
            <a:r>
              <a:rPr dirty="0" sz="4800" spc="-265"/>
              <a:t>V</a:t>
            </a:r>
            <a:r>
              <a:rPr dirty="0" sz="4800" spc="100"/>
              <a:t>A</a:t>
            </a:r>
            <a:r>
              <a:rPr dirty="0" sz="4800" spc="170"/>
              <a:t>L</a:t>
            </a:r>
            <a:r>
              <a:rPr dirty="0" sz="4800" spc="195"/>
              <a:t>U</a:t>
            </a:r>
            <a:r>
              <a:rPr dirty="0" sz="4800" spc="430"/>
              <a:t>E</a:t>
            </a:r>
            <a:r>
              <a:rPr dirty="0" sz="4800" spc="-630"/>
              <a:t> </a:t>
            </a:r>
            <a:r>
              <a:rPr dirty="0" sz="4800" spc="105"/>
              <a:t>PROPOSITION</a:t>
            </a:r>
            <a:endParaRPr sz="4800"/>
          </a:p>
        </p:txBody>
      </p:sp>
      <p:sp>
        <p:nvSpPr>
          <p:cNvPr id="6" name="object 6" descr=""/>
          <p:cNvSpPr txBox="1"/>
          <p:nvPr/>
        </p:nvSpPr>
        <p:spPr>
          <a:xfrm>
            <a:off x="15163800" y="8597900"/>
            <a:ext cx="1301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2D936A"/>
                </a:solidFill>
                <a:latin typeface="Trebuchet MS"/>
                <a:cs typeface="Trebuchet MS"/>
              </a:rPr>
              <a:t>7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12700" marR="241300" indent="279400">
              <a:lnSpc>
                <a:spcPct val="149000"/>
              </a:lnSpc>
              <a:spcBef>
                <a:spcPts val="145"/>
              </a:spcBef>
            </a:pPr>
            <a:r>
              <a:rPr dirty="0" spc="250"/>
              <a:t>We</a:t>
            </a:r>
            <a:r>
              <a:rPr dirty="0" spc="-140"/>
              <a:t> </a:t>
            </a:r>
            <a:r>
              <a:rPr dirty="0"/>
              <a:t>develop</a:t>
            </a:r>
            <a:r>
              <a:rPr dirty="0" spc="-100"/>
              <a:t> </a:t>
            </a:r>
            <a:r>
              <a:rPr dirty="0" spc="-70"/>
              <a:t>interactive</a:t>
            </a:r>
            <a:r>
              <a:rPr dirty="0" spc="-25"/>
              <a:t> </a:t>
            </a:r>
            <a:r>
              <a:rPr dirty="0"/>
              <a:t>Excel</a:t>
            </a:r>
            <a:r>
              <a:rPr dirty="0" spc="-175"/>
              <a:t> </a:t>
            </a:r>
            <a:r>
              <a:rPr dirty="0" spc="80"/>
              <a:t>dashboards</a:t>
            </a:r>
            <a:r>
              <a:rPr dirty="0" spc="-30"/>
              <a:t> </a:t>
            </a:r>
            <a:r>
              <a:rPr dirty="0" spc="-90"/>
              <a:t>that</a:t>
            </a:r>
            <a:r>
              <a:rPr dirty="0" spc="-130"/>
              <a:t> </a:t>
            </a:r>
            <a:r>
              <a:rPr dirty="0"/>
              <a:t>provide</a:t>
            </a:r>
            <a:r>
              <a:rPr dirty="0" spc="-140"/>
              <a:t> </a:t>
            </a:r>
            <a:r>
              <a:rPr dirty="0"/>
              <a:t>real-</a:t>
            </a:r>
            <a:r>
              <a:rPr dirty="0" spc="-20"/>
              <a:t>time </a:t>
            </a:r>
            <a:r>
              <a:rPr dirty="0"/>
              <a:t>insights</a:t>
            </a:r>
            <a:r>
              <a:rPr dirty="0" spc="-150"/>
              <a:t> </a:t>
            </a:r>
            <a:r>
              <a:rPr dirty="0" spc="-60"/>
              <a:t>into</a:t>
            </a:r>
            <a:r>
              <a:rPr dirty="0" spc="-85"/>
              <a:t> </a:t>
            </a:r>
            <a:r>
              <a:rPr dirty="0"/>
              <a:t>employee</a:t>
            </a:r>
            <a:r>
              <a:rPr dirty="0" spc="-25"/>
              <a:t> </a:t>
            </a:r>
            <a:r>
              <a:rPr dirty="0" spc="-50"/>
              <a:t>qualifications,</a:t>
            </a:r>
            <a:r>
              <a:rPr dirty="0" spc="-160"/>
              <a:t> </a:t>
            </a:r>
            <a:r>
              <a:rPr dirty="0"/>
              <a:t>helping</a:t>
            </a:r>
            <a:r>
              <a:rPr dirty="0" spc="-100"/>
              <a:t> </a:t>
            </a:r>
            <a:r>
              <a:rPr dirty="0" spc="95"/>
              <a:t>managers</a:t>
            </a:r>
            <a:r>
              <a:rPr dirty="0" spc="-145"/>
              <a:t> </a:t>
            </a:r>
            <a:r>
              <a:rPr dirty="0" spc="-10"/>
              <a:t>identify </a:t>
            </a:r>
            <a:r>
              <a:rPr dirty="0" spc="160"/>
              <a:t>gaps</a:t>
            </a:r>
            <a:r>
              <a:rPr dirty="0" spc="-225"/>
              <a:t> </a:t>
            </a:r>
            <a:r>
              <a:rPr dirty="0" spc="110"/>
              <a:t>and</a:t>
            </a:r>
            <a:r>
              <a:rPr dirty="0" spc="-180"/>
              <a:t> </a:t>
            </a:r>
            <a:r>
              <a:rPr dirty="0"/>
              <a:t>strengths</a:t>
            </a:r>
            <a:r>
              <a:rPr dirty="0" spc="-120"/>
              <a:t> </a:t>
            </a:r>
            <a:r>
              <a:rPr dirty="0" spc="-90"/>
              <a:t>at</a:t>
            </a:r>
            <a:r>
              <a:rPr dirty="0" spc="-210"/>
              <a:t> </a:t>
            </a:r>
            <a:r>
              <a:rPr dirty="0" spc="160"/>
              <a:t>a</a:t>
            </a:r>
            <a:r>
              <a:rPr dirty="0" spc="-105"/>
              <a:t> </a:t>
            </a:r>
            <a:r>
              <a:rPr dirty="0" spc="-10"/>
              <a:t>glance.</a:t>
            </a:r>
          </a:p>
          <a:p>
            <a:pPr marL="12700" marR="5080" indent="279400">
              <a:lnSpc>
                <a:spcPct val="149000"/>
              </a:lnSpc>
              <a:spcBef>
                <a:spcPts val="50"/>
              </a:spcBef>
              <a:tabLst>
                <a:tab pos="964565" algn="l"/>
              </a:tabLst>
            </a:pPr>
            <a:r>
              <a:rPr dirty="0" spc="250"/>
              <a:t>We</a:t>
            </a:r>
            <a:r>
              <a:rPr dirty="0" spc="-204"/>
              <a:t> </a:t>
            </a:r>
            <a:r>
              <a:rPr dirty="0" spc="-10"/>
              <a:t>create</a:t>
            </a:r>
            <a:r>
              <a:rPr dirty="0" spc="-200"/>
              <a:t> </a:t>
            </a:r>
            <a:r>
              <a:rPr dirty="0" spc="160"/>
              <a:t>a</a:t>
            </a:r>
            <a:r>
              <a:rPr dirty="0" spc="-80"/>
              <a:t> </a:t>
            </a:r>
            <a:r>
              <a:rPr dirty="0" spc="-60"/>
              <a:t>centralized,</a:t>
            </a:r>
            <a:r>
              <a:rPr dirty="0" spc="-220"/>
              <a:t> </a:t>
            </a:r>
            <a:r>
              <a:rPr dirty="0"/>
              <a:t>easily</a:t>
            </a:r>
            <a:r>
              <a:rPr dirty="0" spc="-145"/>
              <a:t> </a:t>
            </a:r>
            <a:r>
              <a:rPr dirty="0" spc="50"/>
              <a:t>accessible</a:t>
            </a:r>
            <a:r>
              <a:rPr dirty="0" spc="-200"/>
              <a:t> </a:t>
            </a:r>
            <a:r>
              <a:rPr dirty="0" spc="75"/>
              <a:t>Excel-</a:t>
            </a:r>
            <a:r>
              <a:rPr dirty="0" spc="105"/>
              <a:t>based</a:t>
            </a:r>
            <a:r>
              <a:rPr dirty="0" spc="-165"/>
              <a:t> </a:t>
            </a:r>
            <a:r>
              <a:rPr dirty="0" spc="35"/>
              <a:t>database </a:t>
            </a:r>
            <a:r>
              <a:rPr dirty="0" spc="-90"/>
              <a:t>that</a:t>
            </a:r>
            <a:r>
              <a:rPr dirty="0" spc="-160"/>
              <a:t> </a:t>
            </a:r>
            <a:r>
              <a:rPr dirty="0" spc="50"/>
              <a:t>records</a:t>
            </a:r>
            <a:r>
              <a:rPr dirty="0" spc="-175"/>
              <a:t> </a:t>
            </a:r>
            <a:r>
              <a:rPr dirty="0" spc="-120"/>
              <a:t>all</a:t>
            </a:r>
            <a:r>
              <a:rPr dirty="0" spc="-195"/>
              <a:t> </a:t>
            </a:r>
            <a:r>
              <a:rPr dirty="0" spc="-40"/>
              <a:t>relevant</a:t>
            </a:r>
            <a:r>
              <a:rPr dirty="0" spc="-160"/>
              <a:t> </a:t>
            </a:r>
            <a:r>
              <a:rPr dirty="0"/>
              <a:t>employee</a:t>
            </a:r>
            <a:r>
              <a:rPr dirty="0" spc="-55"/>
              <a:t> </a:t>
            </a:r>
            <a:r>
              <a:rPr dirty="0" spc="-50"/>
              <a:t>qualifications,</a:t>
            </a:r>
            <a:r>
              <a:rPr dirty="0" spc="-185"/>
              <a:t> </a:t>
            </a:r>
            <a:r>
              <a:rPr dirty="0" spc="-55"/>
              <a:t>certifications,</a:t>
            </a:r>
            <a:r>
              <a:rPr dirty="0" spc="-70"/>
              <a:t> </a:t>
            </a:r>
            <a:r>
              <a:rPr dirty="0" spc="50"/>
              <a:t>and </a:t>
            </a:r>
            <a:r>
              <a:rPr dirty="0" spc="-10"/>
              <a:t>skills.</a:t>
            </a:r>
            <a:r>
              <a:rPr dirty="0"/>
              <a:t>	</a:t>
            </a:r>
            <a:r>
              <a:rPr dirty="0" spc="75"/>
              <a:t>Excel-</a:t>
            </a:r>
            <a:r>
              <a:rPr dirty="0" spc="105"/>
              <a:t>based</a:t>
            </a:r>
            <a:r>
              <a:rPr dirty="0" spc="-180"/>
              <a:t> </a:t>
            </a:r>
            <a:r>
              <a:rPr dirty="0" spc="-25"/>
              <a:t>solution</a:t>
            </a:r>
            <a:r>
              <a:rPr dirty="0" spc="-215"/>
              <a:t> </a:t>
            </a:r>
            <a:r>
              <a:rPr dirty="0"/>
              <a:t>streamlines</a:t>
            </a:r>
            <a:r>
              <a:rPr dirty="0" spc="-215"/>
              <a:t> </a:t>
            </a:r>
            <a:r>
              <a:rPr dirty="0" spc="-45"/>
              <a:t>the</a:t>
            </a:r>
            <a:r>
              <a:rPr dirty="0" spc="-110"/>
              <a:t> </a:t>
            </a:r>
            <a:r>
              <a:rPr dirty="0" spc="-50"/>
              <a:t>qualification</a:t>
            </a:r>
            <a:r>
              <a:rPr dirty="0" spc="-114"/>
              <a:t> </a:t>
            </a:r>
            <a:r>
              <a:rPr dirty="0" spc="-10"/>
              <a:t>tracking </a:t>
            </a:r>
            <a:r>
              <a:rPr dirty="0" spc="45"/>
              <a:t>process,</a:t>
            </a:r>
            <a:r>
              <a:rPr dirty="0" spc="-85"/>
              <a:t> </a:t>
            </a:r>
            <a:r>
              <a:rPr dirty="0"/>
              <a:t>reducing</a:t>
            </a:r>
            <a:r>
              <a:rPr dirty="0" spc="-250"/>
              <a:t> </a:t>
            </a:r>
            <a:r>
              <a:rPr dirty="0"/>
              <a:t>manual</a:t>
            </a:r>
            <a:r>
              <a:rPr dirty="0" spc="-100"/>
              <a:t> </a:t>
            </a:r>
            <a:r>
              <a:rPr dirty="0"/>
              <a:t>errors</a:t>
            </a:r>
            <a:r>
              <a:rPr dirty="0" spc="-185"/>
              <a:t> </a:t>
            </a:r>
            <a:r>
              <a:rPr dirty="0" spc="75"/>
              <a:t>and</a:t>
            </a:r>
            <a:r>
              <a:rPr dirty="0" spc="-140"/>
              <a:t> </a:t>
            </a:r>
            <a:r>
              <a:rPr dirty="0" spc="80"/>
              <a:t>saving</a:t>
            </a:r>
            <a:r>
              <a:rPr dirty="0" spc="-140"/>
              <a:t> </a:t>
            </a:r>
            <a:r>
              <a:rPr dirty="0" spc="-60"/>
              <a:t>time</a:t>
            </a:r>
            <a:r>
              <a:rPr dirty="0" spc="-65"/>
              <a:t> </a:t>
            </a:r>
            <a:r>
              <a:rPr dirty="0" spc="-45"/>
              <a:t>for</a:t>
            </a:r>
            <a:r>
              <a:rPr dirty="0" spc="-65"/>
              <a:t> </a:t>
            </a:r>
            <a:r>
              <a:rPr dirty="0" spc="220"/>
              <a:t>HR</a:t>
            </a:r>
            <a:r>
              <a:rPr dirty="0" spc="-210"/>
              <a:t> </a:t>
            </a:r>
            <a:r>
              <a:rPr dirty="0" spc="55"/>
              <a:t>teams</a:t>
            </a:r>
            <a:r>
              <a:rPr dirty="0" spc="-75"/>
              <a:t> </a:t>
            </a:r>
            <a:r>
              <a:rPr dirty="0" spc="50"/>
              <a:t>and managers.</a:t>
            </a:r>
          </a:p>
          <a:p>
            <a:pPr marL="12700" marR="36830" indent="368300">
              <a:lnSpc>
                <a:spcPts val="4700"/>
              </a:lnSpc>
              <a:spcBef>
                <a:spcPts val="120"/>
              </a:spcBef>
            </a:pPr>
            <a:r>
              <a:rPr dirty="0"/>
              <a:t>The</a:t>
            </a:r>
            <a:r>
              <a:rPr dirty="0" spc="-215"/>
              <a:t> </a:t>
            </a:r>
            <a:r>
              <a:rPr dirty="0" spc="-25"/>
              <a:t>solution</a:t>
            </a:r>
            <a:r>
              <a:rPr dirty="0" spc="-220"/>
              <a:t> </a:t>
            </a:r>
            <a:r>
              <a:rPr dirty="0" spc="70"/>
              <a:t>is</a:t>
            </a:r>
            <a:r>
              <a:rPr dirty="0" spc="-220"/>
              <a:t> </a:t>
            </a:r>
            <a:r>
              <a:rPr dirty="0" spc="-10"/>
              <a:t>scalable,</a:t>
            </a:r>
            <a:r>
              <a:rPr dirty="0" spc="-125"/>
              <a:t> </a:t>
            </a:r>
            <a:r>
              <a:rPr dirty="0" spc="-10"/>
              <a:t>allowing</a:t>
            </a:r>
            <a:r>
              <a:rPr dirty="0" spc="-175"/>
              <a:t> </a:t>
            </a:r>
            <a:r>
              <a:rPr dirty="0" spc="-229"/>
              <a:t>it</a:t>
            </a:r>
            <a:r>
              <a:rPr dirty="0" spc="-105"/>
              <a:t> </a:t>
            </a:r>
            <a:r>
              <a:rPr dirty="0" spc="-70"/>
              <a:t>to</a:t>
            </a:r>
            <a:r>
              <a:rPr dirty="0" spc="-170"/>
              <a:t> </a:t>
            </a:r>
            <a:r>
              <a:rPr dirty="0" spc="90"/>
              <a:t>grow</a:t>
            </a:r>
            <a:r>
              <a:rPr dirty="0" spc="-225"/>
              <a:t> </a:t>
            </a:r>
            <a:r>
              <a:rPr dirty="0" spc="-55"/>
              <a:t>with</a:t>
            </a:r>
            <a:r>
              <a:rPr dirty="0" spc="-120"/>
              <a:t> </a:t>
            </a:r>
            <a:r>
              <a:rPr dirty="0" spc="-55"/>
              <a:t>the</a:t>
            </a:r>
            <a:r>
              <a:rPr dirty="0" spc="-210"/>
              <a:t> </a:t>
            </a:r>
            <a:r>
              <a:rPr dirty="0" spc="-10"/>
              <a:t>organization, </a:t>
            </a:r>
            <a:r>
              <a:rPr dirty="0" spc="75"/>
              <a:t>and</a:t>
            </a:r>
            <a:r>
              <a:rPr dirty="0" spc="-145"/>
              <a:t> </a:t>
            </a:r>
            <a:r>
              <a:rPr dirty="0" spc="-85"/>
              <a:t>flexible</a:t>
            </a:r>
            <a:r>
              <a:rPr dirty="0" spc="-185"/>
              <a:t> </a:t>
            </a:r>
            <a:r>
              <a:rPr dirty="0" spc="95"/>
              <a:t>enough</a:t>
            </a:r>
            <a:r>
              <a:rPr dirty="0" spc="-185"/>
              <a:t> </a:t>
            </a:r>
            <a:r>
              <a:rPr dirty="0" spc="-25"/>
              <a:t>to</a:t>
            </a:r>
            <a:r>
              <a:rPr dirty="0" spc="-245"/>
              <a:t> </a:t>
            </a:r>
            <a:r>
              <a:rPr dirty="0"/>
              <a:t>adapt</a:t>
            </a:r>
            <a:r>
              <a:rPr dirty="0" spc="-175"/>
              <a:t> </a:t>
            </a:r>
            <a:r>
              <a:rPr dirty="0" spc="-20"/>
              <a:t>to</a:t>
            </a:r>
            <a:r>
              <a:rPr dirty="0" spc="-135"/>
              <a:t> </a:t>
            </a:r>
            <a:r>
              <a:rPr dirty="0" spc="-70"/>
              <a:t>different</a:t>
            </a:r>
            <a:r>
              <a:rPr dirty="0" spc="-175"/>
              <a:t> </a:t>
            </a:r>
            <a:r>
              <a:rPr dirty="0" spc="-45"/>
              <a:t>industries,</a:t>
            </a:r>
            <a:r>
              <a:rPr dirty="0" spc="-200"/>
              <a:t> </a:t>
            </a:r>
            <a:r>
              <a:rPr dirty="0" spc="-35"/>
              <a:t>roles,</a:t>
            </a:r>
            <a:r>
              <a:rPr dirty="0" spc="-200"/>
              <a:t> </a:t>
            </a:r>
            <a:r>
              <a:rPr dirty="0" spc="85"/>
              <a:t>and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759200" y="8354186"/>
            <a:ext cx="5124450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Trebuchet MS"/>
                <a:cs typeface="Trebuchet MS"/>
              </a:rPr>
              <a:t>qualification</a:t>
            </a:r>
            <a:r>
              <a:rPr dirty="0" sz="2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requirements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16100"/>
            <a:ext cx="4864100" cy="6388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575"/>
              <a:t> </a:t>
            </a:r>
            <a:r>
              <a:rPr dirty="0" spc="-10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43100" y="1849450"/>
            <a:ext cx="10900410" cy="73533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284480" indent="-3810">
              <a:lnSpc>
                <a:spcPct val="152300"/>
              </a:lnSpc>
              <a:spcBef>
                <a:spcPts val="15"/>
              </a:spcBef>
              <a:buFont typeface="Noto Sans Symbols2"/>
              <a:buChar char="✓"/>
              <a:tabLst>
                <a:tab pos="31686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qualifications</a:t>
            </a:r>
            <a:r>
              <a:rPr dirty="0" sz="2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certifications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Trebuchet MS"/>
                <a:cs typeface="Trebuchet MS"/>
              </a:rPr>
              <a:t>each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holds,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including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Trebuchet MS"/>
                <a:cs typeface="Trebuchet MS"/>
              </a:rPr>
              <a:t>names,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certification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levels,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date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attainment.</a:t>
            </a:r>
            <a:endParaRPr sz="2800">
              <a:latin typeface="Trebuchet MS"/>
              <a:cs typeface="Trebuchet MS"/>
            </a:endParaRPr>
          </a:p>
          <a:p>
            <a:pPr marL="405130" indent="-392430">
              <a:lnSpc>
                <a:spcPct val="100000"/>
              </a:lnSpc>
              <a:spcBef>
                <a:spcPts val="1839"/>
              </a:spcBef>
              <a:buFont typeface="Noto Sans Symbols2"/>
              <a:buChar char="✓"/>
              <a:tabLst>
                <a:tab pos="405130" algn="l"/>
              </a:tabLst>
            </a:pP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Documentation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2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programs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35">
                <a:solidFill>
                  <a:srgbClr val="FFFFFF"/>
                </a:solidFill>
                <a:latin typeface="Trebuchet MS"/>
                <a:cs typeface="Trebuchet MS"/>
              </a:rPr>
              <a:t>workshops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attended</a:t>
            </a:r>
            <a:endParaRPr sz="2800">
              <a:latin typeface="Trebuchet MS"/>
              <a:cs typeface="Trebuchet MS"/>
            </a:endParaRPr>
          </a:p>
          <a:p>
            <a:pPr marL="12700" marR="350520">
              <a:lnSpc>
                <a:spcPct val="154800"/>
              </a:lnSpc>
              <a:spcBef>
                <a:spcPts val="100"/>
              </a:spcBef>
            </a:pPr>
            <a:r>
              <a:rPr dirty="0" sz="2800" spc="12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employees,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including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dates,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topics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covered,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Trebuchet MS"/>
                <a:cs typeface="Trebuchet MS"/>
              </a:rPr>
              <a:t>outcomes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scores.</a:t>
            </a:r>
            <a:endParaRPr sz="2800">
              <a:latin typeface="Trebuchet MS"/>
              <a:cs typeface="Trebuchet MS"/>
            </a:endParaRPr>
          </a:p>
          <a:p>
            <a:pPr marL="12700" marR="106680" indent="392430">
              <a:lnSpc>
                <a:spcPct val="154800"/>
              </a:lnSpc>
              <a:spcBef>
                <a:spcPts val="100"/>
              </a:spcBef>
              <a:buFont typeface="Noto Sans Symbols2"/>
              <a:buChar char="✓"/>
              <a:tabLst>
                <a:tab pos="405130" algn="l"/>
              </a:tabLst>
            </a:pPr>
            <a:r>
              <a:rPr dirty="0" sz="2800" spc="135">
                <a:solidFill>
                  <a:srgbClr val="FFFFFF"/>
                </a:solidFill>
                <a:latin typeface="Trebuchet MS"/>
                <a:cs typeface="Trebuchet MS"/>
              </a:rPr>
              <a:t>Basic</a:t>
            </a:r>
            <a:r>
              <a:rPr dirty="0" sz="2800" spc="-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details</a:t>
            </a:r>
            <a:r>
              <a:rPr dirty="0" sz="2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4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28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ID,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name,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department,</a:t>
            </a:r>
            <a:r>
              <a:rPr dirty="0" sz="2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role,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date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hire.</a:t>
            </a:r>
            <a:endParaRPr sz="2800">
              <a:latin typeface="Trebuchet MS"/>
              <a:cs typeface="Trebuchet MS"/>
            </a:endParaRPr>
          </a:p>
          <a:p>
            <a:pPr marL="12700" marR="147955" indent="-3810">
              <a:lnSpc>
                <a:spcPct val="152300"/>
              </a:lnSpc>
              <a:spcBef>
                <a:spcPts val="20"/>
              </a:spcBef>
              <a:buFont typeface="Noto Sans Symbols2"/>
              <a:buChar char="✓"/>
              <a:tabLst>
                <a:tab pos="316865" algn="l"/>
              </a:tabLst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dirty="0" sz="2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cues</a:t>
            </a:r>
            <a:r>
              <a:rPr dirty="0" sz="2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2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5">
                <a:solidFill>
                  <a:srgbClr val="FFFFFF"/>
                </a:solidFill>
                <a:latin typeface="Trebuchet MS"/>
                <a:cs typeface="Trebuchet MS"/>
              </a:rPr>
              <a:t>color-</a:t>
            </a:r>
            <a:r>
              <a:rPr dirty="0" sz="2800" spc="114">
                <a:solidFill>
                  <a:srgbClr val="FFFFFF"/>
                </a:solidFill>
                <a:latin typeface="Trebuchet MS"/>
                <a:cs typeface="Trebuchet MS"/>
              </a:rPr>
              <a:t>coding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conditional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formatting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quickly </a:t>
            </a: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dirty="0" sz="2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meet,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exceed,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fa</a:t>
            </a:r>
            <a:r>
              <a:rPr dirty="0" sz="2800" spc="-3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800" spc="-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below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qualification</a:t>
            </a:r>
            <a:r>
              <a:rPr dirty="0" sz="28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standards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03300" y="8624316"/>
            <a:ext cx="209804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89"/>
              </a:lnSpc>
            </a:pP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500" spc="43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500" spc="-31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20">
                <a:solidFill>
                  <a:srgbClr val="2D82C2"/>
                </a:solidFill>
                <a:latin typeface="Trebuchet MS"/>
                <a:cs typeface="Trebuchet MS"/>
              </a:rPr>
              <a:t>Revie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86100" y="8597900"/>
            <a:ext cx="1930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50">
                <a:solidFill>
                  <a:srgbClr val="2D82C2"/>
                </a:solidFill>
                <a:latin typeface="Trebuchet MS"/>
                <a:cs typeface="Trebuchet MS"/>
              </a:rPr>
              <a:t>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7900" y="800100"/>
            <a:ext cx="10125075" cy="894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700" spc="125"/>
              <a:t>THE</a:t>
            </a:r>
            <a:r>
              <a:rPr dirty="0" sz="5700" spc="-650"/>
              <a:t> </a:t>
            </a:r>
            <a:r>
              <a:rPr dirty="0" sz="5700" spc="645"/>
              <a:t>"</a:t>
            </a:r>
            <a:r>
              <a:rPr dirty="0" sz="5700" spc="310"/>
              <a:t>W</a:t>
            </a:r>
            <a:r>
              <a:rPr dirty="0" sz="5700" spc="395"/>
              <a:t>O</a:t>
            </a:r>
            <a:r>
              <a:rPr dirty="0" sz="5700" spc="390"/>
              <a:t>W</a:t>
            </a:r>
            <a:r>
              <a:rPr dirty="0" sz="5700" spc="840"/>
              <a:t>"</a:t>
            </a:r>
            <a:r>
              <a:rPr dirty="0" sz="5700" spc="-550"/>
              <a:t> </a:t>
            </a:r>
            <a:r>
              <a:rPr dirty="0" sz="5700" spc="335"/>
              <a:t>IN</a:t>
            </a:r>
            <a:r>
              <a:rPr dirty="0" sz="5700" spc="-825"/>
              <a:t> </a:t>
            </a:r>
            <a:r>
              <a:rPr dirty="0" sz="5700" spc="310"/>
              <a:t>OUR</a:t>
            </a:r>
            <a:r>
              <a:rPr dirty="0" sz="5700" spc="-760"/>
              <a:t> </a:t>
            </a:r>
            <a:r>
              <a:rPr dirty="0" sz="5700" spc="175"/>
              <a:t>SOLUTION</a:t>
            </a:r>
            <a:endParaRPr sz="5700"/>
          </a:p>
        </p:txBody>
      </p:sp>
      <p:sp>
        <p:nvSpPr>
          <p:cNvPr id="8" name="object 8" descr=""/>
          <p:cNvSpPr txBox="1"/>
          <p:nvPr/>
        </p:nvSpPr>
        <p:spPr>
          <a:xfrm>
            <a:off x="15062200" y="8597900"/>
            <a:ext cx="1397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60">
                <a:solidFill>
                  <a:srgbClr val="2D936A"/>
                </a:solidFill>
                <a:latin typeface="Trebuchet MS"/>
                <a:cs typeface="Trebuchet MS"/>
              </a:rPr>
              <a:t>9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83100"/>
            <a:ext cx="3136900" cy="43434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3378200" y="1844522"/>
            <a:ext cx="11744960" cy="652780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469900" marR="1221105" indent="-457200">
              <a:lnSpc>
                <a:spcPct val="149000"/>
              </a:lnSpc>
              <a:spcBef>
                <a:spcPts val="145"/>
              </a:spcBef>
              <a:buAutoNum type="arabicPeriod"/>
              <a:tabLst>
                <a:tab pos="469900" algn="l"/>
              </a:tabLst>
            </a:pP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Dashboard: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54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dynamic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dashboard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updates</a:t>
            </a:r>
            <a:r>
              <a:rPr dirty="0" sz="2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dirty="0" sz="2600" spc="-110">
                <a:solidFill>
                  <a:srgbClr val="FFFFFF"/>
                </a:solidFill>
                <a:latin typeface="Trebuchet MS"/>
                <a:cs typeface="Trebuchet MS"/>
              </a:rPr>
              <a:t>time,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Trebuchet MS"/>
                <a:cs typeface="Trebuchet MS"/>
              </a:rPr>
              <a:t>offering</a:t>
            </a:r>
            <a:r>
              <a:rPr dirty="0" sz="26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5">
                <a:solidFill>
                  <a:srgbClr val="FFFFFF"/>
                </a:solidFill>
                <a:latin typeface="Trebuchet MS"/>
                <a:cs typeface="Trebuchet MS"/>
              </a:rPr>
              <a:t>easy-</a:t>
            </a:r>
            <a:r>
              <a:rPr dirty="0" sz="2600" spc="100">
                <a:solidFill>
                  <a:srgbClr val="FFFFFF"/>
                </a:solidFill>
                <a:latin typeface="Trebuchet MS"/>
                <a:cs typeface="Trebuchet MS"/>
              </a:rPr>
              <a:t>to-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navigate</a:t>
            </a:r>
            <a:r>
              <a:rPr dirty="0" sz="26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visuals</a:t>
            </a:r>
            <a:r>
              <a:rPr dirty="0" sz="2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60">
                <a:solidFill>
                  <a:srgbClr val="FFFFFF"/>
                </a:solidFill>
                <a:latin typeface="Trebuchet MS"/>
                <a:cs typeface="Trebuchet MS"/>
              </a:rPr>
              <a:t>instant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r>
              <a:rPr dirty="0" sz="2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2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qualifications</a:t>
            </a:r>
            <a:r>
              <a:rPr dirty="0" sz="2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gaps.</a:t>
            </a:r>
            <a:endParaRPr sz="2600">
              <a:latin typeface="Trebuchet MS"/>
              <a:cs typeface="Trebuchet MS"/>
            </a:endParaRPr>
          </a:p>
          <a:p>
            <a:pPr marL="469900" marR="200025" indent="-457200">
              <a:lnSpc>
                <a:spcPct val="149000"/>
              </a:lnSpc>
              <a:spcBef>
                <a:spcPts val="50"/>
              </a:spcBef>
              <a:buAutoNum type="arabicPeriod"/>
              <a:tabLst>
                <a:tab pos="469900" algn="l"/>
              </a:tabLst>
            </a:pPr>
            <a:r>
              <a:rPr dirty="0" sz="2600" spc="95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r>
              <a:rPr dirty="0" sz="26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Reports:</a:t>
            </a:r>
            <a:r>
              <a:rPr dirty="0" sz="2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Automated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generation</a:t>
            </a:r>
            <a:r>
              <a:rPr dirty="0" sz="26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6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r>
              <a:rPr dirty="0" sz="260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reports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rebuchet MS"/>
                <a:cs typeface="Trebuchet MS"/>
              </a:rPr>
              <a:t>different departments,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highlighting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rebuchet MS"/>
                <a:cs typeface="Trebuchet MS"/>
              </a:rPr>
              <a:t>findings,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needs,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promotion opportunities.</a:t>
            </a:r>
            <a:endParaRPr sz="26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1480"/>
              </a:spcBef>
              <a:buAutoNum type="arabicPeriod"/>
              <a:tabLst>
                <a:tab pos="469265" algn="l"/>
              </a:tabLst>
            </a:pPr>
            <a:r>
              <a:rPr dirty="0" sz="2600" spc="145">
                <a:solidFill>
                  <a:srgbClr val="FFFFFF"/>
                </a:solidFill>
                <a:latin typeface="Trebuchet MS"/>
                <a:cs typeface="Trebuchet MS"/>
              </a:rPr>
              <a:t>Advanced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4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Tools:</a:t>
            </a:r>
            <a:r>
              <a:rPr dirty="0" sz="26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9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advanced</a:t>
            </a:r>
            <a:r>
              <a:rPr dirty="0" sz="2600" spc="-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2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6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26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endParaRPr sz="2600">
              <a:latin typeface="Trebuchet MS"/>
              <a:cs typeface="Trebuchet MS"/>
            </a:endParaRPr>
          </a:p>
          <a:p>
            <a:pPr marL="469900" marR="102235">
              <a:lnSpc>
                <a:spcPct val="147400"/>
              </a:lnSpc>
              <a:spcBef>
                <a:spcPts val="105"/>
              </a:spcBef>
            </a:pP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Power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Pivot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deeper</a:t>
            </a:r>
            <a:r>
              <a:rPr dirty="0" sz="26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insights,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enabling</a:t>
            </a:r>
            <a:r>
              <a:rPr dirty="0" sz="2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predictive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scenario</a:t>
            </a:r>
            <a:r>
              <a:rPr dirty="0" sz="26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planning.</a:t>
            </a:r>
            <a:endParaRPr sz="2600">
              <a:latin typeface="Trebuchet MS"/>
              <a:cs typeface="Trebuchet MS"/>
            </a:endParaRPr>
          </a:p>
          <a:p>
            <a:pPr marL="469900" marR="5080" indent="-457200">
              <a:lnSpc>
                <a:spcPct val="147400"/>
              </a:lnSpc>
              <a:spcBef>
                <a:spcPts val="100"/>
              </a:spcBef>
              <a:buAutoNum type="arabicPeriod" startAt="4"/>
              <a:tabLst>
                <a:tab pos="469900" algn="l"/>
              </a:tabLst>
            </a:pPr>
            <a:r>
              <a:rPr dirty="0" sz="2600" spc="210">
                <a:solidFill>
                  <a:srgbClr val="FFFFFF"/>
                </a:solidFill>
                <a:latin typeface="Trebuchet MS"/>
                <a:cs typeface="Trebuchet MS"/>
              </a:rPr>
              <a:t>User-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Friendly</a:t>
            </a:r>
            <a:r>
              <a:rPr dirty="0" sz="26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Interface:</a:t>
            </a:r>
            <a:r>
              <a:rPr dirty="0" sz="26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8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2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5">
                <a:solidFill>
                  <a:srgbClr val="FFFFFF"/>
                </a:solidFill>
                <a:latin typeface="Trebuchet MS"/>
                <a:cs typeface="Trebuchet MS"/>
              </a:rPr>
              <a:t>intuitive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interface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allowing</a:t>
            </a:r>
            <a:r>
              <a:rPr dirty="0" sz="26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20">
                <a:solidFill>
                  <a:srgbClr val="FFFFFF"/>
                </a:solidFill>
                <a:latin typeface="Trebuchet MS"/>
                <a:cs typeface="Trebuchet MS"/>
              </a:rPr>
              <a:t>HR</a:t>
            </a:r>
            <a:r>
              <a:rPr dirty="0" sz="26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5">
                <a:solidFill>
                  <a:srgbClr val="FFFFFF"/>
                </a:solidFill>
                <a:latin typeface="Trebuchet MS"/>
                <a:cs typeface="Trebuchet MS"/>
              </a:rPr>
              <a:t>teams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7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6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filter, </a:t>
            </a:r>
            <a:r>
              <a:rPr dirty="0" sz="2600" spc="-70">
                <a:solidFill>
                  <a:srgbClr val="FFFFFF"/>
                </a:solidFill>
                <a:latin typeface="Trebuchet MS"/>
                <a:cs typeface="Trebuchet MS"/>
              </a:rPr>
              <a:t>sort,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60">
                <a:solidFill>
                  <a:srgbClr val="FFFFFF"/>
                </a:solidFill>
                <a:latin typeface="Trebuchet MS"/>
                <a:cs typeface="Trebuchet MS"/>
              </a:rPr>
              <a:t>effortlessly,</a:t>
            </a:r>
            <a:r>
              <a:rPr dirty="0" sz="2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r>
              <a:rPr dirty="0" sz="26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26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accessible</a:t>
            </a:r>
            <a:r>
              <a:rPr dirty="0" sz="26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35400" y="8544686"/>
            <a:ext cx="927100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users.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2024-09-07T01:38:13Z</dcterms:created>
  <dcterms:modified xsi:type="dcterms:W3CDTF">2024-09-07T01:38:13Z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2024-09-07T00:00:00Z</vt:filetime>
  </property>
  <property fmtid="{D5CDD505-2E9C-101B-9397-08002B2CF9AE}" pid="3" name="Producer">
    <vt:lpwstr>3-Heights(TM) PDF Security Shell 4.8.25.2 (http://www.pdf-tools.com)</vt:lpwstr>
  </property>
</Properties>
</file>