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Alfa Slab One" panose="020B0604020202020204" charset="0"/>
      <p:regular r:id="rId24"/>
    </p:embeddedFont>
    <p:embeddedFont>
      <p:font typeface="Nunito" pitchFamily="2" charset="0"/>
      <p:regular r:id="rId25"/>
      <p:bold r:id="rId26"/>
      <p:italic r:id="rId27"/>
      <p:boldItalic r:id="rId28"/>
    </p:embeddedFont>
    <p:embeddedFont>
      <p:font typeface="Proxima Nova" panose="020B0604020202020204" charset="0"/>
      <p:regular r:id="rId29"/>
      <p:bold r:id="rId30"/>
      <p:italic r:id="rId31"/>
      <p:boldItalic r:id="rId32"/>
    </p:embeddedFont>
    <p:embeddedFont>
      <p:font typeface="Proxima Nova Semibold" panose="020B0604020202020204" charset="0"/>
      <p:regular r:id="rId33"/>
      <p:bold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300"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546af3762d_1_6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546af3762d_1_6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46af3762d_1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46af3762d_1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546af3762d_1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546af3762d_1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546af3762d_1_6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546af3762d_1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46af3762d_1_6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46af3762d_1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546af3762d_1_6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546af3762d_1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46af3762d_1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546af3762d_1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546af3762d_1_7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546af3762d_1_7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546af3762d_1_7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3546af3762d_1_7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46af3762d_1_7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546af3762d_1_7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46af3762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46af3762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546af3762d_1_7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546af3762d_1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546af3762d_1_7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3546af3762d_1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546af3762d_1_6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546af3762d_1_6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3546af3762d_1_5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3546af3762d_1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546af3762d_1_5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546af3762d_1_5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3546af3762d_1_6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3546af3762d_1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546af3762d_1_6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3546af3762d_1_6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546af3762d_1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546af3762d_1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46af3762d_1_6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46af3762d_1_6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w="76200" cap="flat" cmpd="sng">
            <a:solidFill>
              <a:schemeClr val="dk1"/>
            </a:solidFill>
            <a:prstDash val="solid"/>
            <a:round/>
            <a:headEnd type="none" w="sm" len="sm"/>
            <a:tailEnd type="none" w="sm" len="sm"/>
          </a:ln>
        </p:spPr>
      </p:cxnSp>
      <p:sp>
        <p:nvSpPr>
          <p:cNvPr id="11" name="Google Shape;11;p2"/>
          <p:cNvSpPr txBox="1">
            <a:spLocks noGrp="1"/>
          </p:cNvSpPr>
          <p:nvPr>
            <p:ph type="ctrTitle"/>
          </p:nvPr>
        </p:nvSpPr>
        <p:spPr>
          <a:xfrm>
            <a:off x="311700" y="595975"/>
            <a:ext cx="8520600" cy="1957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2" name="Google Shape;12;p2"/>
          <p:cNvSpPr txBox="1">
            <a:spLocks noGrp="1"/>
          </p:cNvSpPr>
          <p:nvPr>
            <p:ph type="subTitle" idx="1"/>
          </p:nvPr>
        </p:nvSpPr>
        <p:spPr>
          <a:xfrm>
            <a:off x="311700" y="3165823"/>
            <a:ext cx="8520600" cy="733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67925"/>
            <a:ext cx="8520600" cy="19800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a:spLocks noGrp="1"/>
          </p:cNvSpPr>
          <p:nvPr>
            <p:ph type="body" idx="1"/>
          </p:nvPr>
        </p:nvSpPr>
        <p:spPr>
          <a:xfrm>
            <a:off x="311700" y="32242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480550"/>
            <a:ext cx="8114400" cy="24459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6318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490875"/>
            <a:ext cx="2808000" cy="30780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838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375599"/>
            <a:ext cx="4045200" cy="1551900"/>
          </a:xfrm>
          <a:prstGeom prst="rect">
            <a:avLst/>
          </a:prstGeom>
        </p:spPr>
        <p:txBody>
          <a:bodyPr spcFirstLastPara="1" wrap="square" lIns="91425" tIns="91425" rIns="91425" bIns="91425" anchor="b"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40" name="Google Shape;40;p9"/>
          <p:cNvSpPr txBox="1">
            <a:spLocks noGrp="1"/>
          </p:cNvSpPr>
          <p:nvPr>
            <p:ph type="subTitle" idx="1"/>
          </p:nvPr>
        </p:nvSpPr>
        <p:spPr>
          <a:xfrm>
            <a:off x="265500" y="2981125"/>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3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ame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7" name="Google Shape;57;p13"/>
          <p:cNvSpPr txBox="1"/>
          <p:nvPr/>
        </p:nvSpPr>
        <p:spPr>
          <a:xfrm>
            <a:off x="311725" y="301825"/>
            <a:ext cx="4156500" cy="4515000"/>
          </a:xfrm>
          <a:prstGeom prst="rect">
            <a:avLst/>
          </a:prstGeom>
          <a:noFill/>
          <a:ln>
            <a:noFill/>
          </a:ln>
        </p:spPr>
        <p:txBody>
          <a:bodyPr spcFirstLastPara="1" wrap="square" lIns="91425" tIns="91425" rIns="91425" bIns="91425" anchor="t" anchorCtr="0">
            <a:noAutofit/>
          </a:bodyPr>
          <a:lstStyle/>
          <a:p>
            <a:pPr lvl="0" algn="ctr"/>
            <a:r>
              <a:rPr lang="en" sz="3200" dirty="0"/>
              <a:t>DEEP LEARNING:DETECTION OF PNEUMONIA AND TUBERCULOSIS USING VISION MODEL</a:t>
            </a:r>
            <a:endParaRPr sz="1700" b="1" dirty="0">
              <a:solidFill>
                <a:schemeClr val="dk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a:t>
            </a:r>
            <a:endParaRPr/>
          </a:p>
        </p:txBody>
      </p:sp>
      <p:sp>
        <p:nvSpPr>
          <p:cNvPr id="111" name="Google Shape;111;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None/>
            </a:pPr>
            <a:r>
              <a:rPr lang="en" b="1">
                <a:solidFill>
                  <a:srgbClr val="000000"/>
                </a:solidFill>
                <a:latin typeface="Arial"/>
                <a:ea typeface="Arial"/>
                <a:cs typeface="Arial"/>
                <a:sym typeface="Arial"/>
              </a:rPr>
              <a:t>TBx11k Dataset (Kaggle) for TB </a:t>
            </a:r>
            <a:endParaRPr b="1">
              <a:solidFill>
                <a:srgbClr val="000000"/>
              </a:solidFill>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b="1">
                <a:solidFill>
                  <a:srgbClr val="000000"/>
                </a:solidFill>
                <a:latin typeface="Arial"/>
                <a:ea typeface="Arial"/>
                <a:cs typeface="Arial"/>
                <a:sym typeface="Arial"/>
              </a:rPr>
              <a:t>Source</a:t>
            </a:r>
            <a:r>
              <a:rPr lang="en">
                <a:solidFill>
                  <a:srgbClr val="000000"/>
                </a:solidFill>
                <a:latin typeface="Arial"/>
                <a:ea typeface="Arial"/>
                <a:cs typeface="Arial"/>
                <a:sym typeface="Arial"/>
              </a:rPr>
              <a:t>: Large Scale Tuberculosis Dataset from Kaggle</a:t>
            </a:r>
            <a:endParaRPr>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b="1">
                <a:solidFill>
                  <a:srgbClr val="000000"/>
                </a:solidFill>
                <a:latin typeface="Arial"/>
                <a:ea typeface="Arial"/>
                <a:cs typeface="Arial"/>
                <a:sym typeface="Arial"/>
              </a:rPr>
              <a:t>Total Images</a:t>
            </a:r>
            <a:r>
              <a:rPr lang="en">
                <a:solidFill>
                  <a:srgbClr val="000000"/>
                </a:solidFill>
                <a:latin typeface="Arial"/>
                <a:ea typeface="Arial"/>
                <a:cs typeface="Arial"/>
                <a:sym typeface="Arial"/>
              </a:rPr>
              <a:t>: 11,200 chest X-ray images</a:t>
            </a:r>
            <a:endParaRPr>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b="1">
                <a:solidFill>
                  <a:srgbClr val="000000"/>
                </a:solidFill>
                <a:latin typeface="Arial"/>
                <a:ea typeface="Arial"/>
                <a:cs typeface="Arial"/>
                <a:sym typeface="Arial"/>
              </a:rPr>
              <a:t>Image Resolution</a:t>
            </a:r>
            <a:r>
              <a:rPr lang="en">
                <a:solidFill>
                  <a:srgbClr val="000000"/>
                </a:solidFill>
                <a:latin typeface="Arial"/>
                <a:ea typeface="Arial"/>
                <a:cs typeface="Arial"/>
                <a:sym typeface="Arial"/>
              </a:rPr>
              <a:t>: High-resolution medical imaging format</a:t>
            </a:r>
            <a:endParaRPr>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b="1">
                <a:solidFill>
                  <a:srgbClr val="000000"/>
                </a:solidFill>
                <a:latin typeface="Arial"/>
                <a:ea typeface="Arial"/>
                <a:cs typeface="Arial"/>
                <a:sym typeface="Arial"/>
              </a:rPr>
              <a:t>Annotation</a:t>
            </a:r>
            <a:r>
              <a:rPr lang="en">
                <a:solidFill>
                  <a:srgbClr val="000000"/>
                </a:solidFill>
                <a:latin typeface="Arial"/>
                <a:ea typeface="Arial"/>
                <a:cs typeface="Arial"/>
                <a:sym typeface="Arial"/>
              </a:rPr>
              <a:t>: Expert radiologist verified classifications</a:t>
            </a:r>
            <a:endParaRPr>
              <a:solidFill>
                <a:srgbClr val="000000"/>
              </a:solidFill>
              <a:latin typeface="Arial"/>
              <a:ea typeface="Arial"/>
              <a:cs typeface="Arial"/>
              <a:sym typeface="Arial"/>
            </a:endParaRPr>
          </a:p>
          <a:p>
            <a:pPr marL="0" lvl="0" indent="0" algn="l" rtl="0">
              <a:spcBef>
                <a:spcPts val="1200"/>
              </a:spcBef>
              <a:spcAft>
                <a:spcPts val="1200"/>
              </a:spcAft>
              <a:buNone/>
            </a:pPr>
            <a:endParaRPr/>
          </a:p>
        </p:txBody>
      </p:sp>
      <p:sp>
        <p:nvSpPr>
          <p:cNvPr id="112" name="Google Shape;112;p22"/>
          <p:cNvSpPr txBox="1">
            <a:spLocks noGrp="1"/>
          </p:cNvSpPr>
          <p:nvPr>
            <p:ph type="body" idx="2"/>
          </p:nvPr>
        </p:nvSpPr>
        <p:spPr>
          <a:xfrm>
            <a:off x="4832400" y="847675"/>
            <a:ext cx="3999900" cy="3416400"/>
          </a:xfrm>
          <a:prstGeom prst="rect">
            <a:avLst/>
          </a:prstGeom>
        </p:spPr>
        <p:txBody>
          <a:bodyPr spcFirstLastPara="1" wrap="square" lIns="91425" tIns="91425" rIns="91425" bIns="91425" anchor="t" anchorCtr="0">
            <a:noAutofit/>
          </a:bodyPr>
          <a:lstStyle/>
          <a:p>
            <a:pPr marL="0" lvl="0" indent="0" algn="l" rtl="0">
              <a:spcBef>
                <a:spcPts val="1400"/>
              </a:spcBef>
              <a:spcAft>
                <a:spcPts val="0"/>
              </a:spcAft>
              <a:buNone/>
            </a:pPr>
            <a:r>
              <a:rPr lang="en" b="1">
                <a:solidFill>
                  <a:srgbClr val="000000"/>
                </a:solidFill>
                <a:latin typeface="Arial"/>
                <a:ea typeface="Arial"/>
                <a:cs typeface="Arial"/>
                <a:sym typeface="Arial"/>
              </a:rPr>
              <a:t>Combined Pneumonia Dataset (Hugging Face) for Pneumonia</a:t>
            </a:r>
            <a:endParaRPr b="1">
              <a:solidFill>
                <a:srgbClr val="000000"/>
              </a:solidFill>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b="1">
                <a:solidFill>
                  <a:srgbClr val="000000"/>
                </a:solidFill>
                <a:latin typeface="Arial"/>
                <a:ea typeface="Arial"/>
                <a:cs typeface="Arial"/>
                <a:sym typeface="Arial"/>
              </a:rPr>
              <a:t>Source</a:t>
            </a:r>
            <a:r>
              <a:rPr lang="en">
                <a:solidFill>
                  <a:srgbClr val="000000"/>
                </a:solidFill>
                <a:latin typeface="Arial"/>
                <a:ea typeface="Arial"/>
                <a:cs typeface="Arial"/>
                <a:sym typeface="Arial"/>
              </a:rPr>
              <a:t>: darthPanda/combined-unknown-pneumonia-and-tuberculosis</a:t>
            </a:r>
            <a:endParaRPr>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b="1">
                <a:solidFill>
                  <a:srgbClr val="000000"/>
                </a:solidFill>
                <a:latin typeface="Arial"/>
                <a:ea typeface="Arial"/>
                <a:cs typeface="Arial"/>
                <a:sym typeface="Arial"/>
              </a:rPr>
              <a:t>Total Images</a:t>
            </a:r>
            <a:r>
              <a:rPr lang="en">
                <a:solidFill>
                  <a:srgbClr val="000000"/>
                </a:solidFill>
                <a:latin typeface="Arial"/>
                <a:ea typeface="Arial"/>
                <a:cs typeface="Arial"/>
                <a:sym typeface="Arial"/>
              </a:rPr>
              <a:t>: 1,527 images in final training set</a:t>
            </a:r>
            <a:endParaRPr>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b="1">
                <a:solidFill>
                  <a:srgbClr val="000000"/>
                </a:solidFill>
                <a:latin typeface="Arial"/>
                <a:ea typeface="Arial"/>
                <a:cs typeface="Arial"/>
                <a:sym typeface="Arial"/>
              </a:rPr>
              <a:t>Image Resolution</a:t>
            </a:r>
            <a:r>
              <a:rPr lang="en">
                <a:solidFill>
                  <a:srgbClr val="000000"/>
                </a:solidFill>
                <a:latin typeface="Arial"/>
                <a:ea typeface="Arial"/>
                <a:cs typeface="Arial"/>
                <a:sym typeface="Arial"/>
              </a:rPr>
              <a:t>: High-resolution medical imaging format</a:t>
            </a:r>
            <a:endParaRPr>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Architecture Diagram</a:t>
            </a:r>
            <a:endParaRPr/>
          </a:p>
        </p:txBody>
      </p:sp>
      <p:pic>
        <p:nvPicPr>
          <p:cNvPr id="118" name="Google Shape;118;p23"/>
          <p:cNvPicPr preferRelativeResize="0"/>
          <p:nvPr/>
        </p:nvPicPr>
        <p:blipFill>
          <a:blip r:embed="rId3">
            <a:alphaModFix/>
          </a:blip>
          <a:stretch>
            <a:fillRect/>
          </a:stretch>
        </p:blipFill>
        <p:spPr>
          <a:xfrm>
            <a:off x="1290600" y="684475"/>
            <a:ext cx="6911475" cy="425287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body" idx="1"/>
          </p:nvPr>
        </p:nvSpPr>
        <p:spPr>
          <a:xfrm>
            <a:off x="319500" y="195125"/>
            <a:ext cx="5998800" cy="59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Architecture Diagram</a:t>
            </a:r>
            <a:endParaRPr/>
          </a:p>
        </p:txBody>
      </p:sp>
      <p:sp>
        <p:nvSpPr>
          <p:cNvPr id="124" name="Google Shape;124;p24"/>
          <p:cNvSpPr txBox="1"/>
          <p:nvPr/>
        </p:nvSpPr>
        <p:spPr>
          <a:xfrm>
            <a:off x="373600" y="840100"/>
            <a:ext cx="8081100" cy="4014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500">
                <a:latin typeface="Proxima Nova Semibold"/>
                <a:ea typeface="Proxima Nova Semibold"/>
                <a:cs typeface="Proxima Nova Semibold"/>
                <a:sym typeface="Proxima Nova Semibold"/>
              </a:rPr>
              <a:t>Architecture Components</a:t>
            </a:r>
            <a:endParaRPr sz="1500">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500">
                <a:latin typeface="Proxima Nova Semibold"/>
                <a:ea typeface="Proxima Nova Semibold"/>
                <a:cs typeface="Proxima Nova Semibold"/>
                <a:sym typeface="Proxima Nova Semibold"/>
              </a:rPr>
              <a:t>1.  Input Layer: Processes images from TBx11k and Combined datasets</a:t>
            </a:r>
            <a:endParaRPr sz="1500">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500">
                <a:latin typeface="Proxima Nova Semibold"/>
                <a:ea typeface="Proxima Nova Semibold"/>
                <a:cs typeface="Proxima Nova Semibold"/>
                <a:sym typeface="Proxima Nova Semibold"/>
              </a:rPr>
              <a:t>2. Preprocessing: Medical-specific image standardization</a:t>
            </a:r>
            <a:endParaRPr sz="1500">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500">
                <a:latin typeface="Proxima Nova Semibold"/>
                <a:ea typeface="Proxima Nova Semibold"/>
                <a:cs typeface="Proxima Nova Semibold"/>
                <a:sym typeface="Proxima Nova Semibold"/>
              </a:rPr>
              <a:t>3. CNN Models: Five parallel architectures with proven performance</a:t>
            </a:r>
            <a:endParaRPr sz="1500">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500">
                <a:latin typeface="Proxima Nova Semibold"/>
                <a:ea typeface="Proxima Nova Semibold"/>
                <a:cs typeface="Proxima Nova Semibold"/>
                <a:sym typeface="Proxima Nova Semibold"/>
              </a:rPr>
              <a:t>4. Ensemble Fusion: Advanced combination techniques</a:t>
            </a:r>
            <a:endParaRPr sz="1500">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500">
                <a:latin typeface="Proxima Nova Semibold"/>
                <a:ea typeface="Proxima Nova Semibold"/>
                <a:cs typeface="Proxima Nova Semibold"/>
                <a:sym typeface="Proxima Nova Semibold"/>
              </a:rPr>
              <a:t>5. Output Layer: Multi-class medical diagnosis</a:t>
            </a:r>
            <a:endParaRPr sz="1500">
              <a:latin typeface="Proxima Nova Semibold"/>
              <a:ea typeface="Proxima Nova Semibold"/>
              <a:cs typeface="Proxima Nova Semibold"/>
              <a:sym typeface="Proxima Nova Semibold"/>
            </a:endParaRPr>
          </a:p>
          <a:p>
            <a:pPr marL="0" lvl="0" indent="0" algn="l" rtl="0">
              <a:lnSpc>
                <a:spcPct val="115000"/>
              </a:lnSpc>
              <a:spcBef>
                <a:spcPts val="1200"/>
              </a:spcBef>
              <a:spcAft>
                <a:spcPts val="0"/>
              </a:spcAft>
              <a:buNone/>
            </a:pPr>
            <a:r>
              <a:rPr lang="en" sz="1500">
                <a:latin typeface="Proxima Nova Semibold"/>
                <a:ea typeface="Proxima Nova Semibold"/>
                <a:cs typeface="Proxima Nova Semibold"/>
                <a:sym typeface="Proxima Nova Semibold"/>
              </a:rPr>
              <a:t>6. Interface: Clinical-grade Gradio implementation</a:t>
            </a:r>
            <a:endParaRPr sz="1500">
              <a:latin typeface="Proxima Nova Semibold"/>
              <a:ea typeface="Proxima Nova Semibold"/>
              <a:cs typeface="Proxima Nova Semibold"/>
              <a:sym typeface="Proxima Nova Semibold"/>
            </a:endParaRPr>
          </a:p>
          <a:p>
            <a:pPr marL="0" lvl="0" indent="0" algn="l" rtl="0">
              <a:spcBef>
                <a:spcPts val="1200"/>
              </a:spcBef>
              <a:spcAft>
                <a:spcPts val="0"/>
              </a:spcAft>
              <a:buNone/>
            </a:pPr>
            <a:endParaRPr sz="1500">
              <a:solidFill>
                <a:schemeClr val="dk2"/>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body" idx="1"/>
          </p:nvPr>
        </p:nvSpPr>
        <p:spPr>
          <a:xfrm>
            <a:off x="311700" y="923875"/>
            <a:ext cx="39999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a:solidFill>
                  <a:schemeClr val="accent3"/>
                </a:solidFill>
                <a:latin typeface="Proxima Nova Semibold"/>
                <a:ea typeface="Proxima Nova Semibold"/>
                <a:cs typeface="Proxima Nova Semibold"/>
                <a:sym typeface="Proxima Nova Semibold"/>
              </a:rPr>
              <a:t>Training Modules</a:t>
            </a:r>
            <a:endParaRPr>
              <a:solidFill>
                <a:schemeClr val="accent3"/>
              </a:solidFill>
              <a:latin typeface="Proxima Nova Semibold"/>
              <a:ea typeface="Proxima Nova Semibold"/>
              <a:cs typeface="Proxima Nova Semibold"/>
              <a:sym typeface="Proxima Nova Semibold"/>
            </a:endParaRPr>
          </a:p>
          <a:p>
            <a:pPr marL="457200" lvl="0" indent="-317500" algn="l" rtl="0">
              <a:spcBef>
                <a:spcPts val="120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PyTorch: Primary deep learning framework for model development</a:t>
            </a:r>
            <a:endParaRPr>
              <a:solidFill>
                <a:srgbClr val="000000"/>
              </a:solidFill>
              <a:latin typeface="Proxima Nova Semibold"/>
              <a:ea typeface="Proxima Nova Semibold"/>
              <a:cs typeface="Proxima Nova Semibold"/>
              <a:sym typeface="Proxima Nova Semibold"/>
            </a:endParaRPr>
          </a:p>
          <a:p>
            <a:pPr marL="457200" lvl="0" indent="-317500" algn="l" rtl="0">
              <a:spcBef>
                <a:spcPts val="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OpenCV: Medical image processing and augmentation</a:t>
            </a:r>
            <a:endParaRPr>
              <a:solidFill>
                <a:srgbClr val="000000"/>
              </a:solidFill>
              <a:latin typeface="Proxima Nova Semibold"/>
              <a:ea typeface="Proxima Nova Semibold"/>
              <a:cs typeface="Proxima Nova Semibold"/>
              <a:sym typeface="Proxima Nova Semibold"/>
            </a:endParaRPr>
          </a:p>
          <a:p>
            <a:pPr marL="457200" lvl="0" indent="-317500" algn="l" rtl="0">
              <a:spcBef>
                <a:spcPts val="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scikit-learn: Performance metrics and evaluation tools</a:t>
            </a:r>
            <a:endParaRPr>
              <a:solidFill>
                <a:srgbClr val="000000"/>
              </a:solidFill>
              <a:latin typeface="Proxima Nova Semibold"/>
              <a:ea typeface="Proxima Nova Semibold"/>
              <a:cs typeface="Proxima Nova Semibold"/>
              <a:sym typeface="Proxima Nova Semibold"/>
            </a:endParaRPr>
          </a:p>
          <a:p>
            <a:pPr marL="457200" lvl="0" indent="-317500" algn="l" rtl="0">
              <a:spcBef>
                <a:spcPts val="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Pandas/NumPy: Dataset management and preprocessing</a:t>
            </a:r>
            <a:endParaRPr>
              <a:solidFill>
                <a:srgbClr val="000000"/>
              </a:solidFill>
              <a:latin typeface="Proxima Nova Semibold"/>
              <a:ea typeface="Proxima Nova Semibold"/>
              <a:cs typeface="Proxima Nova Semibold"/>
              <a:sym typeface="Proxima Nova Semibold"/>
            </a:endParaRPr>
          </a:p>
          <a:p>
            <a:pPr marL="457200" lvl="0" indent="-317500" algn="l" rtl="0">
              <a:spcBef>
                <a:spcPts val="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Matplotlib/Seaborn: Visualization of training metrics and results</a:t>
            </a:r>
            <a:endParaRPr>
              <a:solidFill>
                <a:srgbClr val="000000"/>
              </a:solidFill>
              <a:latin typeface="Proxima Nova Semibold"/>
              <a:ea typeface="Proxima Nova Semibold"/>
              <a:cs typeface="Proxima Nova Semibold"/>
              <a:sym typeface="Proxima Nova Semibold"/>
            </a:endParaRPr>
          </a:p>
          <a:p>
            <a:pPr marL="0" lvl="0" indent="0" algn="l" rtl="0">
              <a:spcBef>
                <a:spcPts val="1200"/>
              </a:spcBef>
              <a:spcAft>
                <a:spcPts val="1200"/>
              </a:spcAft>
              <a:buNone/>
            </a:pPr>
            <a:endParaRPr b="1">
              <a:solidFill>
                <a:srgbClr val="000000"/>
              </a:solidFill>
              <a:latin typeface="Arial"/>
              <a:ea typeface="Arial"/>
              <a:cs typeface="Arial"/>
              <a:sym typeface="Arial"/>
            </a:endParaRPr>
          </a:p>
        </p:txBody>
      </p:sp>
      <p:sp>
        <p:nvSpPr>
          <p:cNvPr id="130" name="Google Shape;130;p25"/>
          <p:cNvSpPr txBox="1">
            <a:spLocks noGrp="1"/>
          </p:cNvSpPr>
          <p:nvPr>
            <p:ph type="title"/>
          </p:nvPr>
        </p:nvSpPr>
        <p:spPr>
          <a:xfrm>
            <a:off x="311700" y="2926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Module Used</a:t>
            </a:r>
            <a:endParaRPr/>
          </a:p>
        </p:txBody>
      </p:sp>
      <p:sp>
        <p:nvSpPr>
          <p:cNvPr id="131" name="Google Shape;131;p25"/>
          <p:cNvSpPr txBox="1">
            <a:spLocks noGrp="1"/>
          </p:cNvSpPr>
          <p:nvPr>
            <p:ph type="body" idx="2"/>
          </p:nvPr>
        </p:nvSpPr>
        <p:spPr>
          <a:xfrm>
            <a:off x="4832400" y="923875"/>
            <a:ext cx="3999900" cy="3416400"/>
          </a:xfrm>
          <a:prstGeom prst="rect">
            <a:avLst/>
          </a:prstGeom>
        </p:spPr>
        <p:txBody>
          <a:bodyPr spcFirstLastPara="1" wrap="square" lIns="91425" tIns="91425" rIns="91425" bIns="91425" anchor="t" anchorCtr="0">
            <a:noAutofit/>
          </a:bodyPr>
          <a:lstStyle/>
          <a:p>
            <a:pPr marL="0" lvl="0" indent="0" algn="l" rtl="0">
              <a:spcBef>
                <a:spcPts val="1800"/>
              </a:spcBef>
              <a:spcAft>
                <a:spcPts val="0"/>
              </a:spcAft>
              <a:buNone/>
            </a:pPr>
            <a:r>
              <a:rPr lang="en">
                <a:solidFill>
                  <a:schemeClr val="accent3"/>
                </a:solidFill>
                <a:latin typeface="Proxima Nova Semibold"/>
                <a:ea typeface="Proxima Nova Semibold"/>
                <a:cs typeface="Proxima Nova Semibold"/>
                <a:sym typeface="Proxima Nova Semibold"/>
              </a:rPr>
              <a:t>Model Processing UI Modules</a:t>
            </a:r>
            <a:endParaRPr>
              <a:solidFill>
                <a:schemeClr val="accent3"/>
              </a:solidFill>
              <a:latin typeface="Proxima Nova Semibold"/>
              <a:ea typeface="Proxima Nova Semibold"/>
              <a:cs typeface="Proxima Nova Semibold"/>
              <a:sym typeface="Proxima Nova Semibold"/>
            </a:endParaRPr>
          </a:p>
          <a:p>
            <a:pPr marL="457200" lvl="0" indent="-317500" algn="l" rtl="0">
              <a:spcBef>
                <a:spcPts val="120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Gradio: Medical interface framework for healthcare professionals</a:t>
            </a:r>
            <a:endParaRPr>
              <a:solidFill>
                <a:srgbClr val="000000"/>
              </a:solidFill>
              <a:latin typeface="Proxima Nova Semibold"/>
              <a:ea typeface="Proxima Nova Semibold"/>
              <a:cs typeface="Proxima Nova Semibold"/>
              <a:sym typeface="Proxima Nova Semibold"/>
            </a:endParaRPr>
          </a:p>
          <a:p>
            <a:pPr marL="457200" lvl="0" indent="-317500" algn="l" rtl="0">
              <a:spcBef>
                <a:spcPts val="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PIL: Image processing for chest X-ray handling</a:t>
            </a:r>
            <a:endParaRPr>
              <a:solidFill>
                <a:srgbClr val="000000"/>
              </a:solidFill>
              <a:latin typeface="Proxima Nova Semibold"/>
              <a:ea typeface="Proxima Nova Semibold"/>
              <a:cs typeface="Proxima Nova Semibold"/>
              <a:sym typeface="Proxima Nova Semibold"/>
            </a:endParaRPr>
          </a:p>
          <a:p>
            <a:pPr marL="457200" lvl="0" indent="-317500" algn="l" rtl="0">
              <a:spcBef>
                <a:spcPts val="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NumPy: Numerical operations for medical data</a:t>
            </a:r>
            <a:endParaRPr>
              <a:solidFill>
                <a:srgbClr val="000000"/>
              </a:solidFill>
              <a:latin typeface="Proxima Nova Semibold"/>
              <a:ea typeface="Proxima Nova Semibold"/>
              <a:cs typeface="Proxima Nova Semibold"/>
              <a:sym typeface="Proxima Nova Semibold"/>
            </a:endParaRPr>
          </a:p>
          <a:p>
            <a:pPr marL="457200" lvl="0" indent="-317500" algn="l" rtl="0">
              <a:spcBef>
                <a:spcPts val="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Matplotlib: Medical visualization and plotting</a:t>
            </a:r>
            <a:endParaRPr>
              <a:solidFill>
                <a:srgbClr val="000000"/>
              </a:solidFill>
              <a:latin typeface="Proxima Nova Semibold"/>
              <a:ea typeface="Proxima Nova Semibold"/>
              <a:cs typeface="Proxima Nova Semibold"/>
              <a:sym typeface="Proxima Nova Semibold"/>
            </a:endParaRPr>
          </a:p>
          <a:p>
            <a:pPr marL="457200" lvl="0" indent="-317500" algn="l" rtl="0">
              <a:spcBef>
                <a:spcPts val="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Flask: Backend API for EMR integration</a:t>
            </a:r>
            <a:endParaRPr>
              <a:solidFill>
                <a:srgbClr val="000000"/>
              </a:solidFill>
              <a:latin typeface="Proxima Nova Semibold"/>
              <a:ea typeface="Proxima Nova Semibold"/>
              <a:cs typeface="Proxima Nova Semibold"/>
              <a:sym typeface="Proxima Nova Semibold"/>
            </a:endParaRPr>
          </a:p>
          <a:p>
            <a:pPr marL="457200" lvl="0" indent="-317500" algn="l" rtl="0">
              <a:spcBef>
                <a:spcPts val="0"/>
              </a:spcBef>
              <a:spcAft>
                <a:spcPts val="0"/>
              </a:spcAft>
              <a:buClr>
                <a:srgbClr val="000000"/>
              </a:buClr>
              <a:buSzPts val="1400"/>
              <a:buFont typeface="Arial"/>
              <a:buChar char="●"/>
            </a:pPr>
            <a:r>
              <a:rPr lang="en">
                <a:solidFill>
                  <a:srgbClr val="000000"/>
                </a:solidFill>
                <a:latin typeface="Proxima Nova Semibold"/>
                <a:ea typeface="Proxima Nova Semibold"/>
                <a:cs typeface="Proxima Nova Semibold"/>
                <a:sym typeface="Proxima Nova Semibold"/>
              </a:rPr>
              <a:t>DICOM Library: Medical imaging standard compliance</a:t>
            </a:r>
            <a:endParaRPr>
              <a:solidFill>
                <a:srgbClr val="000000"/>
              </a:solidFill>
              <a:latin typeface="Proxima Nova Semibold"/>
              <a:ea typeface="Proxima Nova Semibold"/>
              <a:cs typeface="Proxima Nova Semibold"/>
              <a:sym typeface="Proxima Nova Semibold"/>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Image Classification and Training</a:t>
            </a:r>
            <a:endParaRPr/>
          </a:p>
        </p:txBody>
      </p:sp>
      <p:sp>
        <p:nvSpPr>
          <p:cNvPr id="137" name="Google Shape;137;p2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Arial"/>
                <a:ea typeface="Arial"/>
                <a:cs typeface="Arial"/>
                <a:sym typeface="Arial"/>
              </a:rPr>
              <a:t>Dataset Integration</a:t>
            </a:r>
            <a:r>
              <a:rPr lang="en">
                <a:solidFill>
                  <a:srgbClr val="000000"/>
                </a:solidFill>
                <a:latin typeface="Arial"/>
                <a:ea typeface="Arial"/>
                <a:cs typeface="Arial"/>
                <a:sym typeface="Arial"/>
              </a:rPr>
              <a:t>: Combine TBx11k and pneumonia datasets</a:t>
            </a:r>
            <a:endParaRPr>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Arial"/>
                <a:ea typeface="Arial"/>
                <a:cs typeface="Arial"/>
                <a:sym typeface="Arial"/>
              </a:rPr>
              <a:t>Preprocessing</a:t>
            </a:r>
            <a:r>
              <a:rPr lang="en">
                <a:solidFill>
                  <a:srgbClr val="000000"/>
                </a:solidFill>
                <a:latin typeface="Arial"/>
                <a:ea typeface="Arial"/>
                <a:cs typeface="Arial"/>
                <a:sym typeface="Arial"/>
              </a:rPr>
              <a:t>: Standardize images to 224x224, normalize pixels</a:t>
            </a:r>
            <a:endParaRPr>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Arial"/>
                <a:ea typeface="Arial"/>
                <a:cs typeface="Arial"/>
                <a:sym typeface="Arial"/>
              </a:rPr>
              <a:t>Data Augmentation</a:t>
            </a:r>
            <a:r>
              <a:rPr lang="en">
                <a:solidFill>
                  <a:srgbClr val="000000"/>
                </a:solidFill>
                <a:latin typeface="Arial"/>
                <a:ea typeface="Arial"/>
                <a:cs typeface="Arial"/>
                <a:sym typeface="Arial"/>
              </a:rPr>
              <a:t>: Medical-specific transformations applied</a:t>
            </a:r>
            <a:endParaRPr>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Arial"/>
                <a:ea typeface="Arial"/>
                <a:cs typeface="Arial"/>
                <a:sym typeface="Arial"/>
              </a:rPr>
              <a:t>Model Initialization</a:t>
            </a:r>
            <a:r>
              <a:rPr lang="en">
                <a:solidFill>
                  <a:srgbClr val="000000"/>
                </a:solidFill>
                <a:latin typeface="Arial"/>
                <a:ea typeface="Arial"/>
                <a:cs typeface="Arial"/>
                <a:sym typeface="Arial"/>
              </a:rPr>
              <a:t>: Load pre-trained weights for transfer learning</a:t>
            </a:r>
            <a:endParaRPr>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Arial"/>
                <a:ea typeface="Arial"/>
                <a:cs typeface="Arial"/>
                <a:sym typeface="Arial"/>
              </a:rPr>
              <a:t>Fine-tuning</a:t>
            </a:r>
            <a:r>
              <a:rPr lang="en">
                <a:solidFill>
                  <a:srgbClr val="000000"/>
                </a:solidFill>
                <a:latin typeface="Arial"/>
                <a:ea typeface="Arial"/>
                <a:cs typeface="Arial"/>
                <a:sym typeface="Arial"/>
              </a:rPr>
              <a:t>: Adapt models to chest X-ray classification task</a:t>
            </a:r>
            <a:endParaRPr>
              <a:solidFill>
                <a:srgbClr val="000000"/>
              </a:solidFill>
              <a:latin typeface="Arial"/>
              <a:ea typeface="Arial"/>
              <a:cs typeface="Arial"/>
              <a:sym typeface="Arial"/>
            </a:endParaRPr>
          </a:p>
          <a:p>
            <a:pPr marL="0" lvl="0" indent="0" algn="l" rtl="0">
              <a:spcBef>
                <a:spcPts val="1200"/>
              </a:spcBef>
              <a:spcAft>
                <a:spcPts val="0"/>
              </a:spcAft>
              <a:buNone/>
            </a:pPr>
            <a:endParaRPr>
              <a:solidFill>
                <a:srgbClr val="000000"/>
              </a:solidFill>
              <a:latin typeface="Arial"/>
              <a:ea typeface="Arial"/>
              <a:cs typeface="Arial"/>
              <a:sym typeface="Arial"/>
            </a:endParaRPr>
          </a:p>
          <a:p>
            <a:pPr marL="0" lvl="0" indent="0" algn="l" rtl="0">
              <a:spcBef>
                <a:spcPts val="1200"/>
              </a:spcBef>
              <a:spcAft>
                <a:spcPts val="1200"/>
              </a:spcAft>
              <a:buNone/>
            </a:pPr>
            <a:endParaRPr/>
          </a:p>
        </p:txBody>
      </p:sp>
      <p:sp>
        <p:nvSpPr>
          <p:cNvPr id="138" name="Google Shape;138;p26"/>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solidFill>
                  <a:srgbClr val="000000"/>
                </a:solidFill>
                <a:latin typeface="Arial"/>
                <a:ea typeface="Arial"/>
                <a:cs typeface="Arial"/>
                <a:sym typeface="Arial"/>
              </a:rPr>
              <a:t>Training Loop</a:t>
            </a:r>
            <a:r>
              <a:rPr lang="en">
                <a:solidFill>
                  <a:srgbClr val="000000"/>
                </a:solidFill>
                <a:latin typeface="Arial"/>
                <a:ea typeface="Arial"/>
                <a:cs typeface="Arial"/>
                <a:sym typeface="Arial"/>
              </a:rPr>
              <a:t>: Forward pass, loss calculation, backpropagation</a:t>
            </a:r>
            <a:endParaRPr>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Arial"/>
                <a:ea typeface="Arial"/>
                <a:cs typeface="Arial"/>
                <a:sym typeface="Arial"/>
              </a:rPr>
              <a:t>Validation</a:t>
            </a:r>
            <a:r>
              <a:rPr lang="en">
                <a:solidFill>
                  <a:srgbClr val="000000"/>
                </a:solidFill>
                <a:latin typeface="Arial"/>
                <a:ea typeface="Arial"/>
                <a:cs typeface="Arial"/>
                <a:sym typeface="Arial"/>
              </a:rPr>
              <a:t>: Monitor performance on held-out validation set</a:t>
            </a:r>
            <a:endParaRPr>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Arial"/>
                <a:ea typeface="Arial"/>
                <a:cs typeface="Arial"/>
                <a:sym typeface="Arial"/>
              </a:rPr>
              <a:t>Ensemble Training</a:t>
            </a:r>
            <a:r>
              <a:rPr lang="en">
                <a:solidFill>
                  <a:srgbClr val="000000"/>
                </a:solidFill>
                <a:latin typeface="Arial"/>
                <a:ea typeface="Arial"/>
                <a:cs typeface="Arial"/>
                <a:sym typeface="Arial"/>
              </a:rPr>
              <a:t>: Train individual models with optimal hyperparameters</a:t>
            </a:r>
            <a:endParaRPr>
              <a:solidFill>
                <a:srgbClr val="000000"/>
              </a:solidFill>
              <a:latin typeface="Arial"/>
              <a:ea typeface="Arial"/>
              <a:cs typeface="Arial"/>
              <a:sym typeface="Arial"/>
            </a:endParaRPr>
          </a:p>
          <a:p>
            <a:pPr marL="0" lvl="0" indent="0" algn="l" rtl="0">
              <a:spcBef>
                <a:spcPts val="1200"/>
              </a:spcBef>
              <a:spcAft>
                <a:spcPts val="0"/>
              </a:spcAft>
              <a:buNone/>
            </a:pPr>
            <a:r>
              <a:rPr lang="en" b="1">
                <a:solidFill>
                  <a:srgbClr val="000000"/>
                </a:solidFill>
                <a:latin typeface="Arial"/>
                <a:ea typeface="Arial"/>
                <a:cs typeface="Arial"/>
                <a:sym typeface="Arial"/>
              </a:rPr>
              <a:t>Fusion Strategy</a:t>
            </a:r>
            <a:r>
              <a:rPr lang="en">
                <a:solidFill>
                  <a:srgbClr val="000000"/>
                </a:solidFill>
                <a:latin typeface="Arial"/>
                <a:ea typeface="Arial"/>
                <a:cs typeface="Arial"/>
                <a:sym typeface="Arial"/>
              </a:rPr>
              <a:t>: Develop weighted voting based on validation performance</a:t>
            </a:r>
            <a:endParaRPr>
              <a:solidFill>
                <a:srgbClr val="000000"/>
              </a:solidFill>
              <a:latin typeface="Arial"/>
              <a:ea typeface="Arial"/>
              <a:cs typeface="Arial"/>
              <a:sym typeface="Arial"/>
            </a:endParaRPr>
          </a:p>
          <a:p>
            <a:pPr marL="0" lvl="0" indent="0" algn="l" rtl="0">
              <a:spcBef>
                <a:spcPts val="1200"/>
              </a:spcBef>
              <a:spcAft>
                <a:spcPts val="1200"/>
              </a:spcAft>
              <a:buNone/>
            </a:pPr>
            <a:r>
              <a:rPr lang="en" b="1">
                <a:solidFill>
                  <a:srgbClr val="000000"/>
                </a:solidFill>
                <a:latin typeface="Arial"/>
                <a:ea typeface="Arial"/>
                <a:cs typeface="Arial"/>
                <a:sym typeface="Arial"/>
              </a:rPr>
              <a:t>Final Evaluation</a:t>
            </a:r>
            <a:r>
              <a:rPr lang="en">
                <a:solidFill>
                  <a:srgbClr val="000000"/>
                </a:solidFill>
                <a:latin typeface="Arial"/>
                <a:ea typeface="Arial"/>
                <a:cs typeface="Arial"/>
                <a:sym typeface="Arial"/>
              </a:rPr>
              <a:t>: Test ensemble on held-out test dataset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CNN and Its Architecture</a:t>
            </a:r>
            <a:endParaRPr/>
          </a:p>
        </p:txBody>
      </p:sp>
      <p:sp>
        <p:nvSpPr>
          <p:cNvPr id="144" name="Google Shape;144;p2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1800"/>
              </a:spcBef>
              <a:spcAft>
                <a:spcPts val="0"/>
              </a:spcAft>
              <a:buNone/>
            </a:pPr>
            <a:r>
              <a:rPr lang="en" sz="2000" b="1">
                <a:solidFill>
                  <a:schemeClr val="accent3"/>
                </a:solidFill>
              </a:rPr>
              <a:t>CNN Fundamentals</a:t>
            </a:r>
            <a:endParaRPr sz="2000" b="1">
              <a:solidFill>
                <a:schemeClr val="accent3"/>
              </a:solidFill>
            </a:endParaRPr>
          </a:p>
          <a:p>
            <a:pPr marL="457200" lvl="0" indent="-308610" algn="l" rtl="0">
              <a:spcBef>
                <a:spcPts val="1200"/>
              </a:spcBef>
              <a:spcAft>
                <a:spcPts val="0"/>
              </a:spcAft>
              <a:buClr>
                <a:srgbClr val="000000"/>
              </a:buClr>
              <a:buSzPct val="100000"/>
              <a:buFont typeface="Arial"/>
              <a:buChar char="●"/>
            </a:pPr>
            <a:r>
              <a:rPr lang="en" sz="1800" b="1">
                <a:solidFill>
                  <a:srgbClr val="000000"/>
                </a:solidFill>
                <a:latin typeface="Arial"/>
                <a:ea typeface="Arial"/>
                <a:cs typeface="Arial"/>
                <a:sym typeface="Arial"/>
              </a:rPr>
              <a:t>Convolutional Layers</a:t>
            </a:r>
            <a:r>
              <a:rPr lang="en" sz="1800">
                <a:solidFill>
                  <a:srgbClr val="000000"/>
                </a:solidFill>
                <a:latin typeface="Arial"/>
                <a:ea typeface="Arial"/>
                <a:cs typeface="Arial"/>
                <a:sym typeface="Arial"/>
              </a:rPr>
              <a:t>: Extract spatial features through learnable filters</a:t>
            </a:r>
            <a:endParaRPr sz="1800">
              <a:solidFill>
                <a:srgbClr val="000000"/>
              </a:solidFill>
              <a:latin typeface="Arial"/>
              <a:ea typeface="Arial"/>
              <a:cs typeface="Arial"/>
              <a:sym typeface="Arial"/>
            </a:endParaRPr>
          </a:p>
          <a:p>
            <a:pPr marL="457200" lvl="0" indent="-308610" algn="l" rtl="0">
              <a:spcBef>
                <a:spcPts val="0"/>
              </a:spcBef>
              <a:spcAft>
                <a:spcPts val="0"/>
              </a:spcAft>
              <a:buClr>
                <a:srgbClr val="000000"/>
              </a:buClr>
              <a:buSzPct val="100000"/>
              <a:buFont typeface="Arial"/>
              <a:buChar char="●"/>
            </a:pPr>
            <a:r>
              <a:rPr lang="en" sz="1800" b="1">
                <a:solidFill>
                  <a:srgbClr val="000000"/>
                </a:solidFill>
                <a:latin typeface="Arial"/>
                <a:ea typeface="Arial"/>
                <a:cs typeface="Arial"/>
                <a:sym typeface="Arial"/>
              </a:rPr>
              <a:t>Pooling Layers</a:t>
            </a:r>
            <a:r>
              <a:rPr lang="en" sz="1800">
                <a:solidFill>
                  <a:srgbClr val="000000"/>
                </a:solidFill>
                <a:latin typeface="Arial"/>
                <a:ea typeface="Arial"/>
                <a:cs typeface="Arial"/>
                <a:sym typeface="Arial"/>
              </a:rPr>
              <a:t>: Reduce spatial dimensions while preserving important features</a:t>
            </a:r>
            <a:endParaRPr sz="1800">
              <a:solidFill>
                <a:srgbClr val="000000"/>
              </a:solidFill>
              <a:latin typeface="Arial"/>
              <a:ea typeface="Arial"/>
              <a:cs typeface="Arial"/>
              <a:sym typeface="Arial"/>
            </a:endParaRPr>
          </a:p>
          <a:p>
            <a:pPr marL="457200" lvl="0" indent="-308610" algn="l" rtl="0">
              <a:spcBef>
                <a:spcPts val="0"/>
              </a:spcBef>
              <a:spcAft>
                <a:spcPts val="0"/>
              </a:spcAft>
              <a:buClr>
                <a:srgbClr val="000000"/>
              </a:buClr>
              <a:buSzPct val="100000"/>
              <a:buFont typeface="Arial"/>
              <a:buChar char="●"/>
            </a:pPr>
            <a:r>
              <a:rPr lang="en" sz="1800" b="1">
                <a:solidFill>
                  <a:srgbClr val="000000"/>
                </a:solidFill>
                <a:latin typeface="Arial"/>
                <a:ea typeface="Arial"/>
                <a:cs typeface="Arial"/>
                <a:sym typeface="Arial"/>
              </a:rPr>
              <a:t>Activation Functions</a:t>
            </a:r>
            <a:r>
              <a:rPr lang="en" sz="1800">
                <a:solidFill>
                  <a:srgbClr val="000000"/>
                </a:solidFill>
                <a:latin typeface="Arial"/>
                <a:ea typeface="Arial"/>
                <a:cs typeface="Arial"/>
                <a:sym typeface="Arial"/>
              </a:rPr>
              <a:t>: ReLU, LeakyReLU, Swish for non-linearity</a:t>
            </a:r>
            <a:endParaRPr sz="1800">
              <a:solidFill>
                <a:srgbClr val="000000"/>
              </a:solidFill>
              <a:latin typeface="Arial"/>
              <a:ea typeface="Arial"/>
              <a:cs typeface="Arial"/>
              <a:sym typeface="Arial"/>
            </a:endParaRPr>
          </a:p>
          <a:p>
            <a:pPr marL="457200" lvl="0" indent="-308610" algn="l" rtl="0">
              <a:spcBef>
                <a:spcPts val="0"/>
              </a:spcBef>
              <a:spcAft>
                <a:spcPts val="0"/>
              </a:spcAft>
              <a:buClr>
                <a:srgbClr val="000000"/>
              </a:buClr>
              <a:buSzPct val="100000"/>
              <a:buFont typeface="Arial"/>
              <a:buChar char="●"/>
            </a:pPr>
            <a:r>
              <a:rPr lang="en" sz="1800" b="1">
                <a:solidFill>
                  <a:srgbClr val="000000"/>
                </a:solidFill>
                <a:latin typeface="Arial"/>
                <a:ea typeface="Arial"/>
                <a:cs typeface="Arial"/>
                <a:sym typeface="Arial"/>
              </a:rPr>
              <a:t>Batch Normalization</a:t>
            </a:r>
            <a:r>
              <a:rPr lang="en" sz="1800">
                <a:solidFill>
                  <a:srgbClr val="000000"/>
                </a:solidFill>
                <a:latin typeface="Arial"/>
                <a:ea typeface="Arial"/>
                <a:cs typeface="Arial"/>
                <a:sym typeface="Arial"/>
              </a:rPr>
              <a:t>: Stabilize training and reduce internal covariate shift</a:t>
            </a:r>
            <a:endParaRPr sz="1800">
              <a:solidFill>
                <a:srgbClr val="000000"/>
              </a:solidFill>
              <a:latin typeface="Arial"/>
              <a:ea typeface="Arial"/>
              <a:cs typeface="Arial"/>
              <a:sym typeface="Arial"/>
            </a:endParaRPr>
          </a:p>
          <a:p>
            <a:pPr marL="457200" lvl="0" indent="-308610" algn="l" rtl="0">
              <a:spcBef>
                <a:spcPts val="0"/>
              </a:spcBef>
              <a:spcAft>
                <a:spcPts val="0"/>
              </a:spcAft>
              <a:buClr>
                <a:srgbClr val="000000"/>
              </a:buClr>
              <a:buSzPct val="100000"/>
              <a:buFont typeface="Arial"/>
              <a:buChar char="●"/>
            </a:pPr>
            <a:r>
              <a:rPr lang="en" sz="1800" b="1">
                <a:solidFill>
                  <a:srgbClr val="000000"/>
                </a:solidFill>
                <a:latin typeface="Arial"/>
                <a:ea typeface="Arial"/>
                <a:cs typeface="Arial"/>
                <a:sym typeface="Arial"/>
              </a:rPr>
              <a:t>Dropout</a:t>
            </a:r>
            <a:r>
              <a:rPr lang="en" sz="1800">
                <a:solidFill>
                  <a:srgbClr val="000000"/>
                </a:solidFill>
                <a:latin typeface="Arial"/>
                <a:ea typeface="Arial"/>
                <a:cs typeface="Arial"/>
                <a:sym typeface="Arial"/>
              </a:rPr>
              <a:t>: Regularization technique to prevent overfitting</a:t>
            </a:r>
            <a:endParaRPr sz="1800">
              <a:solidFill>
                <a:srgbClr val="000000"/>
              </a:solidFill>
              <a:latin typeface="Arial"/>
              <a:ea typeface="Arial"/>
              <a:cs typeface="Arial"/>
              <a:sym typeface="Arial"/>
            </a:endParaRPr>
          </a:p>
          <a:p>
            <a:pPr marL="457200" lvl="0" indent="-308610" algn="l" rtl="0">
              <a:spcBef>
                <a:spcPts val="0"/>
              </a:spcBef>
              <a:spcAft>
                <a:spcPts val="0"/>
              </a:spcAft>
              <a:buClr>
                <a:srgbClr val="000000"/>
              </a:buClr>
              <a:buSzPct val="100000"/>
              <a:buFont typeface="Arial"/>
              <a:buChar char="●"/>
            </a:pPr>
            <a:r>
              <a:rPr lang="en" sz="1800" b="1">
                <a:solidFill>
                  <a:srgbClr val="000000"/>
                </a:solidFill>
                <a:latin typeface="Arial"/>
                <a:ea typeface="Arial"/>
                <a:cs typeface="Arial"/>
                <a:sym typeface="Arial"/>
              </a:rPr>
              <a:t>Fully Connected Layers</a:t>
            </a:r>
            <a:r>
              <a:rPr lang="en" sz="1800">
                <a:solidFill>
                  <a:srgbClr val="000000"/>
                </a:solidFill>
                <a:latin typeface="Arial"/>
                <a:ea typeface="Arial"/>
                <a:cs typeface="Arial"/>
                <a:sym typeface="Arial"/>
              </a:rPr>
              <a:t>: Final feature mapping to classification output</a:t>
            </a:r>
            <a:endParaRPr sz="18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
        <p:nvSpPr>
          <p:cNvPr id="145" name="Google Shape;145;p2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p>
            <a:pPr marL="0" lvl="0" indent="0" algn="l" rtl="0">
              <a:spcBef>
                <a:spcPts val="1800"/>
              </a:spcBef>
              <a:spcAft>
                <a:spcPts val="0"/>
              </a:spcAft>
              <a:buNone/>
            </a:pPr>
            <a:r>
              <a:rPr lang="en" sz="1700" b="1">
                <a:solidFill>
                  <a:schemeClr val="accent3"/>
                </a:solidFill>
                <a:latin typeface="Arial"/>
                <a:ea typeface="Arial"/>
                <a:cs typeface="Arial"/>
                <a:sym typeface="Arial"/>
              </a:rPr>
              <a:t>Architecture-Specific Features</a:t>
            </a:r>
            <a:endParaRPr sz="1700" b="1">
              <a:solidFill>
                <a:schemeClr val="accent3"/>
              </a:solidFill>
              <a:latin typeface="Arial"/>
              <a:ea typeface="Arial"/>
              <a:cs typeface="Arial"/>
              <a:sym typeface="Arial"/>
            </a:endParaRPr>
          </a:p>
          <a:p>
            <a:pPr marL="457200" lvl="0" indent="-317500" algn="l" rtl="0">
              <a:spcBef>
                <a:spcPts val="1200"/>
              </a:spcBef>
              <a:spcAft>
                <a:spcPts val="0"/>
              </a:spcAft>
              <a:buClr>
                <a:srgbClr val="000000"/>
              </a:buClr>
              <a:buSzPts val="1400"/>
              <a:buFont typeface="Arial"/>
              <a:buChar char="●"/>
            </a:pPr>
            <a:r>
              <a:rPr lang="en" b="1">
                <a:solidFill>
                  <a:srgbClr val="000000"/>
                </a:solidFill>
                <a:latin typeface="Arial"/>
                <a:ea typeface="Arial"/>
                <a:cs typeface="Arial"/>
                <a:sym typeface="Arial"/>
              </a:rPr>
              <a:t>VGG16</a:t>
            </a:r>
            <a:r>
              <a:rPr lang="en">
                <a:solidFill>
                  <a:srgbClr val="000000"/>
                </a:solidFill>
                <a:latin typeface="Arial"/>
                <a:ea typeface="Arial"/>
                <a:cs typeface="Arial"/>
                <a:sym typeface="Arial"/>
              </a:rPr>
              <a:t>: Simple architecture with repeated 3x3 convolutions</a:t>
            </a:r>
            <a:endParaRPr>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b="1">
                <a:solidFill>
                  <a:srgbClr val="000000"/>
                </a:solidFill>
                <a:latin typeface="Arial"/>
                <a:ea typeface="Arial"/>
                <a:cs typeface="Arial"/>
                <a:sym typeface="Arial"/>
              </a:rPr>
              <a:t>ResNet50</a:t>
            </a:r>
            <a:r>
              <a:rPr lang="en">
                <a:solidFill>
                  <a:srgbClr val="000000"/>
                </a:solidFill>
                <a:latin typeface="Arial"/>
                <a:ea typeface="Arial"/>
                <a:cs typeface="Arial"/>
                <a:sym typeface="Arial"/>
              </a:rPr>
              <a:t>: Skip connections enabling deeper network training</a:t>
            </a:r>
            <a:endParaRPr>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b="1">
                <a:solidFill>
                  <a:srgbClr val="000000"/>
                </a:solidFill>
                <a:latin typeface="Arial"/>
                <a:ea typeface="Arial"/>
                <a:cs typeface="Arial"/>
                <a:sym typeface="Arial"/>
              </a:rPr>
              <a:t>DenseNet121</a:t>
            </a:r>
            <a:r>
              <a:rPr lang="en">
                <a:solidFill>
                  <a:srgbClr val="000000"/>
                </a:solidFill>
                <a:latin typeface="Arial"/>
                <a:ea typeface="Arial"/>
                <a:cs typeface="Arial"/>
                <a:sym typeface="Arial"/>
              </a:rPr>
              <a:t>: Dense connectivity for feature reuse and efficiency</a:t>
            </a:r>
            <a:endParaRPr>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b="1">
                <a:solidFill>
                  <a:srgbClr val="000000"/>
                </a:solidFill>
                <a:latin typeface="Arial"/>
                <a:ea typeface="Arial"/>
                <a:cs typeface="Arial"/>
                <a:sym typeface="Arial"/>
              </a:rPr>
              <a:t>InceptionV3</a:t>
            </a:r>
            <a:r>
              <a:rPr lang="en">
                <a:solidFill>
                  <a:srgbClr val="000000"/>
                </a:solidFill>
                <a:latin typeface="Arial"/>
                <a:ea typeface="Arial"/>
                <a:cs typeface="Arial"/>
                <a:sym typeface="Arial"/>
              </a:rPr>
              <a:t>: Multi-scale feature extraction through parallel paths</a:t>
            </a:r>
            <a:endParaRPr>
              <a:solidFill>
                <a:srgbClr val="000000"/>
              </a:solidFill>
              <a:latin typeface="Arial"/>
              <a:ea typeface="Arial"/>
              <a:cs typeface="Arial"/>
              <a:sym typeface="Arial"/>
            </a:endParaRPr>
          </a:p>
          <a:p>
            <a:pPr marL="457200" lvl="0" indent="-317500" algn="l" rtl="0">
              <a:spcBef>
                <a:spcPts val="0"/>
              </a:spcBef>
              <a:spcAft>
                <a:spcPts val="0"/>
              </a:spcAft>
              <a:buClr>
                <a:srgbClr val="000000"/>
              </a:buClr>
              <a:buSzPts val="1400"/>
              <a:buFont typeface="Arial"/>
              <a:buChar char="●"/>
            </a:pPr>
            <a:r>
              <a:rPr lang="en" b="1">
                <a:solidFill>
                  <a:srgbClr val="000000"/>
                </a:solidFill>
                <a:latin typeface="Arial"/>
                <a:ea typeface="Arial"/>
                <a:cs typeface="Arial"/>
                <a:sym typeface="Arial"/>
              </a:rPr>
              <a:t>EfficientNet</a:t>
            </a:r>
            <a:r>
              <a:rPr lang="en">
                <a:solidFill>
                  <a:srgbClr val="000000"/>
                </a:solidFill>
                <a:latin typeface="Arial"/>
                <a:ea typeface="Arial"/>
                <a:cs typeface="Arial"/>
                <a:sym typeface="Arial"/>
              </a:rPr>
              <a:t>: Compound scaling for optimal depth/width/resolution balance</a:t>
            </a:r>
            <a:endParaRPr>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Processing of Models from Hugging Face</a:t>
            </a:r>
            <a:endParaRPr/>
          </a:p>
        </p:txBody>
      </p:sp>
      <p:sp>
        <p:nvSpPr>
          <p:cNvPr id="151" name="Google Shape;151;p2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lnSpcReduction="10000"/>
          </a:bodyPr>
          <a:lstStyle/>
          <a:p>
            <a:pPr marL="0" lvl="0" indent="0" algn="just" rtl="0">
              <a:spcBef>
                <a:spcPts val="1200"/>
              </a:spcBef>
              <a:spcAft>
                <a:spcPts val="0"/>
              </a:spcAft>
              <a:buNone/>
            </a:pPr>
            <a:r>
              <a:rPr lang="en" sz="1600">
                <a:solidFill>
                  <a:schemeClr val="accent3"/>
                </a:solidFill>
              </a:rPr>
              <a:t>Hugging Face Integration Process</a:t>
            </a:r>
            <a:endParaRPr sz="1600">
              <a:solidFill>
                <a:schemeClr val="accent3"/>
              </a:solidFill>
            </a:endParaRPr>
          </a:p>
          <a:p>
            <a:pPr marL="0" lvl="0" indent="0" algn="just" rtl="0">
              <a:spcBef>
                <a:spcPts val="1200"/>
              </a:spcBef>
              <a:spcAft>
                <a:spcPts val="0"/>
              </a:spcAft>
              <a:buNone/>
            </a:pPr>
            <a:r>
              <a:rPr lang="en">
                <a:solidFill>
                  <a:srgbClr val="000000"/>
                </a:solidFill>
              </a:rPr>
              <a:t>Model Repository: Direct access to pre-trained models via transformers library. AutoClass Loading Automatic model and tokenizer initialization. </a:t>
            </a:r>
            <a:endParaRPr>
              <a:solidFill>
                <a:srgbClr val="000000"/>
              </a:solidFill>
            </a:endParaRPr>
          </a:p>
          <a:p>
            <a:pPr marL="0" lvl="0" indent="0" algn="just" rtl="0">
              <a:spcBef>
                <a:spcPts val="1200"/>
              </a:spcBef>
              <a:spcAft>
                <a:spcPts val="0"/>
              </a:spcAft>
              <a:buNone/>
            </a:pPr>
            <a:r>
              <a:rPr lang="en">
                <a:solidFill>
                  <a:srgbClr val="000000"/>
                </a:solidFill>
              </a:rPr>
              <a:t>Pre-trained Weights: Leverage models trained on massive datasets Fine-tuning Pipeline Easy adaptation to medical imaging domain. </a:t>
            </a:r>
            <a:endParaRPr>
              <a:solidFill>
                <a:srgbClr val="000000"/>
              </a:solidFill>
            </a:endParaRPr>
          </a:p>
          <a:p>
            <a:pPr marL="0" lvl="0" indent="0" algn="just" rtl="0">
              <a:spcBef>
                <a:spcPts val="1200"/>
              </a:spcBef>
              <a:spcAft>
                <a:spcPts val="0"/>
              </a:spcAft>
              <a:buNone/>
            </a:pPr>
            <a:r>
              <a:rPr lang="en">
                <a:solidFill>
                  <a:srgbClr val="000000"/>
                </a:solidFill>
              </a:rPr>
              <a:t>Inference Optimization with efficient prediction with batch processing. Version Management Specific model versions for reproducibility</a:t>
            </a:r>
            <a:endParaRPr>
              <a:solidFill>
                <a:srgbClr val="000000"/>
              </a:solidFill>
            </a:endParaRPr>
          </a:p>
          <a:p>
            <a:pPr marL="0" lvl="0" indent="0" algn="just" rtl="0">
              <a:spcBef>
                <a:spcPts val="1200"/>
              </a:spcBef>
              <a:spcAft>
                <a:spcPts val="1200"/>
              </a:spcAft>
              <a:buNone/>
            </a:pPr>
            <a:endParaRPr/>
          </a:p>
        </p:txBody>
      </p:sp>
      <p:sp>
        <p:nvSpPr>
          <p:cNvPr id="152" name="Google Shape;152;p2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accent3"/>
                </a:solidFill>
              </a:rPr>
              <a:t>Implementation Workflow :</a:t>
            </a:r>
            <a:endParaRPr sz="1700">
              <a:solidFill>
                <a:schemeClr val="accent3"/>
              </a:solidFill>
            </a:endParaRPr>
          </a:p>
          <a:p>
            <a:pPr marL="0" lvl="0" indent="0" algn="l" rtl="0">
              <a:spcBef>
                <a:spcPts val="1200"/>
              </a:spcBef>
              <a:spcAft>
                <a:spcPts val="0"/>
              </a:spcAft>
              <a:buNone/>
            </a:pPr>
            <a:r>
              <a:rPr lang="en">
                <a:solidFill>
                  <a:srgbClr val="000000"/>
                </a:solidFill>
              </a:rPr>
              <a:t>Model Selection: Choose appropriate vision transformer variants</a:t>
            </a:r>
            <a:endParaRPr>
              <a:solidFill>
                <a:srgbClr val="000000"/>
              </a:solidFill>
            </a:endParaRPr>
          </a:p>
          <a:p>
            <a:pPr marL="0" lvl="0" indent="0" algn="l" rtl="0">
              <a:spcBef>
                <a:spcPts val="1200"/>
              </a:spcBef>
              <a:spcAft>
                <a:spcPts val="0"/>
              </a:spcAft>
              <a:buNone/>
            </a:pPr>
            <a:r>
              <a:rPr lang="en">
                <a:solidFill>
                  <a:srgbClr val="000000"/>
                </a:solidFill>
              </a:rPr>
              <a:t>Preprocessing: Standardize input format for Hugging Face models</a:t>
            </a:r>
            <a:endParaRPr>
              <a:solidFill>
                <a:srgbClr val="000000"/>
              </a:solidFill>
            </a:endParaRPr>
          </a:p>
          <a:p>
            <a:pPr marL="0" lvl="0" indent="0" algn="l" rtl="0">
              <a:spcBef>
                <a:spcPts val="1200"/>
              </a:spcBef>
              <a:spcAft>
                <a:spcPts val="0"/>
              </a:spcAft>
              <a:buNone/>
            </a:pPr>
            <a:r>
              <a:rPr lang="en">
                <a:solidFill>
                  <a:srgbClr val="000000"/>
                </a:solidFill>
              </a:rPr>
              <a:t>Integration: Seamless incorporation into ensemble framework</a:t>
            </a:r>
            <a:endParaRPr>
              <a:solidFill>
                <a:srgbClr val="000000"/>
              </a:solidFill>
            </a:endParaRPr>
          </a:p>
          <a:p>
            <a:pPr marL="0" lvl="0" indent="0" algn="l" rtl="0">
              <a:spcBef>
                <a:spcPts val="1200"/>
              </a:spcBef>
              <a:spcAft>
                <a:spcPts val="0"/>
              </a:spcAft>
              <a:buNone/>
            </a:pPr>
            <a:r>
              <a:rPr lang="en">
                <a:solidFill>
                  <a:srgbClr val="000000"/>
                </a:solidFill>
              </a:rPr>
              <a:t>Output Processing: Convert model outputs to clinical predictions</a:t>
            </a:r>
            <a:endParaRPr>
              <a:solidFill>
                <a:srgbClr val="000000"/>
              </a:solidFill>
            </a:endParaRPr>
          </a:p>
          <a:p>
            <a:pPr marL="0" lvl="0" indent="0" algn="l" rtl="0">
              <a:spcBef>
                <a:spcPts val="1200"/>
              </a:spcBef>
              <a:spcAft>
                <a:spcPts val="0"/>
              </a:spcAft>
              <a:buNone/>
            </a:pPr>
            <a:endParaRPr>
              <a:solidFill>
                <a:srgbClr val="000000"/>
              </a:solidFill>
            </a:endParaRPr>
          </a:p>
          <a:p>
            <a:pPr marL="0" lvl="0" indent="0" algn="l" rtl="0">
              <a:spcBef>
                <a:spcPts val="120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Interface </a:t>
            </a:r>
            <a:endParaRPr/>
          </a:p>
        </p:txBody>
      </p:sp>
      <p:pic>
        <p:nvPicPr>
          <p:cNvPr id="158" name="Google Shape;158;p29" title="front page.png"/>
          <p:cNvPicPr preferRelativeResize="0"/>
          <p:nvPr/>
        </p:nvPicPr>
        <p:blipFill>
          <a:blip r:embed="rId3">
            <a:alphaModFix/>
          </a:blip>
          <a:stretch>
            <a:fillRect/>
          </a:stretch>
        </p:blipFill>
        <p:spPr>
          <a:xfrm>
            <a:off x="765775" y="1017725"/>
            <a:ext cx="7688826" cy="38267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Interface of Tuberculosis Detection</a:t>
            </a:r>
            <a:endParaRPr/>
          </a:p>
        </p:txBody>
      </p:sp>
      <p:pic>
        <p:nvPicPr>
          <p:cNvPr id="164" name="Google Shape;164;p30" title="tb image with result.png"/>
          <p:cNvPicPr preferRelativeResize="0"/>
          <p:nvPr/>
        </p:nvPicPr>
        <p:blipFill>
          <a:blip r:embed="rId3">
            <a:alphaModFix/>
          </a:blip>
          <a:stretch>
            <a:fillRect/>
          </a:stretch>
        </p:blipFill>
        <p:spPr>
          <a:xfrm>
            <a:off x="414875" y="1017725"/>
            <a:ext cx="8256448" cy="39474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Interface of Pneumonia</a:t>
            </a:r>
            <a:endParaRPr/>
          </a:p>
        </p:txBody>
      </p:sp>
      <p:sp>
        <p:nvSpPr>
          <p:cNvPr id="170" name="Google Shape;170;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1" name="Google Shape;171;p31" title="pneumonia with result.png"/>
          <p:cNvPicPr preferRelativeResize="0"/>
          <p:nvPr/>
        </p:nvPicPr>
        <p:blipFill>
          <a:blip r:embed="rId3">
            <a:alphaModFix/>
          </a:blip>
          <a:stretch>
            <a:fillRect/>
          </a:stretch>
        </p:blipFill>
        <p:spPr>
          <a:xfrm>
            <a:off x="311700" y="1152475"/>
            <a:ext cx="8520601" cy="3733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3" name="Google Shape;63;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 sz="1600">
                <a:solidFill>
                  <a:srgbClr val="000000"/>
                </a:solidFill>
              </a:rPr>
              <a:t>Tuberculosis and Pneumonia detection using chest X-ray images represents a critical application in healthcare diagnostics .Multiple CNN architectures provide diverse feature extraction capabilities for medical image analysis .Traditional single-model approaches often fail to capture subtle variations in radiological patterns. Ensemble learning techniques combine strengths of various CNN models for enhanced diagnostic accuracy. Large-scale medical datasets like TBx11k and combined pneumonia datasets enable robust model training. Deep learning in radiology offers potential for automated screening and diagnostic assistance. This project develops an integrated system combining five state-of-the-art CNN architectures for chest X-ray classification</a:t>
            </a:r>
            <a:endParaRPr sz="1600">
              <a:solidFill>
                <a:srgbClr val="000000"/>
              </a:solidFill>
            </a:endParaRPr>
          </a:p>
          <a:p>
            <a:pPr marL="0" lvl="0" indent="0" algn="just" rtl="0">
              <a:spcBef>
                <a:spcPts val="1200"/>
              </a:spcBef>
              <a:spcAft>
                <a:spcPts val="1200"/>
              </a:spcAft>
              <a:buNone/>
            </a:pPr>
            <a:endParaRPr sz="16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Training Results</a:t>
            </a:r>
            <a:endParaRPr/>
          </a:p>
        </p:txBody>
      </p:sp>
      <p:sp>
        <p:nvSpPr>
          <p:cNvPr id="177" name="Google Shape;17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8" name="Google Shape;178;p32" title="comparsion table.png"/>
          <p:cNvPicPr preferRelativeResize="0"/>
          <p:nvPr/>
        </p:nvPicPr>
        <p:blipFill>
          <a:blip r:embed="rId3">
            <a:alphaModFix/>
          </a:blip>
          <a:stretch>
            <a:fillRect/>
          </a:stretch>
        </p:blipFill>
        <p:spPr>
          <a:xfrm>
            <a:off x="619125" y="1668488"/>
            <a:ext cx="7905750" cy="21621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 </a:t>
            </a:r>
            <a:endParaRPr/>
          </a:p>
        </p:txBody>
      </p:sp>
      <p:sp>
        <p:nvSpPr>
          <p:cNvPr id="184" name="Google Shape;184;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1200"/>
              </a:spcAft>
              <a:buNone/>
            </a:pPr>
            <a:r>
              <a:rPr lang="en">
                <a:solidFill>
                  <a:srgbClr val="000000"/>
                </a:solidFill>
                <a:latin typeface="Proxima Nova Semibold"/>
                <a:ea typeface="Proxima Nova Semibold"/>
                <a:cs typeface="Proxima Nova Semibold"/>
                <a:sym typeface="Proxima Nova Semibold"/>
              </a:rPr>
              <a:t>The multi-CNN ensemble achieves 92.7% accuracy in TB and pneumonia detection, with an intuitive Gradio interface designed for healthcare professionals. The system integrates five CNN architectures with TBx11k and combined datasets to deliver clinical-grade diagnostics. This AI-assisted platform democratizes expert-level chest X-ray analysis while maintaining essential medical oversight for improved patient outcomes</a:t>
            </a:r>
            <a:endParaRPr>
              <a:solidFill>
                <a:srgbClr val="000000"/>
              </a:solidFill>
              <a:latin typeface="Proxima Nova Semibold"/>
              <a:ea typeface="Proxima Nova Semibold"/>
              <a:cs typeface="Proxima Nova Semibold"/>
              <a:sym typeface="Proxima Nova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5843525" y="580200"/>
            <a:ext cx="2808000" cy="1539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Aim</a:t>
            </a:r>
            <a:endParaRPr/>
          </a:p>
        </p:txBody>
      </p:sp>
      <p:sp>
        <p:nvSpPr>
          <p:cNvPr id="69" name="Google Shape;69;p15"/>
          <p:cNvSpPr txBox="1">
            <a:spLocks noGrp="1"/>
          </p:cNvSpPr>
          <p:nvPr>
            <p:ph type="body" idx="1"/>
          </p:nvPr>
        </p:nvSpPr>
        <p:spPr>
          <a:xfrm>
            <a:off x="311700" y="656400"/>
            <a:ext cx="5088000" cy="30258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rgbClr val="000000"/>
              </a:buClr>
              <a:buSzPts val="1600"/>
              <a:buFont typeface="Proxima Nova Semibold"/>
              <a:buChar char="➔"/>
            </a:pPr>
            <a:r>
              <a:rPr lang="en" sz="1600">
                <a:solidFill>
                  <a:srgbClr val="000000"/>
                </a:solidFill>
                <a:latin typeface="Proxima Nova Semibold"/>
                <a:ea typeface="Proxima Nova Semibold"/>
                <a:cs typeface="Proxima Nova Semibold"/>
                <a:sym typeface="Proxima Nova Semibold"/>
              </a:rPr>
              <a:t>Develop a multi-model CNN ensemble system for enhanced TB and pneumonia detection accuracy. </a:t>
            </a:r>
            <a:endParaRPr sz="1600">
              <a:solidFill>
                <a:srgbClr val="000000"/>
              </a:solidFill>
              <a:latin typeface="Proxima Nova Semibold"/>
              <a:ea typeface="Proxima Nova Semibold"/>
              <a:cs typeface="Proxima Nova Semibold"/>
              <a:sym typeface="Proxima Nova Semibold"/>
            </a:endParaRPr>
          </a:p>
          <a:p>
            <a:pPr marL="457200" lvl="0" indent="-330200" algn="l" rtl="0">
              <a:spcBef>
                <a:spcPts val="0"/>
              </a:spcBef>
              <a:spcAft>
                <a:spcPts val="0"/>
              </a:spcAft>
              <a:buClr>
                <a:srgbClr val="000000"/>
              </a:buClr>
              <a:buSzPts val="1600"/>
              <a:buFont typeface="Proxima Nova Semibold"/>
              <a:buChar char="➔"/>
            </a:pPr>
            <a:r>
              <a:rPr lang="en" sz="1600">
                <a:solidFill>
                  <a:srgbClr val="000000"/>
                </a:solidFill>
                <a:latin typeface="Proxima Nova Semibold"/>
                <a:ea typeface="Proxima Nova Semibold"/>
                <a:cs typeface="Proxima Nova Semibold"/>
                <a:sym typeface="Proxima Nova Semibold"/>
              </a:rPr>
              <a:t>Create an integrated prediction pipeline combining five different CNN architectures.</a:t>
            </a:r>
            <a:endParaRPr sz="1600">
              <a:solidFill>
                <a:srgbClr val="000000"/>
              </a:solidFill>
              <a:latin typeface="Proxima Nova Semibold"/>
              <a:ea typeface="Proxima Nova Semibold"/>
              <a:cs typeface="Proxima Nova Semibold"/>
              <a:sym typeface="Proxima Nova Semibold"/>
            </a:endParaRPr>
          </a:p>
          <a:p>
            <a:pPr marL="457200" lvl="0" indent="-330200" algn="l" rtl="0">
              <a:spcBef>
                <a:spcPts val="0"/>
              </a:spcBef>
              <a:spcAft>
                <a:spcPts val="0"/>
              </a:spcAft>
              <a:buClr>
                <a:srgbClr val="000000"/>
              </a:buClr>
              <a:buSzPts val="1600"/>
              <a:buFont typeface="Proxima Nova Semibold"/>
              <a:buChar char="➔"/>
            </a:pPr>
            <a:r>
              <a:rPr lang="en" sz="1600">
                <a:solidFill>
                  <a:srgbClr val="000000"/>
                </a:solidFill>
                <a:latin typeface="Proxima Nova Semibold"/>
                <a:ea typeface="Proxima Nova Semibold"/>
                <a:cs typeface="Proxima Nova Semibold"/>
                <a:sym typeface="Proxima Nova Semibold"/>
              </a:rPr>
              <a:t>Build a user-friendly web interface using Gradio for easy medical image interaction and visualization.</a:t>
            </a:r>
            <a:endParaRPr sz="1600">
              <a:solidFill>
                <a:srgbClr val="000000"/>
              </a:solidFill>
              <a:latin typeface="Proxima Nova Semibold"/>
              <a:ea typeface="Proxima Nova Semibold"/>
              <a:cs typeface="Proxima Nova Semibold"/>
              <a:sym typeface="Proxima Nova Semibold"/>
            </a:endParaRPr>
          </a:p>
          <a:p>
            <a:pPr marL="457200" lvl="0" indent="-330200" algn="l" rtl="0">
              <a:spcBef>
                <a:spcPts val="0"/>
              </a:spcBef>
              <a:spcAft>
                <a:spcPts val="0"/>
              </a:spcAft>
              <a:buClr>
                <a:srgbClr val="000000"/>
              </a:buClr>
              <a:buSzPts val="1600"/>
              <a:buFont typeface="Proxima Nova Semibold"/>
              <a:buChar char="➔"/>
            </a:pPr>
            <a:r>
              <a:rPr lang="en" sz="1600">
                <a:solidFill>
                  <a:srgbClr val="000000"/>
                </a:solidFill>
                <a:latin typeface="Proxima Nova Semibold"/>
                <a:ea typeface="Proxima Nova Semibold"/>
                <a:cs typeface="Proxima Nova Semibold"/>
                <a:sym typeface="Proxima Nova Semibold"/>
              </a:rPr>
              <a:t>Implement ensemble learning strategies to leverage strengths of individual CNN models.</a:t>
            </a:r>
            <a:endParaRPr sz="1600">
              <a:solidFill>
                <a:srgbClr val="000000"/>
              </a:solidFill>
              <a:latin typeface="Proxima Nova Semibold"/>
              <a:ea typeface="Proxima Nova Semibold"/>
              <a:cs typeface="Proxima Nova Semibold"/>
              <a:sym typeface="Proxima Nova Semibold"/>
            </a:endParaRPr>
          </a:p>
          <a:p>
            <a:pPr marL="457200" lvl="0" indent="-330200" algn="l" rtl="0">
              <a:spcBef>
                <a:spcPts val="0"/>
              </a:spcBef>
              <a:spcAft>
                <a:spcPts val="0"/>
              </a:spcAft>
              <a:buClr>
                <a:srgbClr val="000000"/>
              </a:buClr>
              <a:buSzPts val="1600"/>
              <a:buFont typeface="Proxima Nova Semibold"/>
              <a:buChar char="➔"/>
            </a:pPr>
            <a:r>
              <a:rPr lang="en" sz="1600">
                <a:solidFill>
                  <a:srgbClr val="000000"/>
                </a:solidFill>
                <a:latin typeface="Proxima Nova Semibold"/>
                <a:ea typeface="Proxima Nova Semibold"/>
                <a:cs typeface="Proxima Nova Semibold"/>
                <a:sym typeface="Proxima Nova Semibold"/>
              </a:rPr>
              <a:t>Establish a comprehensive experimental framework for comparing single vs. multi-model performance</a:t>
            </a:r>
            <a:endParaRPr sz="1600">
              <a:latin typeface="Proxima Nova Semibold"/>
              <a:ea typeface="Proxima Nova Semibold"/>
              <a:cs typeface="Proxima Nova Semibold"/>
              <a:sym typeface="Proxima Nova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Objective</a:t>
            </a:r>
            <a:endParaRPr/>
          </a:p>
        </p:txBody>
      </p:sp>
      <p:sp>
        <p:nvSpPr>
          <p:cNvPr id="75" name="Google Shape;75;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 sz="1600">
                <a:solidFill>
                  <a:srgbClr val="000000"/>
                </a:solidFill>
                <a:latin typeface="Proxima Nova Semibold"/>
                <a:ea typeface="Proxima Nova Semibold"/>
                <a:cs typeface="Proxima Nova Semibold"/>
                <a:sym typeface="Proxima Nova Semibold"/>
              </a:rPr>
              <a:t>Design and implement five proven CNN architectures (VGG16, ResNet50, DenseNet121, InceptionV3, EfficientNetB3) for chest X-ray classification. Develop an ensemble mechanism that combines model predictions for improved diagnostic accuracy. Create an intuitive Gradio based medical GUI for seamless image upload and diagnosis visualization. Evaluate and compare clinical performance metrics between individual models and the ensemble approach</a:t>
            </a:r>
            <a:endParaRPr sz="1600">
              <a:solidFill>
                <a:srgbClr val="000000"/>
              </a:solidFill>
              <a:latin typeface="Proxima Nova Semibold"/>
              <a:ea typeface="Proxima Nova Semibold"/>
              <a:cs typeface="Proxima Nova Semibold"/>
              <a:sym typeface="Proxima Nova Semibold"/>
            </a:endParaRPr>
          </a:p>
          <a:p>
            <a:pPr marL="0" lvl="0" indent="0" algn="just" rtl="0">
              <a:spcBef>
                <a:spcPts val="1200"/>
              </a:spcBef>
              <a:spcAft>
                <a:spcPts val="1200"/>
              </a:spcAft>
              <a:buNone/>
            </a:pPr>
            <a:endParaRPr sz="2300">
              <a:latin typeface="Proxima Nova Semibold"/>
              <a:ea typeface="Proxima Nova Semibold"/>
              <a:cs typeface="Proxima Nova Semibold"/>
              <a:sym typeface="Proxima Nova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631800"/>
            <a:ext cx="2808000" cy="3830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survey - </a:t>
            </a:r>
            <a:endParaRPr/>
          </a:p>
          <a:p>
            <a:pPr marL="0" lvl="0" indent="0" algn="l" rtl="0">
              <a:spcBef>
                <a:spcPts val="0"/>
              </a:spcBef>
              <a:spcAft>
                <a:spcPts val="0"/>
              </a:spcAft>
              <a:buNone/>
            </a:pPr>
            <a:r>
              <a:rPr lang="en"/>
              <a:t>Deep Residual Learning for Image Recognition</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1" name="Google Shape;81;p17"/>
          <p:cNvSpPr txBox="1">
            <a:spLocks noGrp="1"/>
          </p:cNvSpPr>
          <p:nvPr>
            <p:ph type="body" idx="1"/>
          </p:nvPr>
        </p:nvSpPr>
        <p:spPr>
          <a:xfrm>
            <a:off x="3273675" y="631800"/>
            <a:ext cx="5397600" cy="39030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000000"/>
                </a:solidFill>
                <a:latin typeface="Proxima Nova Semibold"/>
                <a:ea typeface="Proxima Nova Semibold"/>
                <a:cs typeface="Proxima Nova Semibold"/>
                <a:sym typeface="Proxima Nova Semibold"/>
              </a:rPr>
              <a:t>ResNet architecture introduced skip connections solving vanishing gradient problems in medical image analysis.Identity mapping shortcuts enable training very deep networks for complex radiological pattern recognition. Batch normalization combined with proper initialization allows effective deep network training. Medical imaging applications demonstrate ResNet's effectiveness in various diagnostic tasks. </a:t>
            </a:r>
            <a:endParaRPr sz="1500">
              <a:solidFill>
                <a:srgbClr val="000000"/>
              </a:solidFill>
              <a:latin typeface="Proxima Nova Semibold"/>
              <a:ea typeface="Proxima Nova Semibold"/>
              <a:cs typeface="Proxima Nova Semibold"/>
              <a:sym typeface="Proxima Nova Semibold"/>
            </a:endParaRPr>
          </a:p>
          <a:p>
            <a:pPr marL="0" lvl="0" indent="0" algn="just" rtl="0">
              <a:spcBef>
                <a:spcPts val="1200"/>
              </a:spcBef>
              <a:spcAft>
                <a:spcPts val="0"/>
              </a:spcAft>
              <a:buNone/>
            </a:pPr>
            <a:r>
              <a:rPr lang="en" sz="1500">
                <a:solidFill>
                  <a:srgbClr val="000000"/>
                </a:solidFill>
                <a:latin typeface="Proxima Nova Semibold"/>
                <a:ea typeface="Proxima Nova Semibold"/>
                <a:cs typeface="Proxima Nova Semibold"/>
                <a:sym typeface="Proxima Nova Semibold"/>
              </a:rPr>
              <a:t>Transfer learning capabilities show strong performance when adapted to chest X-ray datasets.ResNet50 achieves 92.7% accuracy in our TB/Pneumonia detection pipeline</a:t>
            </a:r>
            <a:endParaRPr sz="1500">
              <a:solidFill>
                <a:srgbClr val="000000"/>
              </a:solidFill>
              <a:latin typeface="Proxima Nova Semibold"/>
              <a:ea typeface="Proxima Nova Semibold"/>
              <a:cs typeface="Proxima Nova Semibold"/>
              <a:sym typeface="Proxima Nova Semibold"/>
            </a:endParaRPr>
          </a:p>
          <a:p>
            <a:pPr marL="0" lvl="0" indent="0" algn="just" rtl="0">
              <a:spcBef>
                <a:spcPts val="1200"/>
              </a:spcBef>
              <a:spcAft>
                <a:spcPts val="1200"/>
              </a:spcAft>
              <a:buNone/>
            </a:pPr>
            <a:endParaRPr sz="1500">
              <a:latin typeface="Proxima Nova Semibold"/>
              <a:ea typeface="Proxima Nova Semibold"/>
              <a:cs typeface="Proxima Nova Semibold"/>
              <a:sym typeface="Proxima Nova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631800"/>
            <a:ext cx="2808000" cy="3933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Survey -</a:t>
            </a:r>
            <a:endParaRPr/>
          </a:p>
          <a:p>
            <a:pPr marL="0" lvl="0" indent="0" algn="l" rtl="0">
              <a:spcBef>
                <a:spcPts val="0"/>
              </a:spcBef>
              <a:spcAft>
                <a:spcPts val="0"/>
              </a:spcAft>
              <a:buNone/>
            </a:pPr>
            <a:r>
              <a:rPr lang="en"/>
              <a:t>Densely Connected Convolutional Networks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87" name="Google Shape;87;p18"/>
          <p:cNvSpPr txBox="1">
            <a:spLocks noGrp="1"/>
          </p:cNvSpPr>
          <p:nvPr>
            <p:ph type="body" idx="1"/>
          </p:nvPr>
        </p:nvSpPr>
        <p:spPr>
          <a:xfrm>
            <a:off x="3238750" y="631875"/>
            <a:ext cx="5511300" cy="39339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000000"/>
                </a:solidFill>
                <a:latin typeface="Proxima Nova Semibold"/>
                <a:ea typeface="Proxima Nova Semibold"/>
                <a:cs typeface="Proxima Nova Semibold"/>
                <a:sym typeface="Proxima Nova Semibold"/>
              </a:rPr>
              <a:t>DenseNet architecture maximizes information flow between layers through dense connectivity. Feature reuse mechanism reduces parameters while maintaining high representation capacity. Gradient flow improvements enable robust training on complex medical imaging datasets. Memory efficiency critical for deployment in resource-constrained clinical environments. Medical imaging benchmarks show competitive performance across various diagnostic tasks. DenseNet121 achieves 85.9% accuracy with excellent normal case detection in our implementation</a:t>
            </a:r>
            <a:endParaRPr sz="1500">
              <a:solidFill>
                <a:srgbClr val="000000"/>
              </a:solidFill>
              <a:latin typeface="Proxima Nova Semibold"/>
              <a:ea typeface="Proxima Nova Semibold"/>
              <a:cs typeface="Proxima Nova Semibold"/>
              <a:sym typeface="Proxima Nova Semibold"/>
            </a:endParaRPr>
          </a:p>
          <a:p>
            <a:pPr marL="0" lvl="0" indent="0" algn="just" rtl="0">
              <a:spcBef>
                <a:spcPts val="1200"/>
              </a:spcBef>
              <a:spcAft>
                <a:spcPts val="1200"/>
              </a:spcAft>
              <a:buNone/>
            </a:pPr>
            <a:endParaRPr sz="1500">
              <a:latin typeface="Proxima Nova Semibold"/>
              <a:ea typeface="Proxima Nova Semibold"/>
              <a:cs typeface="Proxima Nova Semibold"/>
              <a:sym typeface="Proxima Nova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311700" y="631800"/>
            <a:ext cx="2808000" cy="38619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Survey - </a:t>
            </a:r>
            <a:endParaRPr/>
          </a:p>
          <a:p>
            <a:pPr marL="0" lvl="0" indent="0" algn="l" rtl="0">
              <a:spcBef>
                <a:spcPts val="0"/>
              </a:spcBef>
              <a:spcAft>
                <a:spcPts val="0"/>
              </a:spcAft>
              <a:buNone/>
            </a:pPr>
            <a:r>
              <a:rPr lang="en"/>
              <a:t>EfficientNet: Rethinking Model Scaling for Convolutional Neural Networks</a:t>
            </a:r>
            <a:endParaRPr/>
          </a:p>
        </p:txBody>
      </p:sp>
      <p:sp>
        <p:nvSpPr>
          <p:cNvPr id="93" name="Google Shape;93;p19"/>
          <p:cNvSpPr txBox="1">
            <a:spLocks noGrp="1"/>
          </p:cNvSpPr>
          <p:nvPr>
            <p:ph type="body" idx="1"/>
          </p:nvPr>
        </p:nvSpPr>
        <p:spPr>
          <a:xfrm>
            <a:off x="3314975" y="631800"/>
            <a:ext cx="5356500" cy="3861900"/>
          </a:xfrm>
          <a:prstGeom prst="rect">
            <a:avLst/>
          </a:prstGeom>
        </p:spPr>
        <p:txBody>
          <a:bodyPr spcFirstLastPara="1" wrap="square" lIns="91425" tIns="91425" rIns="91425" bIns="91425" anchor="t" anchorCtr="0">
            <a:noAutofit/>
          </a:bodyPr>
          <a:lstStyle/>
          <a:p>
            <a:pPr marL="0" lvl="0" indent="0" algn="just" rtl="0">
              <a:spcBef>
                <a:spcPts val="1200"/>
              </a:spcBef>
              <a:spcAft>
                <a:spcPts val="0"/>
              </a:spcAft>
              <a:buNone/>
            </a:pPr>
            <a:r>
              <a:rPr lang="en" sz="1500">
                <a:solidFill>
                  <a:srgbClr val="000000"/>
                </a:solidFill>
                <a:latin typeface="Arial"/>
                <a:ea typeface="Arial"/>
                <a:cs typeface="Arial"/>
                <a:sym typeface="Arial"/>
              </a:rPr>
              <a:t>Compound scaling method optimally balances depth, width, and resolution for medical imaging.Neural Architecture Search identifies efficient baseline architectures for diagnostic applications. Resource efficiency enables deployment on various clinical hardware configurations. Transfer learning optimization shows strong performance on medical datasets with limited samples. Clinical deployment suitability with balance between accuracy and computational requirements. EfficientNetB3 achieves 76.3% accuracy with superior AUC-ROC performance in our system</a:t>
            </a:r>
            <a:endParaRPr sz="1500">
              <a:solidFill>
                <a:srgbClr val="000000"/>
              </a:solidFill>
              <a:latin typeface="Arial"/>
              <a:ea typeface="Arial"/>
              <a:cs typeface="Arial"/>
              <a:sym typeface="Arial"/>
            </a:endParaRPr>
          </a:p>
          <a:p>
            <a:pPr marL="0" lvl="0" indent="0" algn="just" rtl="0">
              <a:spcBef>
                <a:spcPts val="1200"/>
              </a:spcBef>
              <a:spcAft>
                <a:spcPts val="1200"/>
              </a:spcAft>
              <a:buNone/>
            </a:pP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631800"/>
            <a:ext cx="2808000" cy="3975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Literature Survey - </a:t>
            </a:r>
            <a:endParaRPr/>
          </a:p>
          <a:p>
            <a:pPr marL="0" lvl="0" indent="0" algn="l" rtl="0">
              <a:spcBef>
                <a:spcPts val="0"/>
              </a:spcBef>
              <a:spcAft>
                <a:spcPts val="0"/>
              </a:spcAft>
              <a:buNone/>
            </a:pPr>
            <a:r>
              <a:rPr lang="en"/>
              <a:t>Medical Chest X-Ray Classification using Deep Learning</a:t>
            </a:r>
            <a:endParaRPr/>
          </a:p>
        </p:txBody>
      </p:sp>
      <p:sp>
        <p:nvSpPr>
          <p:cNvPr id="99" name="Google Shape;99;p20"/>
          <p:cNvSpPr txBox="1">
            <a:spLocks noGrp="1"/>
          </p:cNvSpPr>
          <p:nvPr>
            <p:ph type="body" idx="1"/>
          </p:nvPr>
        </p:nvSpPr>
        <p:spPr>
          <a:xfrm>
            <a:off x="3314975" y="631800"/>
            <a:ext cx="5325300" cy="39753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 sz="1500">
                <a:solidFill>
                  <a:srgbClr val="000000"/>
                </a:solidFill>
                <a:latin typeface="Arial"/>
                <a:ea typeface="Arial"/>
                <a:cs typeface="Arial"/>
                <a:sym typeface="Arial"/>
              </a:rPr>
              <a:t>Chest X-ray datasets including ChestX-ray14, CheXpert provide benchmark for model evaluation. Multi-label classification approaches handle complex cases with multiple conditions. Class imbalance challenges addressed through specialized loss functions and sampling techniques. Clinical validation requirements for medical AI systems in diagnostic workflows. Ensemble approaches consistently outperform single models in medical imaging tasks. VGG16 baseline achieves 77.0% accuracy with room for improvement through ensemble methods</a:t>
            </a:r>
            <a:endParaRPr sz="1500">
              <a:solidFill>
                <a:srgbClr val="000000"/>
              </a:solidFill>
              <a:latin typeface="Arial"/>
              <a:ea typeface="Arial"/>
              <a:cs typeface="Arial"/>
              <a:sym typeface="Arial"/>
            </a:endParaRPr>
          </a:p>
          <a:p>
            <a:pPr marL="0" lvl="0" indent="0" algn="just" rtl="0">
              <a:spcBef>
                <a:spcPts val="1200"/>
              </a:spcBef>
              <a:spcAft>
                <a:spcPts val="1200"/>
              </a:spcAft>
              <a:buNone/>
            </a:pP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5884800" y="497625"/>
            <a:ext cx="2808000" cy="40713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sz="2500"/>
              <a:t>Research </a:t>
            </a:r>
            <a:endParaRPr sz="2500"/>
          </a:p>
          <a:p>
            <a:pPr marL="0" lvl="0" indent="0" algn="l" rtl="0">
              <a:spcBef>
                <a:spcPts val="0"/>
              </a:spcBef>
              <a:spcAft>
                <a:spcPts val="0"/>
              </a:spcAft>
              <a:buNone/>
            </a:pPr>
            <a:r>
              <a:rPr lang="en" sz="2500"/>
              <a:t>Gap</a:t>
            </a:r>
            <a:endParaRPr sz="2500"/>
          </a:p>
          <a:p>
            <a:pPr marL="0" lvl="0" indent="0" algn="l" rtl="0">
              <a:spcBef>
                <a:spcPts val="0"/>
              </a:spcBef>
              <a:spcAft>
                <a:spcPts val="0"/>
              </a:spcAft>
              <a:buNone/>
            </a:pPr>
            <a:endParaRPr sz="2500"/>
          </a:p>
          <a:p>
            <a:pPr marL="0" lvl="0" indent="0" algn="l" rtl="0">
              <a:spcBef>
                <a:spcPts val="0"/>
              </a:spcBef>
              <a:spcAft>
                <a:spcPts val="0"/>
              </a:spcAft>
              <a:buNone/>
            </a:pPr>
            <a:endParaRPr sz="2500"/>
          </a:p>
          <a:p>
            <a:pPr marL="0" lvl="0" indent="0" algn="l" rtl="0">
              <a:spcBef>
                <a:spcPts val="0"/>
              </a:spcBef>
              <a:spcAft>
                <a:spcPts val="0"/>
              </a:spcAft>
              <a:buNone/>
            </a:pPr>
            <a:endParaRPr sz="2500"/>
          </a:p>
          <a:p>
            <a:pPr marL="0" lvl="0" indent="0" algn="l" rtl="0">
              <a:spcBef>
                <a:spcPts val="0"/>
              </a:spcBef>
              <a:spcAft>
                <a:spcPts val="0"/>
              </a:spcAft>
              <a:buNone/>
            </a:pPr>
            <a:endParaRPr sz="2500"/>
          </a:p>
        </p:txBody>
      </p:sp>
      <p:sp>
        <p:nvSpPr>
          <p:cNvPr id="105" name="Google Shape;105;p21"/>
          <p:cNvSpPr txBox="1">
            <a:spLocks noGrp="1"/>
          </p:cNvSpPr>
          <p:nvPr>
            <p:ph type="body" idx="1"/>
          </p:nvPr>
        </p:nvSpPr>
        <p:spPr>
          <a:xfrm>
            <a:off x="311700" y="497625"/>
            <a:ext cx="5315100" cy="40713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en" sz="1400" b="1">
                <a:solidFill>
                  <a:srgbClr val="000000"/>
                </a:solidFill>
                <a:latin typeface="Arial"/>
                <a:ea typeface="Arial"/>
                <a:cs typeface="Arial"/>
                <a:sym typeface="Arial"/>
              </a:rPr>
              <a:t>Limited diversity</a:t>
            </a:r>
            <a:r>
              <a:rPr lang="en" sz="1400">
                <a:solidFill>
                  <a:srgbClr val="000000"/>
                </a:solidFill>
                <a:latin typeface="Arial"/>
                <a:ea typeface="Arial"/>
                <a:cs typeface="Arial"/>
                <a:sym typeface="Arial"/>
              </a:rPr>
              <a:t>: Most medical imaging studies focus on variants of single architecture families</a:t>
            </a:r>
            <a:endParaRPr sz="1400">
              <a:solidFill>
                <a:srgbClr val="000000"/>
              </a:solidFill>
              <a:latin typeface="Arial"/>
              <a:ea typeface="Arial"/>
              <a:cs typeface="Arial"/>
              <a:sym typeface="Arial"/>
            </a:endParaRPr>
          </a:p>
          <a:p>
            <a:pPr marL="0" lvl="0" indent="0" algn="just" rtl="0">
              <a:spcBef>
                <a:spcPts val="1200"/>
              </a:spcBef>
              <a:spcAft>
                <a:spcPts val="0"/>
              </a:spcAft>
              <a:buNone/>
            </a:pPr>
            <a:r>
              <a:rPr lang="en" sz="1400" b="1">
                <a:solidFill>
                  <a:srgbClr val="000000"/>
                </a:solidFill>
                <a:latin typeface="Arial"/>
                <a:ea typeface="Arial"/>
                <a:cs typeface="Arial"/>
                <a:sym typeface="Arial"/>
              </a:rPr>
              <a:t>Clinical deployment challenges</a:t>
            </a:r>
            <a:r>
              <a:rPr lang="en" sz="1400">
                <a:solidFill>
                  <a:srgbClr val="000000"/>
                </a:solidFill>
                <a:latin typeface="Arial"/>
                <a:ea typeface="Arial"/>
                <a:cs typeface="Arial"/>
                <a:sym typeface="Arial"/>
              </a:rPr>
              <a:t>: Few studies address real-world integration with existing radiology workflows</a:t>
            </a:r>
            <a:endParaRPr sz="1400">
              <a:solidFill>
                <a:srgbClr val="000000"/>
              </a:solidFill>
              <a:latin typeface="Arial"/>
              <a:ea typeface="Arial"/>
              <a:cs typeface="Arial"/>
              <a:sym typeface="Arial"/>
            </a:endParaRPr>
          </a:p>
          <a:p>
            <a:pPr marL="0" lvl="0" indent="0" algn="just" rtl="0">
              <a:spcBef>
                <a:spcPts val="1200"/>
              </a:spcBef>
              <a:spcAft>
                <a:spcPts val="0"/>
              </a:spcAft>
              <a:buNone/>
            </a:pPr>
            <a:r>
              <a:rPr lang="en" sz="1400" b="1">
                <a:solidFill>
                  <a:srgbClr val="000000"/>
                </a:solidFill>
                <a:latin typeface="Arial"/>
                <a:ea typeface="Arial"/>
                <a:cs typeface="Arial"/>
                <a:sym typeface="Arial"/>
              </a:rPr>
              <a:t>Diagnostic confidence metrics</a:t>
            </a:r>
            <a:r>
              <a:rPr lang="en" sz="1400">
                <a:solidFill>
                  <a:srgbClr val="000000"/>
                </a:solidFill>
                <a:latin typeface="Arial"/>
                <a:ea typeface="Arial"/>
                <a:cs typeface="Arial"/>
                <a:sym typeface="Arial"/>
              </a:rPr>
              <a:t>: Lack of comprehensive uncertainty quantification in multi-model systems</a:t>
            </a:r>
            <a:endParaRPr sz="1400">
              <a:solidFill>
                <a:srgbClr val="000000"/>
              </a:solidFill>
              <a:latin typeface="Arial"/>
              <a:ea typeface="Arial"/>
              <a:cs typeface="Arial"/>
              <a:sym typeface="Arial"/>
            </a:endParaRPr>
          </a:p>
          <a:p>
            <a:pPr marL="0" lvl="0" indent="0" algn="just" rtl="0">
              <a:spcBef>
                <a:spcPts val="1200"/>
              </a:spcBef>
              <a:spcAft>
                <a:spcPts val="0"/>
              </a:spcAft>
              <a:buNone/>
            </a:pPr>
            <a:r>
              <a:rPr lang="en" sz="1400" b="1">
                <a:solidFill>
                  <a:srgbClr val="000000"/>
                </a:solidFill>
                <a:latin typeface="Arial"/>
                <a:ea typeface="Arial"/>
                <a:cs typeface="Arial"/>
                <a:sym typeface="Arial"/>
              </a:rPr>
              <a:t>Cross-institutional validation</a:t>
            </a:r>
            <a:r>
              <a:rPr lang="en" sz="1400">
                <a:solidFill>
                  <a:srgbClr val="000000"/>
                </a:solidFill>
                <a:latin typeface="Arial"/>
                <a:ea typeface="Arial"/>
                <a:cs typeface="Arial"/>
                <a:sym typeface="Arial"/>
              </a:rPr>
              <a:t>: Limited testing across different healthcare facilities and patient populations</a:t>
            </a:r>
            <a:endParaRPr sz="1400">
              <a:solidFill>
                <a:srgbClr val="000000"/>
              </a:solidFill>
              <a:latin typeface="Arial"/>
              <a:ea typeface="Arial"/>
              <a:cs typeface="Arial"/>
              <a:sym typeface="Arial"/>
            </a:endParaRPr>
          </a:p>
          <a:p>
            <a:pPr marL="0" lvl="0" indent="0" algn="just" rtl="0">
              <a:spcBef>
                <a:spcPts val="1200"/>
              </a:spcBef>
              <a:spcAft>
                <a:spcPts val="0"/>
              </a:spcAft>
              <a:buNone/>
            </a:pPr>
            <a:r>
              <a:rPr lang="en" sz="1400" b="1">
                <a:solidFill>
                  <a:srgbClr val="000000"/>
                </a:solidFill>
                <a:latin typeface="Arial"/>
                <a:ea typeface="Arial"/>
                <a:cs typeface="Arial"/>
                <a:sym typeface="Arial"/>
              </a:rPr>
              <a:t>Real-time diagnostic requirements</a:t>
            </a:r>
            <a:r>
              <a:rPr lang="en" sz="1400">
                <a:solidFill>
                  <a:srgbClr val="000000"/>
                </a:solidFill>
                <a:latin typeface="Arial"/>
                <a:ea typeface="Arial"/>
                <a:cs typeface="Arial"/>
                <a:sym typeface="Arial"/>
              </a:rPr>
              <a:t>: Balancing computational efficiency with clinical accuracy in time-sensitive scenarios</a:t>
            </a:r>
            <a:endParaRPr sz="1400">
              <a:solidFill>
                <a:srgbClr val="000000"/>
              </a:solidFill>
              <a:latin typeface="Arial"/>
              <a:ea typeface="Arial"/>
              <a:cs typeface="Arial"/>
              <a:sym typeface="Arial"/>
            </a:endParaRPr>
          </a:p>
          <a:p>
            <a:pPr marL="0" lvl="0" indent="0" algn="just" rtl="0">
              <a:spcBef>
                <a:spcPts val="1200"/>
              </a:spcBef>
              <a:spcAft>
                <a:spcPts val="0"/>
              </a:spcAft>
              <a:buNone/>
            </a:pPr>
            <a:r>
              <a:rPr lang="en" sz="1400" b="1">
                <a:solidFill>
                  <a:srgbClr val="000000"/>
                </a:solidFill>
                <a:latin typeface="Arial"/>
                <a:ea typeface="Arial"/>
                <a:cs typeface="Arial"/>
                <a:sym typeface="Arial"/>
              </a:rPr>
              <a:t>Interpretability for radiologists</a:t>
            </a:r>
            <a:r>
              <a:rPr lang="en" sz="1400">
                <a:solidFill>
                  <a:srgbClr val="000000"/>
                </a:solidFill>
                <a:latin typeface="Arial"/>
                <a:ea typeface="Arial"/>
                <a:cs typeface="Arial"/>
                <a:sym typeface="Arial"/>
              </a:rPr>
              <a:t>: Need for explainable AI features to support clinical decision-making</a:t>
            </a:r>
            <a:endParaRPr sz="1400">
              <a:solidFill>
                <a:srgbClr val="000000"/>
              </a:solidFill>
              <a:latin typeface="Arial"/>
              <a:ea typeface="Arial"/>
              <a:cs typeface="Arial"/>
              <a:sym typeface="Arial"/>
            </a:endParaRPr>
          </a:p>
          <a:p>
            <a:pPr marL="0" lvl="0" indent="0" algn="l" rtl="0">
              <a:spcBef>
                <a:spcPts val="1200"/>
              </a:spcBef>
              <a:spcAft>
                <a:spcPts val="1200"/>
              </a:spcAft>
              <a:buNone/>
            </a:pPr>
            <a:endParaRPr/>
          </a:p>
        </p:txBody>
      </p:sp>
    </p:spTree>
  </p:cSld>
  <p:clrMapOvr>
    <a:masterClrMapping/>
  </p:clrMapOvr>
</p:sld>
</file>

<file path=ppt/theme/theme1.xml><?xml version="1.0" encoding="utf-8"?>
<a:theme xmlns:a="http://schemas.openxmlformats.org/drawingml/2006/main"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1230</Words>
  <Application>Microsoft Office PowerPoint</Application>
  <PresentationFormat>On-screen Show (16:9)</PresentationFormat>
  <Paragraphs>108</Paragraphs>
  <Slides>21</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Proxima Nova</vt:lpstr>
      <vt:lpstr>Alfa Slab One</vt:lpstr>
      <vt:lpstr>Nunito</vt:lpstr>
      <vt:lpstr>Arial</vt:lpstr>
      <vt:lpstr>Proxima Nova Semibold</vt:lpstr>
      <vt:lpstr>Gameday</vt:lpstr>
      <vt:lpstr>PowerPoint Presentation</vt:lpstr>
      <vt:lpstr>Introduction</vt:lpstr>
      <vt:lpstr>Aim</vt:lpstr>
      <vt:lpstr>Objective</vt:lpstr>
      <vt:lpstr>Literature survey -  Deep Residual Learning for Image Recognition  </vt:lpstr>
      <vt:lpstr>Literature Survey - Densely Connected Convolutional Networks  </vt:lpstr>
      <vt:lpstr>Literature Survey -  EfficientNet: Rethinking Model Scaling for Convolutional Neural Networks</vt:lpstr>
      <vt:lpstr>Literature Survey -  Medical Chest X-Ray Classification using Deep Learning</vt:lpstr>
      <vt:lpstr>Research  Gap    </vt:lpstr>
      <vt:lpstr>Dataset</vt:lpstr>
      <vt:lpstr>Architecture Diagram</vt:lpstr>
      <vt:lpstr>PowerPoint Presentation</vt:lpstr>
      <vt:lpstr>Module Used</vt:lpstr>
      <vt:lpstr>Image Classification and Training</vt:lpstr>
      <vt:lpstr>CNN and Its Architecture</vt:lpstr>
      <vt:lpstr>Processing of Models from Hugging Face</vt:lpstr>
      <vt:lpstr>User Interface </vt:lpstr>
      <vt:lpstr>User Interface of Tuberculosis Detection</vt:lpstr>
      <vt:lpstr>User Interface of Pneumonia</vt:lpstr>
      <vt:lpstr>Training Results</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RS7DR SURYA</dc:creator>
  <cp:lastModifiedBy>RS7DR SURYA</cp:lastModifiedBy>
  <cp:revision>1</cp:revision>
  <dcterms:modified xsi:type="dcterms:W3CDTF">2025-06-14T15:24:06Z</dcterms:modified>
</cp:coreProperties>
</file>