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74" r:id="rId7"/>
    <p:sldId id="263" r:id="rId8"/>
    <p:sldId id="285" r:id="rId9"/>
    <p:sldId id="273" r:id="rId10"/>
    <p:sldId id="265" r:id="rId11"/>
    <p:sldId id="275" r:id="rId12"/>
    <p:sldId id="276" r:id="rId13"/>
    <p:sldId id="277" r:id="rId14"/>
    <p:sldId id="280" r:id="rId15"/>
    <p:sldId id="283" r:id="rId16"/>
    <p:sldId id="262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0881F-8C3E-4D98-8B03-2321E41CA84E}" v="46" dt="2021-04-27T20:31:46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kkenoilbiz.com/oil-drilling/bakken-may-crude-oil-output-up-5-percent-from-april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ommystory.com/2013/07/proving-i-dont-have-it-all-together.html/double-facepalm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sz="5400" dirty="0"/>
              <a:t>Stocks in Covid Times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sz="3200" dirty="0"/>
              <a:t>Have stocks recovered? </a:t>
            </a:r>
          </a:p>
        </p:txBody>
      </p:sp>
      <p:pic>
        <p:nvPicPr>
          <p:cNvPr id="4" name="Picture 3" descr="Pen pointing to a graph on a screen">
            <a:extLst>
              <a:ext uri="{FF2B5EF4-FFF2-40B4-BE49-F238E27FC236}">
                <a16:creationId xmlns:a16="http://schemas.microsoft.com/office/drawing/2014/main" id="{28D6AFB2-9AC1-4AD6-B217-6C23766E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 r="1" b="1"/>
          <a:stretch/>
        </p:blipFill>
        <p:spPr>
          <a:xfrm>
            <a:off x="5484971" y="584200"/>
            <a:ext cx="6094413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319A03-636D-4677-B331-0B94FE2F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Autofit/>
          </a:bodyPr>
          <a:lstStyle/>
          <a:p>
            <a:r>
              <a:rPr lang="en-US" sz="2800" dirty="0"/>
              <a:t>Comparing 2019* mean and median to the current close price. </a:t>
            </a:r>
            <a:br>
              <a:rPr lang="en-US" sz="2800" dirty="0"/>
            </a:br>
            <a:r>
              <a:rPr lang="en-US" sz="2800" dirty="0"/>
              <a:t>*2019 = April 2019 – December 2019 since data only went back two years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A10576E-E32C-4734-91F7-9F3D67BAF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46" y="1701797"/>
            <a:ext cx="10027575" cy="4462272"/>
          </a:xfrm>
          <a:noFill/>
        </p:spPr>
      </p:pic>
    </p:spTree>
    <p:extLst>
      <p:ext uri="{BB962C8B-B14F-4D97-AF65-F5344CB8AC3E}">
        <p14:creationId xmlns:p14="http://schemas.microsoft.com/office/powerpoint/2010/main" val="27103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3173-EDF6-44BD-9E75-CDB805A4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are we doing?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 descr="A picture containing sky, outdoor, transport&#10;&#10;Description automatically generated">
            <a:extLst>
              <a:ext uri="{FF2B5EF4-FFF2-40B4-BE49-F238E27FC236}">
                <a16:creationId xmlns:a16="http://schemas.microsoft.com/office/drawing/2014/main" id="{2D552052-3183-4E86-AD32-3B6F13E0F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86" r="29055" b="-2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448F-AC7C-4DAA-97BD-8AE33713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4 out of the 5 industries we took samples from have current closing stock prices that meet or exceed their pre-Covid prices. </a:t>
            </a:r>
          </a:p>
          <a:p>
            <a:r>
              <a:rPr lang="en-US" dirty="0"/>
              <a:t>Gas/oil is still lagging behind. 	</a:t>
            </a:r>
          </a:p>
        </p:txBody>
      </p:sp>
    </p:spTree>
    <p:extLst>
      <p:ext uri="{BB962C8B-B14F-4D97-AF65-F5344CB8AC3E}">
        <p14:creationId xmlns:p14="http://schemas.microsoft.com/office/powerpoint/2010/main" val="52289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E207-4B99-4C45-A0FF-D9ECB52C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14401"/>
          </a:xfrm>
        </p:spPr>
        <p:txBody>
          <a:bodyPr/>
          <a:lstStyle/>
          <a:p>
            <a:pPr algn="ctr"/>
            <a:r>
              <a:rPr lang="en-US" dirty="0"/>
              <a:t>DISNEY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806E-C243-4343-A1BB-404A2C50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447799"/>
            <a:ext cx="5082740" cy="762001"/>
          </a:xfrm>
        </p:spPr>
        <p:txBody>
          <a:bodyPr anchor="t">
            <a:normAutofit fontScale="85000" lnSpcReduction="20000"/>
          </a:bodyPr>
          <a:lstStyle/>
          <a:p>
            <a:pPr algn="just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Disney’s 2 years of close prices in a scatter plot with mean, median, and standard deviation. </a:t>
            </a:r>
          </a:p>
          <a:p>
            <a:endParaRPr lang="en-US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AFF504FE-7D71-4C62-848B-B8660EE34F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30" y="2815997"/>
            <a:ext cx="3600953" cy="32580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CD412-8BF0-40FB-8D84-BF2F20F3E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644" y="1524000"/>
            <a:ext cx="5082740" cy="1092200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Disney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EDA70A-19D0-4FFB-B46D-A9C85CA6E9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89" y="2717800"/>
            <a:ext cx="3397459" cy="3454400"/>
          </a:xfrm>
        </p:spPr>
      </p:pic>
    </p:spTree>
    <p:extLst>
      <p:ext uri="{BB962C8B-B14F-4D97-AF65-F5344CB8AC3E}">
        <p14:creationId xmlns:p14="http://schemas.microsoft.com/office/powerpoint/2010/main" val="15471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Over Two Years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AB481A-7477-4AF5-91C1-44663782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77" y="2057400"/>
            <a:ext cx="9392069" cy="18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5D6C-4993-4D3E-AF7A-CC343AE9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812800"/>
            <a:ext cx="4062942" cy="1320800"/>
          </a:xfrm>
        </p:spPr>
        <p:txBody>
          <a:bodyPr anchor="b">
            <a:normAutofit/>
          </a:bodyPr>
          <a:lstStyle/>
          <a:p>
            <a:r>
              <a:rPr lang="en-US" dirty="0"/>
              <a:t>Most important thing we’ve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063A-4137-4B38-8BA3-3596E5A9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2438400"/>
            <a:ext cx="4062942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Before doing hours and days of painstaking coding, check to see if there is a library available. </a:t>
            </a:r>
          </a:p>
          <a:p>
            <a:pPr marL="0" indent="0">
              <a:buNone/>
            </a:pPr>
            <a:r>
              <a:rPr lang="en-US" sz="2400" dirty="0" err="1"/>
              <a:t>pyEX</a:t>
            </a:r>
            <a:r>
              <a:rPr lang="en-US" sz="2400" dirty="0"/>
              <a:t> simplified the process of API calls and gathering the data into a </a:t>
            </a:r>
            <a:r>
              <a:rPr lang="en-US" sz="2400" dirty="0" err="1"/>
              <a:t>dataframe</a:t>
            </a:r>
            <a:r>
              <a:rPr lang="en-US" sz="2400" dirty="0"/>
              <a:t> to a couple lines of code.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13B5-8888-46D5-A026-DD047F20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68" r="10368"/>
          <a:stretch/>
        </p:blipFill>
        <p:spPr>
          <a:xfrm>
            <a:off x="5458805" y="2267902"/>
            <a:ext cx="5943600" cy="3343275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218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55912D-AD78-4CC3-B8FB-B80E27E3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pic>
        <p:nvPicPr>
          <p:cNvPr id="4" name="Picture 3" descr="A picture containing text, concert band, crowd&#10;&#10;Description automatically generated">
            <a:extLst>
              <a:ext uri="{FF2B5EF4-FFF2-40B4-BE49-F238E27FC236}">
                <a16:creationId xmlns:a16="http://schemas.microsoft.com/office/drawing/2014/main" id="{3FAD4C8F-2626-40D3-999A-C0854406E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6" r="13579" b="-1"/>
          <a:stretch/>
        </p:blipFill>
        <p:spPr>
          <a:xfrm>
            <a:off x="1218883" y="1706880"/>
            <a:ext cx="5078677" cy="446532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ACAA6-0918-4A05-8A41-7C9185162DCB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/>
              <a:t>We will look at</a:t>
            </a:r>
            <a:r>
              <a:rPr lang="en-US" sz="2600" dirty="0">
                <a:effectLst/>
              </a:rPr>
              <a:t> the stock prices of randomly selected companies in 5 major industries to see how their stock prices reflect their covid fall and recovery. 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>
                <a:effectLst/>
              </a:rPr>
              <a:t>Gas – Exxon Mobile – XOM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>
                <a:effectLst/>
              </a:rPr>
              <a:t>Entertainment – Disney –  DIS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>
                <a:effectLst/>
              </a:rPr>
              <a:t>Dining – Darden Restaurants – DRI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>
                <a:effectLst/>
              </a:rPr>
              <a:t>Airline –  Southwest Airlines - LUV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 dirty="0">
                <a:effectLst/>
              </a:rPr>
              <a:t>Hotel – Hilton Worldwide - HLT</a:t>
            </a:r>
          </a:p>
        </p:txBody>
      </p:sp>
    </p:spTree>
    <p:extLst>
      <p:ext uri="{BB962C8B-B14F-4D97-AF65-F5344CB8AC3E}">
        <p14:creationId xmlns:p14="http://schemas.microsoft.com/office/powerpoint/2010/main" val="314472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78C36-2907-4809-953B-4E13973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Did our stocks fall as far as the Dow?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DD31D-F6EA-4EF9-B6E7-3B7FDEF3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791" y="2057400"/>
            <a:ext cx="4147432" cy="287248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D9660-5FE2-4FDC-BF18-E2DA6627CB6F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On Monday, March 9,2020 the Dow fell 2,014 points, a 7.79% drop.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On March 12, 2020 the Dow fell another 2,352 points, a 9.99% drop and the sixth worst percentage drop in history.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 On March 16, 2020 the Dow dropped another 3,000 points losing 12.9%. The drop was so massive the NYSE suspended trading several times during those days.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78C36-2907-4809-953B-4E13973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Did our stocks fall as far as the Dow?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DD31D-F6EA-4EF9-B6E7-3B7FDEF3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53" y="2396170"/>
            <a:ext cx="5216108" cy="270922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D9660-5FE2-4FDC-BF18-E2DA6627CB6F}"/>
              </a:ext>
            </a:extLst>
          </p:cNvPr>
          <p:cNvSpPr txBox="1"/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Monday, March 9,2020 </a:t>
            </a:r>
            <a:r>
              <a:rPr lang="en-US" dirty="0"/>
              <a:t> - </a:t>
            </a:r>
            <a:r>
              <a:rPr lang="en-US" dirty="0">
                <a:effectLst/>
              </a:rPr>
              <a:t>7.79% drop. 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None of ours dropped that far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March 12, 2020 </a:t>
            </a:r>
            <a:r>
              <a:rPr lang="en-US" dirty="0"/>
              <a:t>- </a:t>
            </a:r>
            <a:r>
              <a:rPr lang="en-US" dirty="0">
                <a:effectLst/>
              </a:rPr>
              <a:t> a 9.99% drop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Disney was the only one that didn’t drop that far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>
                <a:effectLst/>
              </a:rPr>
              <a:t> On March 16, 2020 - 12.9% drop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Darden and Hilton were the only ones that dropped that far</a:t>
            </a:r>
          </a:p>
        </p:txBody>
      </p:sp>
    </p:spTree>
    <p:extLst>
      <p:ext uri="{BB962C8B-B14F-4D97-AF65-F5344CB8AC3E}">
        <p14:creationId xmlns:p14="http://schemas.microsoft.com/office/powerpoint/2010/main" val="244174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017-4C69-4E08-967F-C5C04E60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DEDB-A391-4A85-ABDD-D48AA001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define recovery here as current closing stock price being equal to or better than the pre-Covid price, our hypothesis is that all 5 industries have recovered.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584200"/>
            <a:ext cx="1751330" cy="635000"/>
          </a:xfrm>
        </p:spPr>
        <p:txBody>
          <a:bodyPr>
            <a:normAutofit/>
          </a:bodyPr>
          <a:lstStyle/>
          <a:p>
            <a:r>
              <a:rPr lang="en-US" dirty="0"/>
              <a:t>3 Dates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1447800"/>
            <a:ext cx="1675130" cy="4724400"/>
          </a:xfrm>
        </p:spPr>
        <p:txBody>
          <a:bodyPr>
            <a:normAutofit/>
          </a:bodyPr>
          <a:lstStyle/>
          <a:p>
            <a:r>
              <a:rPr lang="en-US" dirty="0"/>
              <a:t>Jan 2020 – Jan 2, 2020 Before covid was seen as a threat</a:t>
            </a:r>
          </a:p>
          <a:p>
            <a:r>
              <a:rPr lang="en-US" dirty="0"/>
              <a:t>March 2020 – March 16 after a 7k point drop</a:t>
            </a:r>
          </a:p>
          <a:p>
            <a:r>
              <a:rPr lang="en-US" dirty="0"/>
              <a:t>March 2021 – March 16, 2021, a year after the massive drop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F66EA8B-479C-499A-9AC7-CCD801BA93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3" r="3175"/>
          <a:stretch/>
        </p:blipFill>
        <p:spPr>
          <a:xfrm>
            <a:off x="3275012" y="553720"/>
            <a:ext cx="8685213" cy="5588000"/>
          </a:xfr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86AE-DE4C-4B84-A85A-F12B385B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13" y="381000"/>
            <a:ext cx="10972799" cy="889000"/>
          </a:xfrm>
        </p:spPr>
        <p:txBody>
          <a:bodyPr>
            <a:normAutofit/>
          </a:bodyPr>
          <a:lstStyle/>
          <a:p>
            <a:r>
              <a:rPr lang="en-US" sz="2400" dirty="0"/>
              <a:t>Line graph of the 5 stocks over two years. We have the three dates previously mentioned highlighted. Jan 2, 2020, March 16, 2020, and </a:t>
            </a:r>
            <a:r>
              <a:rPr lang="en-US" sz="2400"/>
              <a:t>March 16, </a:t>
            </a:r>
            <a:r>
              <a:rPr lang="en-US" sz="2400" dirty="0"/>
              <a:t>2021. 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130B9F-ED7F-4383-AC5C-18272E6405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814" y="1676400"/>
            <a:ext cx="10972799" cy="4800600"/>
          </a:xfrm>
        </p:spPr>
      </p:pic>
    </p:spTree>
    <p:extLst>
      <p:ext uri="{BB962C8B-B14F-4D97-AF65-F5344CB8AC3E}">
        <p14:creationId xmlns:p14="http://schemas.microsoft.com/office/powerpoint/2010/main" val="122890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4303-7030-49C5-AFDD-602010BC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from previous slide but broken out by symbol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25EFF2F-182F-4620-AA2D-CAB48AF6A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209799"/>
            <a:ext cx="10742929" cy="3395663"/>
          </a:xfrm>
        </p:spPr>
      </p:pic>
    </p:spTree>
    <p:extLst>
      <p:ext uri="{BB962C8B-B14F-4D97-AF65-F5344CB8AC3E}">
        <p14:creationId xmlns:p14="http://schemas.microsoft.com/office/powerpoint/2010/main" val="428148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{9D0A9D12-162E-4CDC-9AFD-C6F59FD85B0D}tf02787990_win32</Template>
  <TotalTime>3104</TotalTime>
  <Words>468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Stocks in Covid Times</vt:lpstr>
      <vt:lpstr>Most important thing we’ve learned </vt:lpstr>
      <vt:lpstr>The Data</vt:lpstr>
      <vt:lpstr>Did our stocks fall as far as the Dow? </vt:lpstr>
      <vt:lpstr>Did our stocks fall as far as the Dow? </vt:lpstr>
      <vt:lpstr>Hypothesis</vt:lpstr>
      <vt:lpstr>3 Dates</vt:lpstr>
      <vt:lpstr>PowerPoint Presentation</vt:lpstr>
      <vt:lpstr>Line graph from previous slide but broken out by symbol</vt:lpstr>
      <vt:lpstr>Comparing 2019* mean and median to the current close price.  *2019 = April 2019 – December 2019 since data only went back two years</vt:lpstr>
      <vt:lpstr>How are we doing?  </vt:lpstr>
      <vt:lpstr>DISNEY </vt:lpstr>
      <vt:lpstr>Correlation Over Two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in Covid Times</dc:title>
  <dc:creator>Sharon Bond</dc:creator>
  <cp:lastModifiedBy>Sharon Bond</cp:lastModifiedBy>
  <cp:revision>10</cp:revision>
  <dcterms:created xsi:type="dcterms:W3CDTF">2021-04-25T20:28:44Z</dcterms:created>
  <dcterms:modified xsi:type="dcterms:W3CDTF">2021-04-28T00:54:15Z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