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78" r:id="rId3"/>
    <p:sldId id="259" r:id="rId4"/>
    <p:sldId id="271" r:id="rId5"/>
    <p:sldId id="263" r:id="rId6"/>
    <p:sldId id="274" r:id="rId7"/>
    <p:sldId id="279" r:id="rId8"/>
    <p:sldId id="267" r:id="rId9"/>
    <p:sldId id="286" r:id="rId10"/>
    <p:sldId id="269" r:id="rId11"/>
    <p:sldId id="280" r:id="rId12"/>
    <p:sldId id="287" r:id="rId13"/>
    <p:sldId id="275" r:id="rId14"/>
    <p:sldId id="277" r:id="rId15"/>
    <p:sldId id="276" r:id="rId16"/>
    <p:sldId id="285" r:id="rId17"/>
    <p:sldId id="264" r:id="rId18"/>
    <p:sldId id="265" r:id="rId19"/>
    <p:sldId id="283" r:id="rId20"/>
    <p:sldId id="270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B31360A1-ACF1-49B7-8BF8-42258131D342}" v="2" dt="2020-08-27T23:23:33.865"/>
    <p1510:client id="{C961AD2B-D365-4150-AA76-DB76D9BF0368}" v="211" dt="2020-08-24T13:23:29.438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723E6-6E3C-467B-A65A-C60C6BFA5392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B7796-0EC5-4B07-8569-0213ABC1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program that executes instructions written in a programming language. Parses the code, translates code into intermediate form and executes that, executed precompiled code. VS code is an editor that references installed interpreters. We have used </a:t>
            </a:r>
            <a:r>
              <a:rPr lang="en-US" dirty="0" err="1"/>
              <a:t>ipython</a:t>
            </a:r>
            <a:r>
              <a:rPr lang="en-US" dirty="0"/>
              <a:t> thus far (does more than just </a:t>
            </a:r>
            <a:r>
              <a:rPr lang="en-US"/>
              <a:t>python interpreter)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B7796-0EC5-4B07-8569-0213ABC15A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3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https://www.geeksforgeeks.org/python-data-types/ yeah “integer” is </a:t>
            </a:r>
            <a:r>
              <a:rPr lang="en-US"/>
              <a:t>spelled wrong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6395E-E0A2-4FD5-96E6-628A2336CB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5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 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72B4-34F1-4C4E-AA31-5A496E45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40" y="237333"/>
            <a:ext cx="9709763" cy="649180"/>
          </a:xfrm>
        </p:spPr>
        <p:txBody>
          <a:bodyPr>
            <a:normAutofit fontScale="90000"/>
          </a:bodyPr>
          <a:lstStyle/>
          <a:p>
            <a:r>
              <a:rPr lang="en-US"/>
              <a:t>Congrats! You have your first repo!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8549-A6DD-4B47-9AF0-1810E08B5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96" y="1075362"/>
            <a:ext cx="9888191" cy="43085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Clone your repo into a logical location! </a:t>
            </a:r>
          </a:p>
          <a:p>
            <a:r>
              <a:rPr lang="en-US" dirty="0"/>
              <a:t>Copy your homework2.ipynb file into homework_02 repo. </a:t>
            </a:r>
          </a:p>
          <a:p>
            <a:r>
              <a:rPr lang="en-US" dirty="0"/>
              <a:t>Cd into your homework_02 repo</a:t>
            </a:r>
          </a:p>
          <a:p>
            <a:r>
              <a:rPr lang="en-US" dirty="0"/>
              <a:t>git add .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Git add . is probably not best practice. Use the exact filename instead!</a:t>
            </a:r>
          </a:p>
          <a:p>
            <a:r>
              <a:rPr lang="en-US" dirty="0"/>
              <a:t>git commit –m 'adding homework'</a:t>
            </a:r>
          </a:p>
          <a:p>
            <a:r>
              <a:rPr lang="en-US" dirty="0"/>
              <a:t>git push</a:t>
            </a:r>
          </a:p>
          <a:p>
            <a:r>
              <a:rPr lang="en-US" dirty="0"/>
              <a:t>Homework will now be a link to your repo. </a:t>
            </a:r>
          </a:p>
          <a:p>
            <a:r>
              <a:rPr lang="en-US" dirty="0"/>
              <a:t>Make changes. Git add, git commit, git push!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3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D639-1333-4AB7-9DA2-45849E42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practice (5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73B5-931E-430D-9E28-A6D30E167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112" y="1691322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Make a directory to store all your homework assignments in</a:t>
            </a:r>
          </a:p>
          <a:p>
            <a:r>
              <a:rPr lang="en-US" dirty="0"/>
              <a:t>Edit the readme.md file with your name, a title, and a description of what homework 2 is about (look </a:t>
            </a:r>
            <a:r>
              <a:rPr lang="en-US" dirty="0">
                <a:sym typeface="Wingdings" panose="05000000000000000000" pitchFamily="2" charset="2"/>
              </a:rPr>
              <a:t>in the class repo) </a:t>
            </a:r>
            <a:endParaRPr lang="en-US" dirty="0"/>
          </a:p>
          <a:p>
            <a:pPr lvl="1"/>
            <a:r>
              <a:rPr lang="en-US" dirty="0"/>
              <a:t>Push your changes to </a:t>
            </a:r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Git add .</a:t>
            </a:r>
          </a:p>
          <a:p>
            <a:pPr lvl="2"/>
            <a:r>
              <a:rPr lang="en-US" dirty="0"/>
              <a:t>Git commit –m “your message”</a:t>
            </a:r>
          </a:p>
          <a:p>
            <a:pPr lvl="2"/>
            <a:r>
              <a:rPr lang="en-US" dirty="0"/>
              <a:t>Git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95916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636316-10C0-450E-9C14-FBDC9A3F7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an interpreter?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6CBB34-2EBF-4081-8B33-2BC6BC657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interpreter are we using for python thus far?</a:t>
            </a:r>
          </a:p>
        </p:txBody>
      </p:sp>
    </p:spTree>
    <p:extLst>
      <p:ext uri="{BB962C8B-B14F-4D97-AF65-F5344CB8AC3E}">
        <p14:creationId xmlns:p14="http://schemas.microsoft.com/office/powerpoint/2010/main" val="753167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0D09-AC6B-4CC3-8D88-4CAEFA28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AE3C6DCA-0E59-45EA-A487-40C224AD7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69" y="1854483"/>
            <a:ext cx="78295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56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5EB0-7CDB-4E13-A551-F7F23BFF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05FB-1BBF-4E8B-B510-61049917C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If… </a:t>
            </a:r>
            <a:r>
              <a:rPr lang="en-US" dirty="0" err="1"/>
              <a:t>elif</a:t>
            </a:r>
            <a:r>
              <a:rPr lang="en-US" dirty="0"/>
              <a:t>… else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Range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24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0E9B-002C-4D50-A850-7CCB8A9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Data types 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89F77-664B-4D03-AA82-E422CC9A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the main datatypes in a </a:t>
            </a:r>
            <a:r>
              <a:rPr lang="en-US" dirty="0" err="1"/>
              <a:t>Jupyer</a:t>
            </a:r>
            <a:r>
              <a:rPr lang="en-US" dirty="0"/>
              <a:t> notebook. Use markdown and headings and provide an example of each datatype and print the type to confirm you’re right:</a:t>
            </a:r>
          </a:p>
          <a:p>
            <a:pPr lvl="1"/>
            <a:r>
              <a:rPr lang="en-US" dirty="0"/>
              <a:t>Numeric (integers and floats)</a:t>
            </a:r>
          </a:p>
          <a:p>
            <a:pPr lvl="1"/>
            <a:r>
              <a:rPr lang="en-US" dirty="0"/>
              <a:t>Dictionary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Sequence (string, list, tuple)</a:t>
            </a:r>
          </a:p>
          <a:p>
            <a:pPr lvl="1"/>
            <a:r>
              <a:rPr lang="en-US" dirty="0"/>
              <a:t>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9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will always have a break about midway through class. You need a breather, we need a breather, breaks are good. </a:t>
            </a: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B417-A1B2-4787-81FF-13140955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71" y="-507543"/>
            <a:ext cx="9692640" cy="1325562"/>
          </a:xfrm>
        </p:spPr>
        <p:txBody>
          <a:bodyPr/>
          <a:lstStyle/>
          <a:p>
            <a:r>
              <a:rPr lang="en-US"/>
              <a:t>Installation Corrections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14483-10C4-418F-A031-02C4467C1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029" y="1006867"/>
            <a:ext cx="9913876" cy="549861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Everyone together (please do this with the class): 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In a terminal: python --version </a:t>
            </a:r>
          </a:p>
          <a:p>
            <a:pPr lvl="2">
              <a:buFont typeface="Arial" pitchFamily="18" charset="2"/>
              <a:buChar char="•"/>
            </a:pPr>
            <a:r>
              <a:rPr lang="en-US" dirty="0"/>
              <a:t>If you do not have python 3.X as a version let us know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In a terminal: pip </a:t>
            </a:r>
            <a:r>
              <a:rPr lang="en-US" dirty="0">
                <a:ea typeface="+mn-lt"/>
                <a:cs typeface="+mn-lt"/>
              </a:rPr>
              <a:t>--version </a:t>
            </a:r>
          </a:p>
          <a:p>
            <a:pPr lvl="2">
              <a:buFont typeface="Arial" pitchFamily="18" charset="2"/>
              <a:buChar char="•"/>
            </a:pPr>
            <a:r>
              <a:rPr lang="en-US" dirty="0"/>
              <a:t>If you do not have pip3 let us know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Aliasing (not everyone had to do this last week)</a:t>
            </a:r>
          </a:p>
          <a:p>
            <a:pPr lvl="2">
              <a:buFont typeface="Arial" pitchFamily="18" charset="2"/>
              <a:buChar char="•"/>
            </a:pPr>
            <a:r>
              <a:rPr lang="en-US" dirty="0"/>
              <a:t>When we did alias python='python3' it likely did not persist</a:t>
            </a:r>
          </a:p>
          <a:p>
            <a:pPr lvl="2">
              <a:buFont typeface="Arial" pitchFamily="18" charset="2"/>
              <a:buChar char="•"/>
            </a:pPr>
            <a:r>
              <a:rPr lang="en-US" dirty="0"/>
              <a:t>Why? Some commands are set for the session only. </a:t>
            </a:r>
          </a:p>
          <a:p>
            <a:pPr lvl="2">
              <a:buFont typeface="Arial" pitchFamily="18" charset="2"/>
              <a:buChar char="•"/>
            </a:pPr>
            <a:r>
              <a:rPr lang="en-US" dirty="0"/>
              <a:t>Set aliases in .</a:t>
            </a:r>
            <a:r>
              <a:rPr lang="en-US" dirty="0" err="1"/>
              <a:t>bashrc</a:t>
            </a:r>
            <a:r>
              <a:rPr lang="en-US" dirty="0"/>
              <a:t> or  other .</a:t>
            </a:r>
            <a:r>
              <a:rPr lang="en-US" dirty="0" err="1"/>
              <a:t>xxxrc</a:t>
            </a:r>
            <a:r>
              <a:rPr lang="en-US" dirty="0"/>
              <a:t> file. 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cd ~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ls –la 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Find .</a:t>
            </a:r>
            <a:r>
              <a:rPr lang="en-US" dirty="0" err="1"/>
              <a:t>bashrc</a:t>
            </a:r>
            <a:r>
              <a:rPr lang="en-US" dirty="0"/>
              <a:t> or equivalent</a:t>
            </a:r>
          </a:p>
          <a:p>
            <a:pPr lvl="4">
              <a:buFont typeface="Arial" pitchFamily="18" charset="2"/>
              <a:buChar char="•"/>
            </a:pPr>
            <a:r>
              <a:rPr lang="en-US" dirty="0"/>
              <a:t>If it does not exist that's ok!</a:t>
            </a:r>
          </a:p>
          <a:p>
            <a:pPr lvl="4">
              <a:buFont typeface="Arial" pitchFamily="18" charset="2"/>
              <a:buChar char="•"/>
            </a:pPr>
            <a:r>
              <a:rPr lang="en-US" dirty="0"/>
              <a:t>touch .</a:t>
            </a:r>
            <a:r>
              <a:rPr lang="en-US" dirty="0" err="1"/>
              <a:t>bashrc</a:t>
            </a:r>
            <a:r>
              <a:rPr lang="en-US" dirty="0"/>
              <a:t> or equivalent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vim .</a:t>
            </a:r>
            <a:r>
              <a:rPr lang="en-US" dirty="0" err="1"/>
              <a:t>bashrc</a:t>
            </a:r>
            <a:r>
              <a:rPr lang="en-US" dirty="0"/>
              <a:t> or equivalent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Hit the '</a:t>
            </a:r>
            <a:r>
              <a:rPr lang="en-US" dirty="0" err="1"/>
              <a:t>i</a:t>
            </a:r>
            <a:r>
              <a:rPr lang="en-US" dirty="0"/>
              <a:t>' key to toggle to insert mode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Type alias python='python3' and hit 'return'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Type alias pip='pip3'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Hit escape key followed by :</a:t>
            </a:r>
            <a:r>
              <a:rPr lang="en-US" dirty="0" err="1"/>
              <a:t>wq</a:t>
            </a:r>
            <a:r>
              <a:rPr lang="en-US" dirty="0"/>
              <a:t> and hit enter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Close terminal and open new terminal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See python and pip versions again and let us know if they are incorrect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4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D2EB-930B-4D1A-AEEE-78EEBB79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76" y="74659"/>
            <a:ext cx="9692640" cy="683428"/>
          </a:xfrm>
        </p:spPr>
        <p:txBody>
          <a:bodyPr>
            <a:normAutofit fontScale="90000"/>
          </a:bodyPr>
          <a:lstStyle/>
          <a:p>
            <a:r>
              <a:rPr lang="en-US"/>
              <a:t>Installation Corrections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74226-B518-44A7-B142-BA0EFCF75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8" y="981182"/>
            <a:ext cx="8595360" cy="435133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Now that everyone has the correct python/pip we can correct some installs</a:t>
            </a:r>
          </a:p>
          <a:p>
            <a:r>
              <a:rPr lang="en-US"/>
              <a:t>Last week 'pip install </a:t>
            </a:r>
            <a:r>
              <a:rPr lang="en-US" err="1"/>
              <a:t>jupyter</a:t>
            </a:r>
            <a:r>
              <a:rPr lang="en-US"/>
              <a:t> lab'</a:t>
            </a:r>
          </a:p>
          <a:p>
            <a:pPr lvl="1">
              <a:buFont typeface="Arial" pitchFamily="18" charset="2"/>
              <a:buChar char="•"/>
            </a:pPr>
            <a:r>
              <a:rPr lang="en-US"/>
              <a:t>Same as  pip install package1 package2 package3</a:t>
            </a:r>
          </a:p>
          <a:p>
            <a:r>
              <a:rPr lang="en-US"/>
              <a:t>pip uninstall lab</a:t>
            </a:r>
          </a:p>
          <a:p>
            <a:r>
              <a:rPr lang="en-US"/>
              <a:t>pip uninstall </a:t>
            </a:r>
            <a:r>
              <a:rPr lang="en-US" err="1"/>
              <a:t>jupyter</a:t>
            </a:r>
            <a:endParaRPr lang="en-US"/>
          </a:p>
          <a:p>
            <a:r>
              <a:rPr lang="en-US"/>
              <a:t>pip uninstall (anything else </a:t>
            </a:r>
            <a:r>
              <a:rPr lang="en-US" err="1"/>
              <a:t>jupyter</a:t>
            </a:r>
            <a:r>
              <a:rPr lang="en-US"/>
              <a:t> related you might have tried) (</a:t>
            </a:r>
            <a:r>
              <a:rPr lang="en-US" err="1"/>
              <a:t>jupyter</a:t>
            </a:r>
            <a:r>
              <a:rPr lang="en-US"/>
              <a:t>-lab)</a:t>
            </a:r>
          </a:p>
          <a:p>
            <a:r>
              <a:rPr lang="en-US"/>
              <a:t>pip install </a:t>
            </a:r>
            <a:r>
              <a:rPr lang="en-US" err="1"/>
              <a:t>jupyterlab</a:t>
            </a:r>
            <a:endParaRPr lang="en-US"/>
          </a:p>
          <a:p>
            <a:r>
              <a:rPr lang="en-US"/>
              <a:t>Pip install notebook (this is the classic </a:t>
            </a:r>
            <a:r>
              <a:rPr lang="en-US" err="1"/>
              <a:t>jupyter</a:t>
            </a:r>
            <a:r>
              <a:rPr lang="en-US"/>
              <a:t>)</a:t>
            </a:r>
          </a:p>
          <a:p>
            <a:r>
              <a:rPr lang="en-US" err="1"/>
              <a:t>jupyter</a:t>
            </a:r>
            <a:r>
              <a:rPr lang="en-US"/>
              <a:t> lab</a:t>
            </a:r>
          </a:p>
          <a:p>
            <a:pPr lvl="1">
              <a:buFont typeface="Arial" pitchFamily="18" charset="2"/>
              <a:buChar char="•"/>
            </a:pPr>
            <a:r>
              <a:rPr lang="en-US" spc="10"/>
              <a:t>Close terminal</a:t>
            </a:r>
            <a:endParaRPr lang="en-US"/>
          </a:p>
          <a:p>
            <a:pPr>
              <a:buFont typeface="Arial" pitchFamily="18" charset="2"/>
              <a:buChar char="•"/>
            </a:pPr>
            <a:r>
              <a:rPr lang="en-US" spc="0" err="1"/>
              <a:t>jupyter</a:t>
            </a:r>
            <a:r>
              <a:rPr lang="en-US" spc="0"/>
              <a:t> notebook</a:t>
            </a:r>
          </a:p>
          <a:p>
            <a:r>
              <a:rPr lang="en-US"/>
              <a:t>Any issues let us know!</a:t>
            </a:r>
          </a:p>
        </p:txBody>
      </p:sp>
    </p:spTree>
    <p:extLst>
      <p:ext uri="{BB962C8B-B14F-4D97-AF65-F5344CB8AC3E}">
        <p14:creationId xmlns:p14="http://schemas.microsoft.com/office/powerpoint/2010/main" val="3039479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6E2F76-E148-4A03-8403-C722C7973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Week 1 Homework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E60D122-A577-40B6-B740-B95C8557E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FD66-DB0F-4B49-90E8-C69DE8E5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(5 minutes to complete)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6404C-9488-4A0F-8854-869F84E0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#whats wrong with this code? </a:t>
            </a:r>
          </a:p>
          <a:p>
            <a:pPr marL="0" indent="0">
              <a:buNone/>
            </a:pPr>
            <a:r>
              <a:rPr lang="en-US" dirty="0"/>
              <a:t>#what is it doing?</a:t>
            </a:r>
          </a:p>
          <a:p>
            <a:pPr marL="0" indent="0">
              <a:buNone/>
            </a:pPr>
            <a:r>
              <a:rPr lang="en-US" dirty="0"/>
              <a:t>num = str(input("Enter a number: 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num % 2 = 0:</a:t>
            </a:r>
          </a:p>
          <a:p>
            <a:pPr marL="0" indent="0">
              <a:buNone/>
            </a:pPr>
            <a:r>
              <a:rPr lang="en-US" dirty="0"/>
              <a:t>    print("Even")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    print("Odd)</a:t>
            </a:r>
          </a:p>
        </p:txBody>
      </p:sp>
    </p:spTree>
    <p:extLst>
      <p:ext uri="{BB962C8B-B14F-4D97-AF65-F5344CB8AC3E}">
        <p14:creationId xmlns:p14="http://schemas.microsoft.com/office/powerpoint/2010/main" val="4255460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9B71-08C0-4D02-BE20-ED19E3A3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Survival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1B47-5309-4035-8EA1-269697DBA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</a:t>
            </a:r>
          </a:p>
          <a:p>
            <a:r>
              <a:rPr lang="en-US"/>
              <a:t>Did anyone find value in this? </a:t>
            </a:r>
          </a:p>
          <a:p>
            <a:pPr lvl="1">
              <a:buFont typeface="Arial" pitchFamily="18" charset="2"/>
              <a:buChar char="•"/>
            </a:pPr>
            <a:r>
              <a:rPr lang="en-US" spc="10"/>
              <a:t>Comments, questions?</a:t>
            </a:r>
          </a:p>
          <a:p>
            <a:pPr>
              <a:buFont typeface="Arial" pitchFamily="18" charset="2"/>
              <a:buChar char="•"/>
            </a:pPr>
            <a:r>
              <a:rPr lang="en-US"/>
              <a:t>Learning How to Learn and Deep Work</a:t>
            </a:r>
          </a:p>
          <a:p>
            <a:pPr>
              <a:buFont typeface="Arial" pitchFamily="18" charset="2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79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6AFF-9771-4882-87FD-79F2819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F6AF0-BB01-48FF-BA34-C27460993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the repo! The exercise is in week 2. </a:t>
            </a:r>
          </a:p>
        </p:txBody>
      </p:sp>
    </p:spTree>
    <p:extLst>
      <p:ext uri="{BB962C8B-B14F-4D97-AF65-F5344CB8AC3E}">
        <p14:creationId xmlns:p14="http://schemas.microsoft.com/office/powerpoint/2010/main" val="63829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Lots of material to get through so we will be moving fast!</a:t>
            </a:r>
          </a:p>
          <a:p>
            <a:r>
              <a:rPr lang="en-US" dirty="0"/>
              <a:t>Warm-up </a:t>
            </a:r>
            <a:r>
              <a:rPr lang="en-US"/>
              <a:t>(15 </a:t>
            </a:r>
            <a:r>
              <a:rPr lang="en-US" dirty="0"/>
              <a:t>minutes)</a:t>
            </a:r>
          </a:p>
          <a:p>
            <a:r>
              <a:rPr lang="en-US" dirty="0"/>
              <a:t>Good struggle vs Bad struggle (15 minutes)</a:t>
            </a:r>
          </a:p>
          <a:p>
            <a:pPr lvl="1"/>
            <a:r>
              <a:rPr lang="en-US" dirty="0"/>
              <a:t>Our expectations </a:t>
            </a:r>
          </a:p>
          <a:p>
            <a:r>
              <a:rPr lang="en-US" dirty="0"/>
              <a:t>Creating your own repo and pushing your assignments to it (30 minutes)</a:t>
            </a:r>
          </a:p>
          <a:p>
            <a:pPr lvl="1"/>
            <a:r>
              <a:rPr lang="en-US" dirty="0"/>
              <a:t>Exercise</a:t>
            </a:r>
          </a:p>
          <a:p>
            <a:r>
              <a:rPr lang="en-US" dirty="0"/>
              <a:t>Data types and flow control (30 minutes)</a:t>
            </a:r>
          </a:p>
          <a:p>
            <a:pPr lvl="1"/>
            <a:r>
              <a:rPr lang="en-US" dirty="0"/>
              <a:t>Exercise</a:t>
            </a:r>
          </a:p>
          <a:p>
            <a:r>
              <a:rPr lang="en-US" dirty="0"/>
              <a:t>Break (10 minutes)</a:t>
            </a:r>
          </a:p>
          <a:p>
            <a:r>
              <a:rPr lang="en-US" dirty="0">
                <a:ea typeface="+mn-lt"/>
                <a:cs typeface="+mn-lt"/>
              </a:rPr>
              <a:t>Review Homework and Any Questions (30 minutes) </a:t>
            </a:r>
            <a:endParaRPr lang="en-US" dirty="0"/>
          </a:p>
          <a:p>
            <a:r>
              <a:rPr lang="en-US" dirty="0"/>
              <a:t>Survival Guide (15 minutes)</a:t>
            </a:r>
          </a:p>
          <a:p>
            <a:r>
              <a:rPr lang="en-US" dirty="0"/>
              <a:t>Group Exercise (30 minutes)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2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Class Repo is the place to find assignments. </a:t>
            </a:r>
          </a:p>
          <a:p>
            <a:r>
              <a:rPr lang="en-US"/>
              <a:t>Each week you may have in class assignments that are due on Fridays at 8:00pm. </a:t>
            </a:r>
          </a:p>
          <a:p>
            <a:pPr lvl="1">
              <a:buFont typeface="Arial" pitchFamily="18" charset="2"/>
              <a:buChar char="•"/>
            </a:pPr>
            <a:r>
              <a:rPr lang="en-US"/>
              <a:t>Usually finishing anything not done in class. </a:t>
            </a:r>
          </a:p>
          <a:p>
            <a:pPr>
              <a:buFont typeface="Arial" pitchFamily="18" charset="2"/>
              <a:buChar char="•"/>
            </a:pPr>
            <a:r>
              <a:rPr lang="en-US" spc="0"/>
              <a:t>Homework assignments are due Wednesdays at 5:30pm</a:t>
            </a:r>
          </a:p>
          <a:p>
            <a:pPr>
              <a:buFont typeface="Arial" pitchFamily="18" charset="2"/>
              <a:buChar char="•"/>
            </a:pPr>
            <a:r>
              <a:rPr lang="en-US" u="sng" spc="0"/>
              <a:t>Ask Questions in Slack.</a:t>
            </a:r>
            <a:r>
              <a:rPr lang="en-US" spc="0"/>
              <a:t> Don't ask them in Canvas. </a:t>
            </a:r>
          </a:p>
          <a:p>
            <a:pPr>
              <a:buFont typeface="Arial" pitchFamily="18" charset="2"/>
              <a:buChar char="•"/>
            </a:pPr>
            <a:r>
              <a:rPr lang="en-US" spc="0"/>
              <a:t>Start Early and ask questions!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C7CA-BE6D-4007-9FD3-921A52AC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72" y="-443277"/>
            <a:ext cx="9692640" cy="1325562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F4526-CFCB-4306-B94F-83D5DD5CE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724" y="1076207"/>
            <a:ext cx="9601952" cy="54614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Ask us anything!</a:t>
            </a:r>
          </a:p>
          <a:p>
            <a:r>
              <a:rPr lang="en-US" dirty="0"/>
              <a:t>Don't ask questions in Canvas. It is not monitored closely. </a:t>
            </a:r>
          </a:p>
          <a:p>
            <a:pPr>
              <a:buFont typeface="Arial" pitchFamily="18" charset="2"/>
              <a:buChar char="•"/>
            </a:pPr>
            <a:r>
              <a:rPr lang="en-US" dirty="0"/>
              <a:t>Ask questions in Slack. </a:t>
            </a:r>
            <a:endParaRPr lang="en-US" spc="0" dirty="0"/>
          </a:p>
          <a:p>
            <a:r>
              <a:rPr lang="en-US" dirty="0"/>
              <a:t>Ask anything. There are no silly questions. </a:t>
            </a:r>
          </a:p>
          <a:p>
            <a:r>
              <a:rPr lang="en-US" dirty="0"/>
              <a:t>Don't just read and watch videos. </a:t>
            </a:r>
          </a:p>
          <a:p>
            <a:pPr lvl="1">
              <a:buFont typeface="Arial" pitchFamily="18" charset="2"/>
              <a:buChar char="•"/>
            </a:pPr>
            <a:r>
              <a:rPr lang="en-US" spc="10" dirty="0"/>
              <a:t>Read. Then do! </a:t>
            </a:r>
          </a:p>
          <a:p>
            <a:pPr lvl="1">
              <a:buFont typeface="Arial" pitchFamily="18" charset="2"/>
              <a:buChar char="•"/>
            </a:pPr>
            <a:r>
              <a:rPr lang="en-US" spc="10" dirty="0"/>
              <a:t>Watch. Then do! </a:t>
            </a:r>
          </a:p>
          <a:p>
            <a:pPr lvl="1">
              <a:buFont typeface="Arial" pitchFamily="18" charset="2"/>
              <a:buChar char="•"/>
            </a:pPr>
            <a:r>
              <a:rPr lang="en-US" spc="10" dirty="0"/>
              <a:t>Close the readings and do it from memory. 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Interact with each concept. </a:t>
            </a:r>
          </a:p>
          <a:p>
            <a:pPr>
              <a:buFont typeface="Arial" pitchFamily="18" charset="2"/>
              <a:buChar char="•"/>
            </a:pPr>
            <a:r>
              <a:rPr lang="en-US" spc="0" dirty="0"/>
              <a:t>Use Office Hours! 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They start this week!</a:t>
            </a:r>
            <a:endParaRPr lang="en-US" spc="0" dirty="0"/>
          </a:p>
          <a:p>
            <a:pPr>
              <a:buFont typeface="Arial" pitchFamily="18" charset="2"/>
            </a:pPr>
            <a:r>
              <a:rPr lang="en-US" spc="0" dirty="0"/>
              <a:t>Most important! Don't get discouraged. This is week 2. The pieces will start to fit together as you proceed.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1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DE31-0F58-4774-9328-8C65C202D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53" y="-509129"/>
            <a:ext cx="9692640" cy="1325562"/>
          </a:xfrm>
        </p:spPr>
        <p:txBody>
          <a:bodyPr/>
          <a:lstStyle/>
          <a:p>
            <a:r>
              <a:rPr lang="en-US"/>
              <a:t>Good Struggle vs Bad Struggle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D8463-D174-44B9-952E-C195D5642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65" y="888059"/>
            <a:ext cx="10514471" cy="5762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Good struggle is working a problem and solving it in a reasonable amount of time. 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Exercising cognitive muscles. Challenging but progress is made.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Feeling of satisfaction when the problem is solved. 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Important for growth and real learning. </a:t>
            </a:r>
          </a:p>
          <a:p>
            <a:r>
              <a:rPr lang="en-US" dirty="0"/>
              <a:t>Bad struggle is working on a problem and making little or no progress in a large amount of time. 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Feelings of frustration. Anger. 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Does nothing to foster learning. </a:t>
            </a:r>
          </a:p>
          <a:p>
            <a:pPr>
              <a:buFont typeface="Arial" pitchFamily="18" charset="2"/>
              <a:buChar char="•"/>
            </a:pPr>
            <a:r>
              <a:rPr lang="en-US" spc="0" dirty="0"/>
              <a:t>Rule of thumb:</a:t>
            </a:r>
          </a:p>
          <a:p>
            <a:pPr lvl="1"/>
            <a:r>
              <a:rPr lang="en-US" dirty="0"/>
              <a:t>Stuck on a HW problem for more than 15 mins? </a:t>
            </a:r>
            <a:endParaRPr lang="en-US" spc="0" dirty="0"/>
          </a:p>
          <a:p>
            <a:pPr lvl="2"/>
            <a:r>
              <a:rPr lang="en-US" dirty="0"/>
              <a:t>Consider skipping and returning to it later. You might find insight in other problems.</a:t>
            </a:r>
          </a:p>
          <a:p>
            <a:pPr lvl="1"/>
            <a:r>
              <a:rPr lang="en-US" dirty="0"/>
              <a:t>Stuck &gt;30mins? </a:t>
            </a:r>
          </a:p>
          <a:p>
            <a:pPr lvl="2"/>
            <a:r>
              <a:rPr lang="en-US" dirty="0"/>
              <a:t>Post to Slack</a:t>
            </a:r>
          </a:p>
          <a:p>
            <a:pPr lvl="2"/>
            <a:r>
              <a:rPr lang="en-US" dirty="0"/>
              <a:t>Post sooner than later in the week.</a:t>
            </a:r>
          </a:p>
          <a:p>
            <a:pPr lvl="2"/>
            <a:r>
              <a:rPr lang="en-US" dirty="0"/>
              <a:t>Students should answer questions. Mentors will only step in when needed. </a:t>
            </a:r>
          </a:p>
          <a:p>
            <a:pPr lvl="1"/>
            <a:r>
              <a:rPr lang="en-US" dirty="0"/>
              <a:t>No Slack help?</a:t>
            </a:r>
          </a:p>
          <a:p>
            <a:pPr lvl="2"/>
            <a:r>
              <a:rPr lang="en-US" dirty="0"/>
              <a:t>Reply to your post with @mentors "Any insights?". </a:t>
            </a:r>
          </a:p>
          <a:p>
            <a:pPr lvl="2"/>
            <a:r>
              <a:rPr lang="en-US" dirty="0"/>
              <a:t>Give us 24hrs to respond. </a:t>
            </a:r>
            <a:endParaRPr lang="en-US" spc="0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75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D56CF0-6DBF-42C3-9733-E1BB680D3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Everything is hard before it is easy.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036C91-F007-4595-AE5E-72604098A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8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B0E0-B87C-4318-8371-E847AFFE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/>
              <a:t>Creating Your own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E226-FFE2-48EE-B58E-3A901D4D2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 dirty="0">
                <a:ea typeface="+mn-lt"/>
                <a:cs typeface="+mn-lt"/>
              </a:rPr>
              <a:t>Create a repo inside your </a:t>
            </a:r>
            <a:r>
              <a:rPr lang="en-US" sz="1500" dirty="0" err="1">
                <a:ea typeface="+mn-lt"/>
                <a:cs typeface="+mn-lt"/>
              </a:rPr>
              <a:t>github</a:t>
            </a:r>
            <a:r>
              <a:rPr lang="en-US" sz="1500" dirty="0">
                <a:ea typeface="+mn-lt"/>
                <a:cs typeface="+mn-lt"/>
              </a:rPr>
              <a:t> account called homework_2</a:t>
            </a:r>
          </a:p>
          <a:p>
            <a:r>
              <a:rPr lang="en-US" sz="1500" dirty="0"/>
              <a:t>Open </a:t>
            </a:r>
            <a:r>
              <a:rPr lang="en-US" sz="1500" dirty="0" err="1"/>
              <a:t>github</a:t>
            </a:r>
            <a:r>
              <a:rPr lang="en-US" sz="1500" dirty="0"/>
              <a:t> and create a new repository</a:t>
            </a:r>
          </a:p>
          <a:p>
            <a:pPr lvl="1">
              <a:buFont typeface="Arial" pitchFamily="34" charset="0"/>
              <a:buChar char="•"/>
            </a:pPr>
            <a:r>
              <a:rPr lang="en-US" sz="1500" dirty="0"/>
              <a:t>WARNING!!! These repos are public!</a:t>
            </a:r>
          </a:p>
          <a:p>
            <a:pPr lvl="2">
              <a:buFont typeface="Arial" pitchFamily="34" charset="0"/>
              <a:buChar char="•"/>
            </a:pPr>
            <a:r>
              <a:rPr lang="en-US" sz="1500" dirty="0"/>
              <a:t>Private info, passwords API keys are NOT to be stored in repos! </a:t>
            </a:r>
          </a:p>
          <a:p>
            <a:pPr lvl="1">
              <a:buFont typeface="Wingdings 2" pitchFamily="34" charset="0"/>
              <a:buChar char=""/>
            </a:pPr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0682A4-746C-4A67-8E74-32CB89A8E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655" y="677863"/>
            <a:ext cx="6877845" cy="55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47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7796-6D6D-47C6-86EA-242957A9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clone your HW repo?!?!?!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F21AB-ABE0-4C0B-ACD9-63F486D55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put it in the repo for the course material (Data-Science-Assignments)</a:t>
            </a:r>
          </a:p>
          <a:p>
            <a:r>
              <a:rPr lang="en-US" sz="1500" dirty="0">
                <a:ea typeface="+mn-lt"/>
                <a:cs typeface="+mn-lt"/>
              </a:rPr>
              <a:t>Make sure you store your notes and HW assignments in a different folder from the class repo (called Data-Science-Assignments)</a:t>
            </a:r>
          </a:p>
          <a:p>
            <a:pPr lvl="2"/>
            <a:r>
              <a:rPr lang="en-US" sz="1500" dirty="0">
                <a:ea typeface="+mn-lt"/>
                <a:cs typeface="+mn-lt"/>
              </a:rPr>
              <a:t>It will get overwritten if you don’t!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1A177-36F4-4E98-809A-24B2E9E8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79" y="3429000"/>
            <a:ext cx="7113685" cy="309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9142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1177</Words>
  <Application>Microsoft Office PowerPoint</Application>
  <PresentationFormat>Widescreen</PresentationFormat>
  <Paragraphs>155</Paragraphs>
  <Slides>21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Schoolbook</vt:lpstr>
      <vt:lpstr>Wingdings 2</vt:lpstr>
      <vt:lpstr>View</vt:lpstr>
      <vt:lpstr>Week 02</vt:lpstr>
      <vt:lpstr>Warm-up (5 minutes to complete)</vt:lpstr>
      <vt:lpstr>Today's Activities</vt:lpstr>
      <vt:lpstr>Week 2 Assignments</vt:lpstr>
      <vt:lpstr>Q &amp; A</vt:lpstr>
      <vt:lpstr>Good Struggle vs Bad Struggle</vt:lpstr>
      <vt:lpstr>Everything is hard before it is easy.</vt:lpstr>
      <vt:lpstr>Creating Your own Repo</vt:lpstr>
      <vt:lpstr>Where do you clone your HW repo?!?!?!</vt:lpstr>
      <vt:lpstr>Congrats! You have your first repo!</vt:lpstr>
      <vt:lpstr>Git practice (5 minutes)</vt:lpstr>
      <vt:lpstr>What is an interpreter? </vt:lpstr>
      <vt:lpstr>Python Data types</vt:lpstr>
      <vt:lpstr>Python Flow control</vt:lpstr>
      <vt:lpstr>Practice Data types (10 minutes)</vt:lpstr>
      <vt:lpstr>Break (10 Minutes)</vt:lpstr>
      <vt:lpstr>Installation Corrections</vt:lpstr>
      <vt:lpstr>Installation Corrections </vt:lpstr>
      <vt:lpstr>Review Week 1 Homework</vt:lpstr>
      <vt:lpstr>Survival Guide</vt:lpstr>
      <vt:lpstr>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Alexis McKenzie</cp:lastModifiedBy>
  <cp:revision>24</cp:revision>
  <dcterms:created xsi:type="dcterms:W3CDTF">2020-08-22T14:57:00Z</dcterms:created>
  <dcterms:modified xsi:type="dcterms:W3CDTF">2021-03-14T03:44:18Z</dcterms:modified>
</cp:coreProperties>
</file>