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2" r:id="rId8"/>
    <p:sldId id="263"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2T18:43:58.352"/>
    </inkml:context>
    <inkml:brush xml:id="br0">
      <inkml:brushProperty name="width" value="0.1" units="cm"/>
      <inkml:brushProperty name="height" value="0.1" units="cm"/>
      <inkml:brushProperty name="color" value="#E71224"/>
      <inkml:brushProperty name="ignorePressure" value="1"/>
    </inkml:brush>
  </inkml:definitions>
  <inkml:trace contextRef="#ctx0" brushRef="#br0">1291 18,'-633'0,"620"0,-1 1,1-1,0 2,0 0,-11 3,16-3,0 0,1 1,0 0,0 0,0 1,0 0,1 0,0 0,0 1,-2 1,-13 11,1 1,2 1,0 1,1 0,1 0,1 2,1 0,-1 4,-175 379,171-363,-10 17,18-41,1 1,1 0,2 1,0 0,1 0,1 0,0 10,-13 116,8-75,0 70,11 328,1-452,0 0,1 0,2-1,0 1,0-1,3 2,2 10,28 66,4 0,18 21,13 4,-44-73,7 9,2-1,2-2,18 16,-46-58,0 1,1-1,0-1,0 0,1 0,1-2,-1 1,2-1,-1-1,16 4,26 6,1-2,28 3,-34-8,58 14,106 18,-152-31,1-3,27-1,189-6,-153-1,-114 0,0 0,1 0,-1-1,0-1,0 0,0 0,-1-1,0-1,0 0,0-1,0 0,-1 0,7-6,48-26,-44 27,-1-2,-1 0,0-1,14-13,-12 5,-2-1,0 0,-2-2,-2 0,0-1,12-26,11-35,12-46,-46 117,16-49,-4-1,-2-1,-5-1,-2 0,-4 0,-4-35,-1 6,0-1,-4 0,-15-74,14 149,-38-187,25 142,-3 0,-4 1,-21-60,26 67,-4 1,-2 1,-17-25,27 60,0 1,-2 1,-1 0,-1 2,0-1,-2 2,-1 1,0 0,-1 1,-1 1,-1 2,-12-5,-26-9,-1 2,-1 3,-1 3,-53-10,83 20,1-2,-1-2,5 2,0 1,-21-3,33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2T18:51:18.300"/>
    </inkml:context>
    <inkml:brush xml:id="br0">
      <inkml:brushProperty name="width" value="0.1" units="cm"/>
      <inkml:brushProperty name="height" value="0.1" units="cm"/>
      <inkml:brushProperty name="color" value="#FFC114"/>
      <inkml:brushProperty name="ignorePressure" value="1"/>
    </inkml:brush>
  </inkml:definitions>
  <inkml:trace contextRef="#ctx0" brushRef="#br0">1 57,'1'0,"0"0,-1 1,1-1,0 1,0-1,-1 1,1-1,0 1,-1 0,1-1,0 1,-1 0,1 0,-1-1,1 1,-1 0,1 0,-1 0,0 0,0-1,1 1,-1 0,0 0,0 0,0 0,0 0,4 31,-3-27,36 286,-2-22,-32-217,-2 1,-3 7,0-16,3 0,1 1,3 6,-5-50,2 16,2 0,0 0,1 2,-4-15,1 0,-1-1,1 1,-1 0,1-1,0 1,1-1,-1 1,0-1,1 0,0 0,0 0,0-1,0 1,0-1,3 2,7 1,1-1,0 0,0-1,0 0,0-1,0-1,10 0,-11 0,648 6,-438-10,1421 1,-1021 2,-617 0,0 0,-1 0,1-1,0 1,-1-1,1-1,0 1,-1-1,0 0,1 0,1-2,-4 2,0 0,0 0,-1-1,1 1,-1-1,0 1,1-1,-1 0,0 0,0 0,-1 0,1-1,-1 1,0 0,0-1,0 1,0 0,0-1,-1 0,4-27,-2 0,-1 0,-2 0,-3-22,0-37,5-65,-3-127,-2 246,-2 1,-8-29,7 34,1-1,1 0,-1-30,6 54,0-1,-1 1,1-1,-2 1,1 0,-1-1,-1 0,2 5,0 1,0 0,0-1,-1 1,1 0,-1 0,1 0,-1 0,0 0,0 1,0-1,0 0,0 1,0-1,-1 1,1 0,0 0,-1 0,1 0,-1 0,1 1,-3-1,-33-5,-1 3,1 1,-1 1,-33 5,3-1,-97 11,91-6,-32-3,-1382-6,1453 3,0 2,0 1,-27 8,26-5,-1-1,0-2,-22-1,-557-5,583 2,1 2,-17 5,16-3,0-1,-12-1,0-3,26-1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033E7-5676-402F-8B37-A6DAAAC8C863}"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E9E93-C7C8-4F77-90D6-5D8D48DEA835}" type="slidenum">
              <a:rPr lang="en-US" smtClean="0"/>
              <a:t>‹#›</a:t>
            </a:fld>
            <a:endParaRPr lang="en-US"/>
          </a:p>
        </p:txBody>
      </p:sp>
    </p:spTree>
    <p:extLst>
      <p:ext uri="{BB962C8B-B14F-4D97-AF65-F5344CB8AC3E}">
        <p14:creationId xmlns:p14="http://schemas.microsoft.com/office/powerpoint/2010/main" val="87033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C0409CB-D6AE-47F9-BA6D-D77A012CCE6C}" type="datetime1">
              <a:rPr lang="en-US" smtClean="0"/>
              <a:t>10/12/2019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HH ML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4E266-1113-4B25-82F1-E54BFA616997}" type="datetime1">
              <a:rPr lang="en-US" smtClean="0"/>
              <a:t>10/12/2019</a:t>
            </a:fld>
            <a:endParaRPr lang="en-US" dirty="0"/>
          </a:p>
        </p:txBody>
      </p:sp>
      <p:sp>
        <p:nvSpPr>
          <p:cNvPr id="5" name="Footer Placeholder 4"/>
          <p:cNvSpPr>
            <a:spLocks noGrp="1"/>
          </p:cNvSpPr>
          <p:nvPr>
            <p:ph type="ftr" sz="quarter" idx="11"/>
          </p:nvPr>
        </p:nvSpPr>
        <p:spPr/>
        <p:txBody>
          <a:bodyPr/>
          <a:lstStyle/>
          <a:p>
            <a:r>
              <a:rPr lang="en-US"/>
              <a:t>HH ML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0EC60-D073-4360-A289-07AD8573523C}" type="datetime1">
              <a:rPr lang="en-US" smtClean="0"/>
              <a:t>10/12/2019</a:t>
            </a:fld>
            <a:endParaRPr lang="en-US" dirty="0"/>
          </a:p>
        </p:txBody>
      </p:sp>
      <p:sp>
        <p:nvSpPr>
          <p:cNvPr id="5" name="Footer Placeholder 4"/>
          <p:cNvSpPr>
            <a:spLocks noGrp="1"/>
          </p:cNvSpPr>
          <p:nvPr>
            <p:ph type="ftr" sz="quarter" idx="11"/>
          </p:nvPr>
        </p:nvSpPr>
        <p:spPr/>
        <p:txBody>
          <a:bodyPr/>
          <a:lstStyle/>
          <a:p>
            <a:r>
              <a:rPr lang="en-US"/>
              <a:t>HH ML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A81A5-A40E-4CCB-B498-155A0B179C1B}" type="datetime1">
              <a:rPr lang="en-US" smtClean="0"/>
              <a:t>10/12/2019</a:t>
            </a:fld>
            <a:endParaRPr lang="en-US" dirty="0"/>
          </a:p>
        </p:txBody>
      </p:sp>
      <p:sp>
        <p:nvSpPr>
          <p:cNvPr id="5" name="Footer Placeholder 4"/>
          <p:cNvSpPr>
            <a:spLocks noGrp="1"/>
          </p:cNvSpPr>
          <p:nvPr>
            <p:ph type="ftr" sz="quarter" idx="11"/>
          </p:nvPr>
        </p:nvSpPr>
        <p:spPr/>
        <p:txBody>
          <a:bodyPr/>
          <a:lstStyle/>
          <a:p>
            <a:r>
              <a:rPr lang="en-US"/>
              <a:t>HH ML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7A18C22-9789-4140-AE7A-4FAFC52E3F6F}" type="datetime1">
              <a:rPr lang="en-US" smtClean="0"/>
              <a:t>10/12/2019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HH ML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9F772-6398-46C6-9108-4EFDFC9868FB}" type="datetime1">
              <a:rPr lang="en-US" smtClean="0"/>
              <a:t>10/12/2019</a:t>
            </a:fld>
            <a:endParaRPr lang="en-US" dirty="0"/>
          </a:p>
        </p:txBody>
      </p:sp>
      <p:sp>
        <p:nvSpPr>
          <p:cNvPr id="6" name="Footer Placeholder 5"/>
          <p:cNvSpPr>
            <a:spLocks noGrp="1"/>
          </p:cNvSpPr>
          <p:nvPr>
            <p:ph type="ftr" sz="quarter" idx="11"/>
          </p:nvPr>
        </p:nvSpPr>
        <p:spPr/>
        <p:txBody>
          <a:bodyPr/>
          <a:lstStyle/>
          <a:p>
            <a:r>
              <a:rPr lang="en-US"/>
              <a:t>HH ML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0C610-13B9-486E-8D6D-6C84B5227FDE}" type="datetime1">
              <a:rPr lang="en-US" smtClean="0"/>
              <a:t>10/12/2019</a:t>
            </a:fld>
            <a:endParaRPr lang="en-US" dirty="0"/>
          </a:p>
        </p:txBody>
      </p:sp>
      <p:sp>
        <p:nvSpPr>
          <p:cNvPr id="8" name="Footer Placeholder 7"/>
          <p:cNvSpPr>
            <a:spLocks noGrp="1"/>
          </p:cNvSpPr>
          <p:nvPr>
            <p:ph type="ftr" sz="quarter" idx="11"/>
          </p:nvPr>
        </p:nvSpPr>
        <p:spPr/>
        <p:txBody>
          <a:bodyPr/>
          <a:lstStyle/>
          <a:p>
            <a:r>
              <a:rPr lang="en-US"/>
              <a:t>HH ML </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EBFD3-D623-448C-997C-9638744AAB2A}" type="datetime1">
              <a:rPr lang="en-US" smtClean="0"/>
              <a:t>10/12/2019</a:t>
            </a:fld>
            <a:endParaRPr lang="en-US" dirty="0"/>
          </a:p>
        </p:txBody>
      </p:sp>
      <p:sp>
        <p:nvSpPr>
          <p:cNvPr id="4" name="Footer Placeholder 3"/>
          <p:cNvSpPr>
            <a:spLocks noGrp="1"/>
          </p:cNvSpPr>
          <p:nvPr>
            <p:ph type="ftr" sz="quarter" idx="11"/>
          </p:nvPr>
        </p:nvSpPr>
        <p:spPr/>
        <p:txBody>
          <a:bodyPr/>
          <a:lstStyle/>
          <a:p>
            <a:r>
              <a:rPr lang="en-US"/>
              <a:t>HH ML </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DECDC-0750-4306-8DB4-D2918B4873F3}" type="datetime1">
              <a:rPr lang="en-US" smtClean="0"/>
              <a:t>10/12/2019</a:t>
            </a:fld>
            <a:endParaRPr lang="en-US" dirty="0"/>
          </a:p>
        </p:txBody>
      </p:sp>
      <p:sp>
        <p:nvSpPr>
          <p:cNvPr id="3" name="Footer Placeholder 2"/>
          <p:cNvSpPr>
            <a:spLocks noGrp="1"/>
          </p:cNvSpPr>
          <p:nvPr>
            <p:ph type="ftr" sz="quarter" idx="11"/>
          </p:nvPr>
        </p:nvSpPr>
        <p:spPr/>
        <p:txBody>
          <a:bodyPr/>
          <a:lstStyle/>
          <a:p>
            <a:r>
              <a:rPr lang="en-US"/>
              <a:t>HH ML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859D05A-1266-4555-A044-ABBE9440CE4B}" type="datetime1">
              <a:rPr lang="en-US" smtClean="0"/>
              <a:t>10/12/2019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HH ML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868A56-C7E9-4441-A863-B761DBE55770}" type="datetime1">
              <a:rPr lang="en-US" smtClean="0"/>
              <a:t>10/12/2019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HH ML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DFA1C4-94FB-4F7F-9A11-C384BEF466EA}" type="datetime1">
              <a:rPr lang="en-US" smtClean="0"/>
              <a:t>10/12/2019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HH ML </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xml"/><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6666-1453-429E-A8C2-10DD88ACD15D}"/>
              </a:ext>
            </a:extLst>
          </p:cNvPr>
          <p:cNvSpPr>
            <a:spLocks noGrp="1"/>
          </p:cNvSpPr>
          <p:nvPr>
            <p:ph type="ctrTitle"/>
          </p:nvPr>
        </p:nvSpPr>
        <p:spPr/>
        <p:txBody>
          <a:bodyPr/>
          <a:lstStyle/>
          <a:p>
            <a:r>
              <a:rPr lang="en-GB" sz="4000" dirty="0"/>
              <a:t>Machine Learning (Course) :</a:t>
            </a:r>
            <a:br>
              <a:rPr lang="en-GB" sz="4000" dirty="0"/>
            </a:br>
            <a:r>
              <a:rPr lang="en-GB" sz="4000" dirty="0"/>
              <a:t>Ride rating prediction</a:t>
            </a:r>
            <a:endParaRPr lang="en-US" sz="4000" dirty="0"/>
          </a:p>
        </p:txBody>
      </p:sp>
      <p:sp>
        <p:nvSpPr>
          <p:cNvPr id="3" name="Subtitle 2">
            <a:extLst>
              <a:ext uri="{FF2B5EF4-FFF2-40B4-BE49-F238E27FC236}">
                <a16:creationId xmlns:a16="http://schemas.microsoft.com/office/drawing/2014/main" id="{F778C5C9-265A-4A43-8878-9B7E628A9AC1}"/>
              </a:ext>
            </a:extLst>
          </p:cNvPr>
          <p:cNvSpPr>
            <a:spLocks noGrp="1"/>
          </p:cNvSpPr>
          <p:nvPr>
            <p:ph type="subTitle" idx="1"/>
          </p:nvPr>
        </p:nvSpPr>
        <p:spPr/>
        <p:txBody>
          <a:bodyPr/>
          <a:lstStyle/>
          <a:p>
            <a:r>
              <a:rPr lang="en-GB" dirty="0"/>
              <a:t>Sharon</a:t>
            </a:r>
            <a:endParaRPr lang="en-US" dirty="0"/>
          </a:p>
        </p:txBody>
      </p:sp>
      <p:sp>
        <p:nvSpPr>
          <p:cNvPr id="4" name="Footer Placeholder 3">
            <a:extLst>
              <a:ext uri="{FF2B5EF4-FFF2-40B4-BE49-F238E27FC236}">
                <a16:creationId xmlns:a16="http://schemas.microsoft.com/office/drawing/2014/main" id="{D8275105-60DE-47C5-A5C6-9087410713CE}"/>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86A5650A-1DB2-4D29-BBBC-2A1C71F79A09}"/>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53317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6B4DED-0375-4CC4-A12C-2C12CCF5383C}"/>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5C9BD37A-397F-409D-8A1D-4C2DBB5ED179}"/>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146" name="Picture 2">
            <a:extLst>
              <a:ext uri="{FF2B5EF4-FFF2-40B4-BE49-F238E27FC236}">
                <a16:creationId xmlns:a16="http://schemas.microsoft.com/office/drawing/2014/main" id="{0E84E71B-2E86-4453-B73E-9C89D7EAA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22" y="388516"/>
            <a:ext cx="5650161"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6A7EC97C-3111-41C9-BAAA-2940A439E9DF}"/>
              </a:ext>
            </a:extLst>
          </p:cNvPr>
          <p:cNvGraphicFramePr>
            <a:graphicFrameLocks noGrp="1"/>
          </p:cNvGraphicFramePr>
          <p:nvPr>
            <p:extLst>
              <p:ext uri="{D42A27DB-BD31-4B8C-83A1-F6EECF244321}">
                <p14:modId xmlns:p14="http://schemas.microsoft.com/office/powerpoint/2010/main" val="891237813"/>
              </p:ext>
            </p:extLst>
          </p:nvPr>
        </p:nvGraphicFramePr>
        <p:xfrm>
          <a:off x="7299762" y="594365"/>
          <a:ext cx="3213100" cy="2514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215857348"/>
                    </a:ext>
                  </a:extLst>
                </a:gridCol>
                <a:gridCol w="774700">
                  <a:extLst>
                    <a:ext uri="{9D8B030D-6E8A-4147-A177-3AD203B41FA5}">
                      <a16:colId xmlns:a16="http://schemas.microsoft.com/office/drawing/2014/main" val="2774702134"/>
                    </a:ext>
                  </a:extLst>
                </a:gridCol>
                <a:gridCol w="609600">
                  <a:extLst>
                    <a:ext uri="{9D8B030D-6E8A-4147-A177-3AD203B41FA5}">
                      <a16:colId xmlns:a16="http://schemas.microsoft.com/office/drawing/2014/main" val="3948832704"/>
                    </a:ext>
                  </a:extLst>
                </a:gridCol>
                <a:gridCol w="609600">
                  <a:extLst>
                    <a:ext uri="{9D8B030D-6E8A-4147-A177-3AD203B41FA5}">
                      <a16:colId xmlns:a16="http://schemas.microsoft.com/office/drawing/2014/main" val="4029116681"/>
                    </a:ext>
                  </a:extLst>
                </a:gridCol>
                <a:gridCol w="609600">
                  <a:extLst>
                    <a:ext uri="{9D8B030D-6E8A-4147-A177-3AD203B41FA5}">
                      <a16:colId xmlns:a16="http://schemas.microsoft.com/office/drawing/2014/main" val="3644494191"/>
                    </a:ext>
                  </a:extLst>
                </a:gridCol>
              </a:tblGrid>
              <a:tr h="182880">
                <a:tc gridSpan="5">
                  <a:txBody>
                    <a:bodyPr/>
                    <a:lstStyle/>
                    <a:p>
                      <a:pPr algn="ctr" fontAlgn="b"/>
                      <a:r>
                        <a:rPr lang="en-GB" sz="1100" b="1" i="0" u="none" strike="noStrike" dirty="0">
                          <a:solidFill>
                            <a:srgbClr val="000000"/>
                          </a:solidFill>
                          <a:effectLst/>
                          <a:latin typeface="Calibri" panose="020F0502020204030204" pitchFamily="34" charset="0"/>
                        </a:rPr>
                        <a:t>CLASSIFICATION REPORT</a:t>
                      </a:r>
                      <a:endParaRPr lang="en-US"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1300115"/>
                  </a:ext>
                </a:extLst>
              </a:tr>
              <a:tr h="182880">
                <a:tc>
                  <a:txBody>
                    <a:bodyPr/>
                    <a:lstStyle/>
                    <a:p>
                      <a:pPr algn="l" fontAlgn="b"/>
                      <a:r>
                        <a:rPr lang="en-US" sz="1100" b="1" u="none" strike="noStrike" dirty="0">
                          <a:effectLst/>
                        </a:rPr>
                        <a:t>RATING</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PRECISION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RECALL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f1 SCORE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SUPPORT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142536"/>
                  </a:ext>
                </a:extLst>
              </a:tr>
              <a:tr h="18288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4848755"/>
                  </a:ext>
                </a:extLst>
              </a:tr>
              <a:tr h="18288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1457939"/>
                  </a:ext>
                </a:extLst>
              </a:tr>
              <a:tr h="18288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6206408"/>
                  </a:ext>
                </a:extLst>
              </a:tr>
              <a:tr h="18288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824608"/>
                  </a:ext>
                </a:extLst>
              </a:tr>
              <a:tr h="18288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930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0999830"/>
                  </a:ext>
                </a:extLst>
              </a:tr>
              <a:tr h="18288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9027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47728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6106075"/>
                  </a:ext>
                </a:extLst>
              </a:tr>
              <a:tr h="182880">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6611408"/>
                  </a:ext>
                </a:extLst>
              </a:tr>
              <a:tr h="182880">
                <a:tc>
                  <a:txBody>
                    <a:bodyPr/>
                    <a:lstStyle/>
                    <a:p>
                      <a:pPr algn="l" fontAlgn="b"/>
                      <a:r>
                        <a:rPr lang="en-US" sz="1100" u="none" strike="noStrike">
                          <a:effectLst/>
                        </a:rPr>
                        <a:t>Macro Avg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9643"/>
                  </a:ext>
                </a:extLst>
              </a:tr>
              <a:tr h="182880">
                <a:tc>
                  <a:txBody>
                    <a:bodyPr/>
                    <a:lstStyle/>
                    <a:p>
                      <a:pPr algn="l" fontAlgn="b"/>
                      <a:r>
                        <a:rPr lang="en-US" sz="1100" u="none" strike="noStrike">
                          <a:effectLst/>
                        </a:rPr>
                        <a:t>Weight Avg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15325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4851633"/>
                  </a:ext>
                </a:extLst>
              </a:tr>
            </a:tbl>
          </a:graphicData>
        </a:graphic>
      </p:graphicFrame>
    </p:spTree>
    <p:extLst>
      <p:ext uri="{BB962C8B-B14F-4D97-AF65-F5344CB8AC3E}">
        <p14:creationId xmlns:p14="http://schemas.microsoft.com/office/powerpoint/2010/main" val="28710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B509-F32C-4EF4-B763-A950BC70B050}"/>
              </a:ext>
            </a:extLst>
          </p:cNvPr>
          <p:cNvSpPr>
            <a:spLocks noGrp="1"/>
          </p:cNvSpPr>
          <p:nvPr>
            <p:ph type="title"/>
          </p:nvPr>
        </p:nvSpPr>
        <p:spPr>
          <a:xfrm>
            <a:off x="1371600" y="685800"/>
            <a:ext cx="9601200" cy="555771"/>
          </a:xfrm>
        </p:spPr>
        <p:txBody>
          <a:bodyPr>
            <a:normAutofit fontScale="90000"/>
          </a:bodyPr>
          <a:lstStyle/>
          <a:p>
            <a:r>
              <a:rPr lang="en-GB" dirty="0"/>
              <a:t>Objective</a:t>
            </a:r>
            <a:endParaRPr lang="en-US" dirty="0"/>
          </a:p>
        </p:txBody>
      </p:sp>
      <p:sp>
        <p:nvSpPr>
          <p:cNvPr id="3" name="Content Placeholder 2">
            <a:extLst>
              <a:ext uri="{FF2B5EF4-FFF2-40B4-BE49-F238E27FC236}">
                <a16:creationId xmlns:a16="http://schemas.microsoft.com/office/drawing/2014/main" id="{91D1F5A9-9A6C-460C-B035-EA64AC19808C}"/>
              </a:ext>
            </a:extLst>
          </p:cNvPr>
          <p:cNvSpPr>
            <a:spLocks noGrp="1"/>
          </p:cNvSpPr>
          <p:nvPr>
            <p:ph idx="1"/>
          </p:nvPr>
        </p:nvSpPr>
        <p:spPr>
          <a:xfrm>
            <a:off x="1371600" y="1375794"/>
            <a:ext cx="9601200" cy="4491606"/>
          </a:xfrm>
        </p:spPr>
        <p:txBody>
          <a:bodyPr/>
          <a:lstStyle/>
          <a:p>
            <a:r>
              <a:rPr lang="en-GB" dirty="0"/>
              <a:t>Based on ride related features predict whether customers -</a:t>
            </a:r>
          </a:p>
          <a:p>
            <a:pPr lvl="1"/>
            <a:r>
              <a:rPr lang="en-GB" dirty="0"/>
              <a:t>Do they like speedy rides etc.?</a:t>
            </a:r>
          </a:p>
          <a:p>
            <a:pPr marL="530352" lvl="1" indent="0">
              <a:buNone/>
            </a:pPr>
            <a:endParaRPr lang="en-GB" dirty="0"/>
          </a:p>
          <a:p>
            <a:pPr marL="530352" lvl="1" indent="0">
              <a:buNone/>
            </a:pPr>
            <a:endParaRPr lang="en-US" dirty="0"/>
          </a:p>
        </p:txBody>
      </p:sp>
      <p:sp>
        <p:nvSpPr>
          <p:cNvPr id="4" name="Footer Placeholder 3">
            <a:extLst>
              <a:ext uri="{FF2B5EF4-FFF2-40B4-BE49-F238E27FC236}">
                <a16:creationId xmlns:a16="http://schemas.microsoft.com/office/drawing/2014/main" id="{C4D310D6-6F52-457A-8324-8460E92DF2A5}"/>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F0084B38-17C6-4FB6-BBDA-67E70915F35D}"/>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92950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7813-1522-46B0-9FB6-E01A82E76D17}"/>
              </a:ext>
            </a:extLst>
          </p:cNvPr>
          <p:cNvSpPr>
            <a:spLocks noGrp="1"/>
          </p:cNvSpPr>
          <p:nvPr>
            <p:ph type="title"/>
          </p:nvPr>
        </p:nvSpPr>
        <p:spPr>
          <a:xfrm>
            <a:off x="1182847" y="182461"/>
            <a:ext cx="9601200" cy="404769"/>
          </a:xfrm>
        </p:spPr>
        <p:txBody>
          <a:bodyPr>
            <a:normAutofit fontScale="90000"/>
          </a:bodyPr>
          <a:lstStyle/>
          <a:p>
            <a:r>
              <a:rPr lang="en-GB" dirty="0"/>
              <a:t>Variable Description</a:t>
            </a:r>
            <a:endParaRPr lang="en-US" dirty="0"/>
          </a:p>
        </p:txBody>
      </p:sp>
      <p:graphicFrame>
        <p:nvGraphicFramePr>
          <p:cNvPr id="4" name="Table 4">
            <a:extLst>
              <a:ext uri="{FF2B5EF4-FFF2-40B4-BE49-F238E27FC236}">
                <a16:creationId xmlns:a16="http://schemas.microsoft.com/office/drawing/2014/main" id="{9F87C1DD-6081-48C3-88B7-A0C588F58072}"/>
              </a:ext>
            </a:extLst>
          </p:cNvPr>
          <p:cNvGraphicFramePr>
            <a:graphicFrameLocks noGrp="1"/>
          </p:cNvGraphicFramePr>
          <p:nvPr>
            <p:ph idx="1"/>
            <p:extLst>
              <p:ext uri="{D42A27DB-BD31-4B8C-83A1-F6EECF244321}">
                <p14:modId xmlns:p14="http://schemas.microsoft.com/office/powerpoint/2010/main" val="2337515925"/>
              </p:ext>
            </p:extLst>
          </p:nvPr>
        </p:nvGraphicFramePr>
        <p:xfrm>
          <a:off x="1182847" y="889233"/>
          <a:ext cx="10771464" cy="4678680"/>
        </p:xfrm>
        <a:graphic>
          <a:graphicData uri="http://schemas.openxmlformats.org/drawingml/2006/table">
            <a:tbl>
              <a:tblPr firstRow="1" bandRow="1">
                <a:tableStyleId>{8EC20E35-A176-4012-BC5E-935CFFF8708E}</a:tableStyleId>
              </a:tblPr>
              <a:tblGrid>
                <a:gridCol w="2097248">
                  <a:extLst>
                    <a:ext uri="{9D8B030D-6E8A-4147-A177-3AD203B41FA5}">
                      <a16:colId xmlns:a16="http://schemas.microsoft.com/office/drawing/2014/main" val="1232394281"/>
                    </a:ext>
                  </a:extLst>
                </a:gridCol>
                <a:gridCol w="8674216">
                  <a:extLst>
                    <a:ext uri="{9D8B030D-6E8A-4147-A177-3AD203B41FA5}">
                      <a16:colId xmlns:a16="http://schemas.microsoft.com/office/drawing/2014/main" val="603595452"/>
                    </a:ext>
                  </a:extLst>
                </a:gridCol>
              </a:tblGrid>
              <a:tr h="0">
                <a:tc>
                  <a:txBody>
                    <a:bodyPr/>
                    <a:lstStyle/>
                    <a:p>
                      <a:r>
                        <a:rPr lang="en-GB" sz="1600" dirty="0"/>
                        <a:t>Variable Name</a:t>
                      </a:r>
                      <a:endParaRPr lang="en-US" sz="1600" dirty="0"/>
                    </a:p>
                  </a:txBody>
                  <a:tcPr/>
                </a:tc>
                <a:tc>
                  <a:txBody>
                    <a:bodyPr/>
                    <a:lstStyle/>
                    <a:p>
                      <a:r>
                        <a:rPr lang="en-GB" sz="1600" dirty="0"/>
                        <a:t>Description</a:t>
                      </a:r>
                      <a:endParaRPr lang="en-US" sz="1600" dirty="0"/>
                    </a:p>
                  </a:txBody>
                  <a:tcPr/>
                </a:tc>
                <a:extLst>
                  <a:ext uri="{0D108BD9-81ED-4DB2-BD59-A6C34878D82A}">
                    <a16:rowId xmlns:a16="http://schemas.microsoft.com/office/drawing/2014/main" val="3157610957"/>
                  </a:ext>
                </a:extLst>
              </a:tr>
              <a:tr h="0">
                <a:tc>
                  <a:txBody>
                    <a:bodyPr/>
                    <a:lstStyle/>
                    <a:p>
                      <a:pPr algn="ctr" fontAlgn="b"/>
                      <a:r>
                        <a:rPr lang="en-US" sz="1200" u="none" strike="noStrike" dirty="0" err="1">
                          <a:effectLst/>
                        </a:rPr>
                        <a:t>customer_id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Unique customer identifier. If a customer took more than one trip within 30 days, there will be more than one entry with the Customer ID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83111033"/>
                  </a:ext>
                </a:extLst>
              </a:tr>
              <a:tr h="0">
                <a:tc>
                  <a:txBody>
                    <a:bodyPr/>
                    <a:lstStyle/>
                    <a:p>
                      <a:pPr algn="ctr" fontAlgn="b"/>
                      <a:r>
                        <a:rPr lang="en-US" sz="1200" u="none" strike="noStrike" dirty="0" err="1">
                          <a:effectLst/>
                        </a:rPr>
                        <a:t>driver_id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Unique driver identificator. If a driver made more than one trip within 30 days, there MAY be more than one entry with the driver’s id. But be careful, we filtered the data by the customers, not drivers, so a drive may have a ride that’s not shown in the dataset</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5243183"/>
                  </a:ext>
                </a:extLst>
              </a:tr>
              <a:tr h="0">
                <a:tc>
                  <a:txBody>
                    <a:bodyPr/>
                    <a:lstStyle/>
                    <a:p>
                      <a:pPr algn="ctr" fontAlgn="b"/>
                      <a:r>
                        <a:rPr lang="en-US" sz="1200" u="none" strike="noStrike" dirty="0" err="1">
                          <a:effectLst/>
                        </a:rPr>
                        <a:t>creation_date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Date and time when the customer booked the ride</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2681482"/>
                  </a:ext>
                </a:extLst>
              </a:tr>
              <a:tr h="0">
                <a:tc>
                  <a:txBody>
                    <a:bodyPr/>
                    <a:lstStyle/>
                    <a:p>
                      <a:pPr algn="ctr" fontAlgn="b"/>
                      <a:r>
                        <a:rPr lang="en-US" sz="1200" u="none" strike="noStrike" dirty="0" err="1">
                          <a:effectLst/>
                        </a:rPr>
                        <a:t>booking_source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The application type via which the customer booked the trip. It can be Android/IOS App, web/mobile web, etc. </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58830020"/>
                  </a:ext>
                </a:extLst>
              </a:tr>
              <a:tr h="0">
                <a:tc>
                  <a:txBody>
                    <a:bodyPr/>
                    <a:lstStyle/>
                    <a:p>
                      <a:pPr algn="ctr" fontAlgn="b"/>
                      <a:r>
                        <a:rPr lang="en-US" sz="1200" u="none" strike="noStrike" dirty="0" err="1">
                          <a:effectLst/>
                        </a:rPr>
                        <a:t>car_type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Type of the car used in the trip. There are different prices and service provided by the different car type. It can be economical, luxury, minivan, etc.</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34634600"/>
                  </a:ext>
                </a:extLst>
              </a:tr>
              <a:tr h="0">
                <a:tc>
                  <a:txBody>
                    <a:bodyPr/>
                    <a:lstStyle/>
                    <a:p>
                      <a:pPr algn="ctr" fontAlgn="b"/>
                      <a:r>
                        <a:rPr lang="en-US" sz="1200" u="none" strike="noStrike" dirty="0" err="1">
                          <a:effectLst/>
                        </a:rPr>
                        <a:t>estimated_distance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Estimated distance between pick-up and drop-off location according to our algorithms. Can be empty, if the customer didn’t put the drop-off location in the app. Measured in kilometers</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80578424"/>
                  </a:ext>
                </a:extLst>
              </a:tr>
              <a:tr h="0">
                <a:tc>
                  <a:txBody>
                    <a:bodyPr/>
                    <a:lstStyle/>
                    <a:p>
                      <a:pPr algn="ctr" fontAlgn="b"/>
                      <a:r>
                        <a:rPr lang="en-US" sz="1200" u="none" strike="noStrike">
                          <a:effectLst/>
                        </a:rPr>
                        <a:t>distance_travelled</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Real trip distance calculated after the trip finished. Measured in kilometers</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04666519"/>
                  </a:ext>
                </a:extLst>
              </a:tr>
              <a:tr h="0">
                <a:tc>
                  <a:txBody>
                    <a:bodyPr/>
                    <a:lstStyle/>
                    <a:p>
                      <a:pPr algn="ctr" fontAlgn="b"/>
                      <a:r>
                        <a:rPr lang="en-US" sz="1200" u="none" strike="noStrike">
                          <a:effectLst/>
                        </a:rPr>
                        <a:t>distance_travelled_while_moving</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Distance driven when the car was running fast enough (eg. Not stuck in a traffic)</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11832899"/>
                  </a:ext>
                </a:extLst>
              </a:tr>
              <a:tr h="0">
                <a:tc>
                  <a:txBody>
                    <a:bodyPr/>
                    <a:lstStyle/>
                    <a:p>
                      <a:pPr algn="ctr" fontAlgn="b"/>
                      <a:r>
                        <a:rPr lang="en-US" sz="1200" u="none" strike="noStrike">
                          <a:effectLst/>
                        </a:rPr>
                        <a:t>estimated_duration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that we predict the trip will take. Can be empty, if the customer didn’t put the drop-off location in the app</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03997"/>
                  </a:ext>
                </a:extLst>
              </a:tr>
              <a:tr h="0">
                <a:tc>
                  <a:txBody>
                    <a:bodyPr/>
                    <a:lstStyle/>
                    <a:p>
                      <a:pPr algn="ctr" fontAlgn="b"/>
                      <a:r>
                        <a:rPr lang="en-US" sz="1200" u="none" strike="noStrike" dirty="0" err="1">
                          <a:effectLst/>
                        </a:rPr>
                        <a:t>duration_time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that the trip really took</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72804178"/>
                  </a:ext>
                </a:extLst>
              </a:tr>
              <a:tr h="0">
                <a:tc>
                  <a:txBody>
                    <a:bodyPr/>
                    <a:lstStyle/>
                    <a:p>
                      <a:pPr algn="ctr" fontAlgn="b"/>
                      <a:r>
                        <a:rPr lang="en-US" sz="1200" u="none" strike="noStrike">
                          <a:effectLst/>
                        </a:rPr>
                        <a:t>wait_time_initial</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between the driver arrives to the pick-up location and customer gets into the car</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3090511"/>
                  </a:ext>
                </a:extLst>
              </a:tr>
              <a:tr h="0">
                <a:tc>
                  <a:txBody>
                    <a:bodyPr/>
                    <a:lstStyle/>
                    <a:p>
                      <a:pPr algn="ctr" fontAlgn="b"/>
                      <a:r>
                        <a:rPr lang="en-US" sz="1200" u="none" strike="noStrike">
                          <a:effectLst/>
                        </a:rPr>
                        <a:t>wait_time_in_journey</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during the trip when the car’s speed was extremely slow (</a:t>
                      </a:r>
                      <a:r>
                        <a:rPr lang="en-US" sz="1200" u="none" strike="noStrike" dirty="0" err="1">
                          <a:effectLst/>
                        </a:rPr>
                        <a:t>eg</a:t>
                      </a:r>
                      <a:r>
                        <a:rPr lang="en-US" sz="1200" u="none" strike="noStrike" dirty="0">
                          <a:effectLst/>
                        </a:rPr>
                        <a:t> stuck in a traffic)</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0337862"/>
                  </a:ext>
                </a:extLst>
              </a:tr>
              <a:tr h="0">
                <a:tc>
                  <a:txBody>
                    <a:bodyPr/>
                    <a:lstStyle/>
                    <a:p>
                      <a:pPr algn="ctr" fontAlgn="b"/>
                      <a:r>
                        <a:rPr lang="en-US" sz="1200" u="none" strike="noStrike">
                          <a:effectLst/>
                        </a:rPr>
                        <a:t>estimated_price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Price that our algorithms predict. Can be empty, if the customer didn’t put the drop-off location in the app</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7570506"/>
                  </a:ext>
                </a:extLst>
              </a:tr>
              <a:tr h="0">
                <a:tc>
                  <a:txBody>
                    <a:bodyPr/>
                    <a:lstStyle/>
                    <a:p>
                      <a:pPr algn="ctr" fontAlgn="b"/>
                      <a:r>
                        <a:rPr lang="en-US" sz="1200" u="none" strike="noStrike">
                          <a:effectLst/>
                        </a:rPr>
                        <a:t>price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Real trip price calculated after the trip completed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56412969"/>
                  </a:ext>
                </a:extLst>
              </a:tr>
              <a:tr h="0">
                <a:tc>
                  <a:txBody>
                    <a:bodyPr/>
                    <a:lstStyle/>
                    <a:p>
                      <a:pPr algn="ctr" fontAlgn="b"/>
                      <a:r>
                        <a:rPr lang="en-US" sz="1200" u="none" strike="noStrike">
                          <a:effectLst/>
                        </a:rPr>
                        <a:t>is_cancelled</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Shows if the trip was cancelled ('0' not cancelled; '1' cancelled)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1001910"/>
                  </a:ext>
                </a:extLst>
              </a:tr>
              <a:tr h="0">
                <a:tc>
                  <a:txBody>
                    <a:bodyPr/>
                    <a:lstStyle/>
                    <a:p>
                      <a:pPr algn="ctr" fontAlgn="b"/>
                      <a:r>
                        <a:rPr lang="en-US" sz="1200" u="none" strike="noStrike" dirty="0">
                          <a:effectLst/>
                        </a:rPr>
                        <a:t>Rating</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1-5 stars the customer rated the trip. 0 is when there is no data, 1 is a minimal rating 5 is a maximal one</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475699"/>
                  </a:ext>
                </a:extLst>
              </a:tr>
              <a:tr h="0">
                <a:tc>
                  <a:txBody>
                    <a:bodyPr/>
                    <a:lstStyle/>
                    <a:p>
                      <a:pPr algn="ctr" fontAlgn="b"/>
                      <a:r>
                        <a:rPr lang="en-US" sz="1200" u="none" strike="noStrike" dirty="0" err="1">
                          <a:effectLst/>
                        </a:rPr>
                        <a:t>was_rated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Shows if the customer rated the trip ( '0' not rated; '1' rated)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14762763"/>
                  </a:ext>
                </a:extLst>
              </a:tr>
              <a:tr h="0">
                <a:tc>
                  <a:txBody>
                    <a:bodyPr/>
                    <a:lstStyle/>
                    <a:p>
                      <a:pPr algn="ctr" fontAlgn="b"/>
                      <a:r>
                        <a:rPr lang="en-GB" sz="1200" b="0" i="0" u="none" strike="noStrike" dirty="0">
                          <a:solidFill>
                            <a:srgbClr val="000000"/>
                          </a:solidFill>
                          <a:effectLst/>
                          <a:latin typeface="Calibri" panose="020F0502020204030204" pitchFamily="34" charset="0"/>
                        </a:rPr>
                        <a:t>speed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GB" sz="1200" b="0" i="0" u="none" strike="noStrike" dirty="0" err="1">
                          <a:solidFill>
                            <a:srgbClr val="000000"/>
                          </a:solidFill>
                          <a:effectLst/>
                          <a:latin typeface="Calibri" panose="020F0502020204030204" pitchFamily="34" charset="0"/>
                        </a:rPr>
                        <a:t>distance_travelled</a:t>
                      </a:r>
                      <a:r>
                        <a:rPr lang="en-GB" sz="1200" b="0" i="0" u="none" strike="noStrike" dirty="0">
                          <a:solidFill>
                            <a:srgbClr val="000000"/>
                          </a:solidFill>
                          <a:effectLst/>
                          <a:latin typeface="Calibri" panose="020F0502020204030204" pitchFamily="34" charset="0"/>
                        </a:rPr>
                        <a:t>/</a:t>
                      </a:r>
                      <a:r>
                        <a:rPr lang="en-GB" sz="1200" b="0" i="0" u="none" strike="noStrike" dirty="0" err="1">
                          <a:solidFill>
                            <a:srgbClr val="000000"/>
                          </a:solidFill>
                          <a:effectLst/>
                          <a:latin typeface="Calibri" panose="020F0502020204030204" pitchFamily="34" charset="0"/>
                        </a:rPr>
                        <a:t>duration_time</a:t>
                      </a:r>
                      <a:r>
                        <a:rPr lang="en-GB" sz="1200" b="0" i="0" u="none" strike="noStrike" dirty="0">
                          <a:solidFill>
                            <a:srgbClr val="000000"/>
                          </a:solidFill>
                          <a:effectLst/>
                          <a:latin typeface="Calibri" panose="020F0502020204030204" pitchFamily="34" charset="0"/>
                        </a:rPr>
                        <a:t> (defined for the purpose of study)</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82475896"/>
                  </a:ext>
                </a:extLst>
              </a:tr>
            </a:tbl>
          </a:graphicData>
        </a:graphic>
      </p:graphicFrame>
      <p:sp>
        <p:nvSpPr>
          <p:cNvPr id="6" name="Footer Placeholder 5">
            <a:extLst>
              <a:ext uri="{FF2B5EF4-FFF2-40B4-BE49-F238E27FC236}">
                <a16:creationId xmlns:a16="http://schemas.microsoft.com/office/drawing/2014/main" id="{1EEFA874-A018-45DC-9DA9-B455E9934F1A}"/>
              </a:ext>
            </a:extLst>
          </p:cNvPr>
          <p:cNvSpPr>
            <a:spLocks noGrp="1"/>
          </p:cNvSpPr>
          <p:nvPr>
            <p:ph type="ftr" sz="quarter" idx="11"/>
          </p:nvPr>
        </p:nvSpPr>
        <p:spPr/>
        <p:txBody>
          <a:bodyPr/>
          <a:lstStyle/>
          <a:p>
            <a:r>
              <a:rPr lang="en-US"/>
              <a:t>HH ML </a:t>
            </a:r>
            <a:endParaRPr lang="en-US" dirty="0"/>
          </a:p>
        </p:txBody>
      </p:sp>
      <p:sp>
        <p:nvSpPr>
          <p:cNvPr id="7" name="Slide Number Placeholder 6">
            <a:extLst>
              <a:ext uri="{FF2B5EF4-FFF2-40B4-BE49-F238E27FC236}">
                <a16:creationId xmlns:a16="http://schemas.microsoft.com/office/drawing/2014/main" id="{1421E3C1-C127-4FBD-8900-6C3E34308E84}"/>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90991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63E2-D6B4-429D-93B4-CBB3BCE89473}"/>
              </a:ext>
            </a:extLst>
          </p:cNvPr>
          <p:cNvSpPr>
            <a:spLocks noGrp="1"/>
          </p:cNvSpPr>
          <p:nvPr>
            <p:ph type="title"/>
          </p:nvPr>
        </p:nvSpPr>
        <p:spPr>
          <a:xfrm>
            <a:off x="893427" y="853580"/>
            <a:ext cx="9601200" cy="497048"/>
          </a:xfrm>
        </p:spPr>
        <p:txBody>
          <a:bodyPr>
            <a:noAutofit/>
          </a:bodyPr>
          <a:lstStyle/>
          <a:p>
            <a:r>
              <a:rPr lang="en-GB" sz="2400" dirty="0"/>
              <a:t>Descriptives</a:t>
            </a:r>
            <a:endParaRPr lang="en-US" sz="2400" dirty="0"/>
          </a:p>
        </p:txBody>
      </p:sp>
      <p:graphicFrame>
        <p:nvGraphicFramePr>
          <p:cNvPr id="6" name="Content Placeholder 5">
            <a:extLst>
              <a:ext uri="{FF2B5EF4-FFF2-40B4-BE49-F238E27FC236}">
                <a16:creationId xmlns:a16="http://schemas.microsoft.com/office/drawing/2014/main" id="{8DCC9257-4EC7-4F4B-8F6F-E2584D4187B1}"/>
              </a:ext>
            </a:extLst>
          </p:cNvPr>
          <p:cNvGraphicFramePr>
            <a:graphicFrameLocks noGrp="1"/>
          </p:cNvGraphicFramePr>
          <p:nvPr>
            <p:ph idx="1"/>
            <p:extLst>
              <p:ext uri="{D42A27DB-BD31-4B8C-83A1-F6EECF244321}">
                <p14:modId xmlns:p14="http://schemas.microsoft.com/office/powerpoint/2010/main" val="1029220729"/>
              </p:ext>
            </p:extLst>
          </p:nvPr>
        </p:nvGraphicFramePr>
        <p:xfrm>
          <a:off x="893427" y="1646043"/>
          <a:ext cx="10944000" cy="3118902"/>
        </p:xfrm>
        <a:graphic>
          <a:graphicData uri="http://schemas.openxmlformats.org/drawingml/2006/table">
            <a:tbl>
              <a:tblPr>
                <a:tableStyleId>{8EC20E35-A176-4012-BC5E-935CFFF8708E}</a:tableStyleId>
              </a:tblPr>
              <a:tblGrid>
                <a:gridCol w="684000">
                  <a:extLst>
                    <a:ext uri="{9D8B030D-6E8A-4147-A177-3AD203B41FA5}">
                      <a16:colId xmlns:a16="http://schemas.microsoft.com/office/drawing/2014/main" val="3309515353"/>
                    </a:ext>
                  </a:extLst>
                </a:gridCol>
                <a:gridCol w="684000">
                  <a:extLst>
                    <a:ext uri="{9D8B030D-6E8A-4147-A177-3AD203B41FA5}">
                      <a16:colId xmlns:a16="http://schemas.microsoft.com/office/drawing/2014/main" val="3341739839"/>
                    </a:ext>
                  </a:extLst>
                </a:gridCol>
                <a:gridCol w="684000">
                  <a:extLst>
                    <a:ext uri="{9D8B030D-6E8A-4147-A177-3AD203B41FA5}">
                      <a16:colId xmlns:a16="http://schemas.microsoft.com/office/drawing/2014/main" val="261135654"/>
                    </a:ext>
                  </a:extLst>
                </a:gridCol>
                <a:gridCol w="684000">
                  <a:extLst>
                    <a:ext uri="{9D8B030D-6E8A-4147-A177-3AD203B41FA5}">
                      <a16:colId xmlns:a16="http://schemas.microsoft.com/office/drawing/2014/main" val="327390024"/>
                    </a:ext>
                  </a:extLst>
                </a:gridCol>
                <a:gridCol w="684000">
                  <a:extLst>
                    <a:ext uri="{9D8B030D-6E8A-4147-A177-3AD203B41FA5}">
                      <a16:colId xmlns:a16="http://schemas.microsoft.com/office/drawing/2014/main" val="630112780"/>
                    </a:ext>
                  </a:extLst>
                </a:gridCol>
                <a:gridCol w="684000">
                  <a:extLst>
                    <a:ext uri="{9D8B030D-6E8A-4147-A177-3AD203B41FA5}">
                      <a16:colId xmlns:a16="http://schemas.microsoft.com/office/drawing/2014/main" val="1324603067"/>
                    </a:ext>
                  </a:extLst>
                </a:gridCol>
                <a:gridCol w="684000">
                  <a:extLst>
                    <a:ext uri="{9D8B030D-6E8A-4147-A177-3AD203B41FA5}">
                      <a16:colId xmlns:a16="http://schemas.microsoft.com/office/drawing/2014/main" val="1432195777"/>
                    </a:ext>
                  </a:extLst>
                </a:gridCol>
                <a:gridCol w="684000">
                  <a:extLst>
                    <a:ext uri="{9D8B030D-6E8A-4147-A177-3AD203B41FA5}">
                      <a16:colId xmlns:a16="http://schemas.microsoft.com/office/drawing/2014/main" val="2760756843"/>
                    </a:ext>
                  </a:extLst>
                </a:gridCol>
                <a:gridCol w="684000">
                  <a:extLst>
                    <a:ext uri="{9D8B030D-6E8A-4147-A177-3AD203B41FA5}">
                      <a16:colId xmlns:a16="http://schemas.microsoft.com/office/drawing/2014/main" val="1758312944"/>
                    </a:ext>
                  </a:extLst>
                </a:gridCol>
                <a:gridCol w="684000">
                  <a:extLst>
                    <a:ext uri="{9D8B030D-6E8A-4147-A177-3AD203B41FA5}">
                      <a16:colId xmlns:a16="http://schemas.microsoft.com/office/drawing/2014/main" val="1661998920"/>
                    </a:ext>
                  </a:extLst>
                </a:gridCol>
                <a:gridCol w="684000">
                  <a:extLst>
                    <a:ext uri="{9D8B030D-6E8A-4147-A177-3AD203B41FA5}">
                      <a16:colId xmlns:a16="http://schemas.microsoft.com/office/drawing/2014/main" val="4069674256"/>
                    </a:ext>
                  </a:extLst>
                </a:gridCol>
                <a:gridCol w="684000">
                  <a:extLst>
                    <a:ext uri="{9D8B030D-6E8A-4147-A177-3AD203B41FA5}">
                      <a16:colId xmlns:a16="http://schemas.microsoft.com/office/drawing/2014/main" val="1381206607"/>
                    </a:ext>
                  </a:extLst>
                </a:gridCol>
                <a:gridCol w="684000">
                  <a:extLst>
                    <a:ext uri="{9D8B030D-6E8A-4147-A177-3AD203B41FA5}">
                      <a16:colId xmlns:a16="http://schemas.microsoft.com/office/drawing/2014/main" val="1959843905"/>
                    </a:ext>
                  </a:extLst>
                </a:gridCol>
                <a:gridCol w="684000">
                  <a:extLst>
                    <a:ext uri="{9D8B030D-6E8A-4147-A177-3AD203B41FA5}">
                      <a16:colId xmlns:a16="http://schemas.microsoft.com/office/drawing/2014/main" val="1236435947"/>
                    </a:ext>
                  </a:extLst>
                </a:gridCol>
                <a:gridCol w="684000">
                  <a:extLst>
                    <a:ext uri="{9D8B030D-6E8A-4147-A177-3AD203B41FA5}">
                      <a16:colId xmlns:a16="http://schemas.microsoft.com/office/drawing/2014/main" val="148962123"/>
                    </a:ext>
                  </a:extLst>
                </a:gridCol>
                <a:gridCol w="684000">
                  <a:extLst>
                    <a:ext uri="{9D8B030D-6E8A-4147-A177-3AD203B41FA5}">
                      <a16:colId xmlns:a16="http://schemas.microsoft.com/office/drawing/2014/main" val="1507565462"/>
                    </a:ext>
                  </a:extLst>
                </a:gridCol>
              </a:tblGrid>
              <a:tr h="599622">
                <a:tc>
                  <a:txBody>
                    <a:bodyPr/>
                    <a:lstStyle/>
                    <a:p>
                      <a:pPr algn="ctr" fontAlgn="b"/>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Booking Source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Car Type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Estimated Distance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Distance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Distance Moving</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Estimated Duration</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Duration</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Wait Initial</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Wait Journey</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Estimated Price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Price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Cancelled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Rating</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Rated?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Speed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9070"/>
                  </a:ext>
                </a:extLst>
              </a:tr>
              <a:tr h="314910">
                <a:tc>
                  <a:txBody>
                    <a:bodyPr/>
                    <a:lstStyle/>
                    <a:p>
                      <a:pPr algn="ctr" fontAlgn="b"/>
                      <a:r>
                        <a:rPr lang="en-US" sz="1200" u="none" strike="noStrike" dirty="0">
                          <a:effectLst/>
                        </a:rPr>
                        <a:t>COUNT</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51083</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682643"/>
                  </a:ext>
                </a:extLst>
              </a:tr>
              <a:tr h="314910">
                <a:tc>
                  <a:txBody>
                    <a:bodyPr/>
                    <a:lstStyle/>
                    <a:p>
                      <a:pPr algn="ctr" fontAlgn="b"/>
                      <a:r>
                        <a:rPr lang="en-US" sz="1200" u="none" strike="noStrike" dirty="0">
                          <a:effectLst/>
                        </a:rPr>
                        <a:t>MEAN</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1.51</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1.11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6.33</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5.80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15.49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5.44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0.04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3.26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0.68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12400773"/>
                  </a:ext>
                </a:extLst>
              </a:tr>
              <a:tr h="314910">
                <a:tc>
                  <a:txBody>
                    <a:bodyPr/>
                    <a:lstStyle/>
                    <a:p>
                      <a:pPr algn="ctr" fontAlgn="b"/>
                      <a:r>
                        <a:rPr lang="en-US" sz="1200" u="none" strike="noStrike" dirty="0">
                          <a:effectLst/>
                        </a:rPr>
                        <a:t>STD</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0.51</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0.45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1.71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4.15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3.96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4.38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9.42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5.19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3.80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3.97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0.20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2.30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0.17</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3359493211"/>
                  </a:ext>
                </a:extLst>
              </a:tr>
              <a:tr h="314910">
                <a:tc>
                  <a:txBody>
                    <a:bodyPr/>
                    <a:lstStyle/>
                    <a:p>
                      <a:pPr algn="ctr" fontAlgn="b"/>
                      <a:r>
                        <a:rPr lang="en-US" sz="1200" u="none" strike="noStrike" dirty="0">
                          <a:effectLst/>
                        </a:rPr>
                        <a:t>MIN</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0.69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0.02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324129263"/>
                  </a:ext>
                </a:extLst>
              </a:tr>
              <a:tr h="314910">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3.20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2.82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10.86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0.31</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289480408"/>
                  </a:ext>
                </a:extLst>
              </a:tr>
              <a:tr h="314910">
                <a:tc>
                  <a:txBody>
                    <a:bodyPr/>
                    <a:lstStyle/>
                    <a:p>
                      <a:pPr algn="ct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4.85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12.68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0.40</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1567702729"/>
                  </a:ext>
                </a:extLst>
              </a:tr>
              <a:tr h="314910">
                <a:tc>
                  <a:txBody>
                    <a:bodyPr/>
                    <a:lstStyle/>
                    <a:p>
                      <a:pPr algn="ctr" fontAlgn="b"/>
                      <a:r>
                        <a:rPr lang="en-US" sz="1200" u="none" strike="noStrike" dirty="0">
                          <a:effectLst/>
                        </a:rPr>
                        <a:t>75%</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8.57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7.92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16.29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0.50</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609722841"/>
                  </a:ext>
                </a:extLst>
              </a:tr>
              <a:tr h="314910">
                <a:tc>
                  <a:txBody>
                    <a:bodyPr/>
                    <a:lstStyle/>
                    <a:p>
                      <a:pPr algn="ctr" fontAlgn="b"/>
                      <a:r>
                        <a:rPr lang="en-US" sz="1200" u="none" strike="noStrike" dirty="0">
                          <a:effectLst/>
                        </a:rPr>
                        <a:t>MAX</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6.55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16.26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15.34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21.84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5.42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3871776400"/>
                  </a:ext>
                </a:extLst>
              </a:tr>
            </a:tbl>
          </a:graphicData>
        </a:graphic>
      </p:graphicFrame>
      <p:sp>
        <p:nvSpPr>
          <p:cNvPr id="4" name="Footer Placeholder 3">
            <a:extLst>
              <a:ext uri="{FF2B5EF4-FFF2-40B4-BE49-F238E27FC236}">
                <a16:creationId xmlns:a16="http://schemas.microsoft.com/office/drawing/2014/main" id="{BC0959B9-EFD1-4C38-B2F8-310CF0AA9EDE}"/>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5E1DB587-0F1D-462B-91FD-1EF3F1B6D445}"/>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42995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B0DB-BD85-4515-B8B0-493344D9D459}"/>
              </a:ext>
            </a:extLst>
          </p:cNvPr>
          <p:cNvSpPr>
            <a:spLocks noGrp="1"/>
          </p:cNvSpPr>
          <p:nvPr>
            <p:ph type="title"/>
          </p:nvPr>
        </p:nvSpPr>
        <p:spPr>
          <a:xfrm>
            <a:off x="943062" y="132127"/>
            <a:ext cx="9601200" cy="387991"/>
          </a:xfrm>
        </p:spPr>
        <p:txBody>
          <a:bodyPr>
            <a:noAutofit/>
          </a:bodyPr>
          <a:lstStyle/>
          <a:p>
            <a:r>
              <a:rPr lang="en-GB" sz="2000" dirty="0"/>
              <a:t>Exploratory Analysis</a:t>
            </a:r>
            <a:endParaRPr lang="en-US" sz="2000" dirty="0"/>
          </a:p>
        </p:txBody>
      </p:sp>
      <p:sp>
        <p:nvSpPr>
          <p:cNvPr id="4" name="Footer Placeholder 3">
            <a:extLst>
              <a:ext uri="{FF2B5EF4-FFF2-40B4-BE49-F238E27FC236}">
                <a16:creationId xmlns:a16="http://schemas.microsoft.com/office/drawing/2014/main" id="{1DDA45D1-652A-4FE6-9611-4BA93B33616E}"/>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A301108D-9ECE-4221-8B63-7916C110246F}"/>
              </a:ext>
            </a:extLst>
          </p:cNvPr>
          <p:cNvSpPr>
            <a:spLocks noGrp="1"/>
          </p:cNvSpPr>
          <p:nvPr>
            <p:ph type="sldNum" sz="quarter" idx="12"/>
          </p:nvPr>
        </p:nvSpPr>
        <p:spPr/>
        <p:txBody>
          <a:bodyPr/>
          <a:lstStyle/>
          <a:p>
            <a:fld id="{69E57DC2-970A-4B3E-BB1C-7A09969E49DF}" type="slidenum">
              <a:rPr lang="en-US" smtClean="0"/>
              <a:t>5</a:t>
            </a:fld>
            <a:endParaRPr lang="en-US" dirty="0"/>
          </a:p>
        </p:txBody>
      </p:sp>
      <p:graphicFrame>
        <p:nvGraphicFramePr>
          <p:cNvPr id="7" name="Table 7">
            <a:extLst>
              <a:ext uri="{FF2B5EF4-FFF2-40B4-BE49-F238E27FC236}">
                <a16:creationId xmlns:a16="http://schemas.microsoft.com/office/drawing/2014/main" id="{3BC48DE8-1833-43A6-9EEA-ADFBADF6904B}"/>
              </a:ext>
            </a:extLst>
          </p:cNvPr>
          <p:cNvGraphicFramePr>
            <a:graphicFrameLocks noGrp="1"/>
          </p:cNvGraphicFramePr>
          <p:nvPr>
            <p:extLst>
              <p:ext uri="{D42A27DB-BD31-4B8C-83A1-F6EECF244321}">
                <p14:modId xmlns:p14="http://schemas.microsoft.com/office/powerpoint/2010/main" val="1382223488"/>
              </p:ext>
            </p:extLst>
          </p:nvPr>
        </p:nvGraphicFramePr>
        <p:xfrm>
          <a:off x="7085901" y="132127"/>
          <a:ext cx="2452646" cy="6048000"/>
        </p:xfrm>
        <a:graphic>
          <a:graphicData uri="http://schemas.openxmlformats.org/drawingml/2006/table">
            <a:tbl>
              <a:tblPr firstRow="1" bandRow="1">
                <a:tableStyleId>{5C22544A-7EE6-4342-B048-85BDC9FD1C3A}</a:tableStyleId>
              </a:tblPr>
              <a:tblGrid>
                <a:gridCol w="1336646">
                  <a:extLst>
                    <a:ext uri="{9D8B030D-6E8A-4147-A177-3AD203B41FA5}">
                      <a16:colId xmlns:a16="http://schemas.microsoft.com/office/drawing/2014/main" val="3301203065"/>
                    </a:ext>
                  </a:extLst>
                </a:gridCol>
                <a:gridCol w="1116000">
                  <a:extLst>
                    <a:ext uri="{9D8B030D-6E8A-4147-A177-3AD203B41FA5}">
                      <a16:colId xmlns:a16="http://schemas.microsoft.com/office/drawing/2014/main" val="3726451112"/>
                    </a:ext>
                  </a:extLst>
                </a:gridCol>
              </a:tblGrid>
              <a:tr h="288000">
                <a:tc>
                  <a:txBody>
                    <a:bodyPr/>
                    <a:lstStyle/>
                    <a:p>
                      <a:r>
                        <a:rPr lang="en-GB" sz="1200" dirty="0"/>
                        <a:t>Feature</a:t>
                      </a:r>
                      <a:endParaRPr lang="en-US" sz="1200" dirty="0"/>
                    </a:p>
                  </a:txBody>
                  <a:tcPr/>
                </a:tc>
                <a:tc>
                  <a:txBody>
                    <a:bodyPr/>
                    <a:lstStyle/>
                    <a:p>
                      <a:r>
                        <a:rPr lang="en-GB" sz="1200" dirty="0"/>
                        <a:t>Count</a:t>
                      </a:r>
                      <a:endParaRPr lang="en-US" sz="1200" dirty="0"/>
                    </a:p>
                  </a:txBody>
                  <a:tcPr/>
                </a:tc>
                <a:extLst>
                  <a:ext uri="{0D108BD9-81ED-4DB2-BD59-A6C34878D82A}">
                    <a16:rowId xmlns:a16="http://schemas.microsoft.com/office/drawing/2014/main" val="338103418"/>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b="1" dirty="0"/>
                        <a:t>Total Variables</a:t>
                      </a:r>
                      <a:endParaRPr lang="en-US" altLang="en-US" sz="1200" b="1" dirty="0"/>
                    </a:p>
                  </a:txBody>
                  <a:tcPr/>
                </a:tc>
                <a:tc>
                  <a:txBody>
                    <a:bodyPr/>
                    <a:lstStyle/>
                    <a:p>
                      <a:r>
                        <a:rPr lang="en-GB" sz="1200" b="1" dirty="0"/>
                        <a:t>51083</a:t>
                      </a:r>
                      <a:endParaRPr lang="en-US" sz="1200" b="1" dirty="0"/>
                    </a:p>
                  </a:txBody>
                  <a:tcPr/>
                </a:tc>
                <a:extLst>
                  <a:ext uri="{0D108BD9-81ED-4DB2-BD59-A6C34878D82A}">
                    <a16:rowId xmlns:a16="http://schemas.microsoft.com/office/drawing/2014/main" val="3397261615"/>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dirty="0"/>
                        <a:t>Car Type</a:t>
                      </a:r>
                      <a:endParaRPr lang="en-US" altLang="en-US" sz="1200" dirty="0"/>
                    </a:p>
                  </a:txBody>
                  <a:tcPr/>
                </a:tc>
                <a:tc>
                  <a:txBody>
                    <a:bodyPr/>
                    <a:lstStyle/>
                    <a:p>
                      <a:endParaRPr lang="en-US" sz="1200" dirty="0"/>
                    </a:p>
                  </a:txBody>
                  <a:tcPr/>
                </a:tc>
                <a:extLst>
                  <a:ext uri="{0D108BD9-81ED-4DB2-BD59-A6C34878D82A}">
                    <a16:rowId xmlns:a16="http://schemas.microsoft.com/office/drawing/2014/main" val="2532795837"/>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dirty="0"/>
                        <a:t>1</a:t>
                      </a:r>
                      <a:endParaRPr lang="en-US" altLang="en-US" sz="1200" dirty="0"/>
                    </a:p>
                  </a:txBody>
                  <a:tcPr/>
                </a:tc>
                <a:tc>
                  <a:txBody>
                    <a:bodyPr/>
                    <a:lstStyle/>
                    <a:p>
                      <a:r>
                        <a:rPr lang="en-US" altLang="en-US" sz="1200" dirty="0"/>
                        <a:t>47931 </a:t>
                      </a:r>
                      <a:endParaRPr lang="en-US" sz="1200" dirty="0"/>
                    </a:p>
                  </a:txBody>
                  <a:tcPr/>
                </a:tc>
                <a:extLst>
                  <a:ext uri="{0D108BD9-81ED-4DB2-BD59-A6C34878D82A}">
                    <a16:rowId xmlns:a16="http://schemas.microsoft.com/office/drawing/2014/main" val="1028864983"/>
                  </a:ext>
                </a:extLst>
              </a:tr>
              <a:tr h="288000">
                <a:tc>
                  <a:txBody>
                    <a:bodyPr/>
                    <a:lstStyle/>
                    <a:p>
                      <a:r>
                        <a:rPr lang="en-GB" sz="1200" dirty="0"/>
                        <a:t>2</a:t>
                      </a:r>
                      <a:endParaRPr lang="en-US" sz="1200" dirty="0"/>
                    </a:p>
                  </a:txBody>
                  <a:tcPr/>
                </a:tc>
                <a:tc>
                  <a:txBody>
                    <a:bodyPr/>
                    <a:lstStyle/>
                    <a:p>
                      <a:r>
                        <a:rPr lang="en-US" altLang="en-US" sz="1200" dirty="0"/>
                        <a:t>643 </a:t>
                      </a:r>
                      <a:endParaRPr lang="en-US" sz="1200" dirty="0"/>
                    </a:p>
                  </a:txBody>
                  <a:tcPr/>
                </a:tc>
                <a:extLst>
                  <a:ext uri="{0D108BD9-81ED-4DB2-BD59-A6C34878D82A}">
                    <a16:rowId xmlns:a16="http://schemas.microsoft.com/office/drawing/2014/main" val="903582506"/>
                  </a:ext>
                </a:extLst>
              </a:tr>
              <a:tr h="288000">
                <a:tc>
                  <a:txBody>
                    <a:bodyPr/>
                    <a:lstStyle/>
                    <a:p>
                      <a:r>
                        <a:rPr lang="en-GB" sz="1200" dirty="0"/>
                        <a:t>3</a:t>
                      </a:r>
                      <a:endParaRPr lang="en-US" sz="1200" dirty="0"/>
                    </a:p>
                  </a:txBody>
                  <a:tcPr/>
                </a:tc>
                <a:tc>
                  <a:txBody>
                    <a:bodyPr/>
                    <a:lstStyle/>
                    <a:p>
                      <a:r>
                        <a:rPr lang="en-GB" sz="1200" dirty="0"/>
                        <a:t>2485</a:t>
                      </a:r>
                      <a:endParaRPr lang="en-US" sz="1200" dirty="0"/>
                    </a:p>
                  </a:txBody>
                  <a:tcPr/>
                </a:tc>
                <a:extLst>
                  <a:ext uri="{0D108BD9-81ED-4DB2-BD59-A6C34878D82A}">
                    <a16:rowId xmlns:a16="http://schemas.microsoft.com/office/drawing/2014/main" val="2497196976"/>
                  </a:ext>
                </a:extLst>
              </a:tr>
              <a:tr h="288000">
                <a:tc>
                  <a:txBody>
                    <a:bodyPr/>
                    <a:lstStyle/>
                    <a:p>
                      <a:r>
                        <a:rPr lang="en-GB" sz="1200" dirty="0"/>
                        <a:t>4</a:t>
                      </a:r>
                      <a:endParaRPr lang="en-US" sz="1200" dirty="0"/>
                    </a:p>
                  </a:txBody>
                  <a:tcPr/>
                </a:tc>
                <a:tc>
                  <a:txBody>
                    <a:bodyPr/>
                    <a:lstStyle/>
                    <a:p>
                      <a:r>
                        <a:rPr lang="en-GB" sz="1200" dirty="0"/>
                        <a:t>22</a:t>
                      </a:r>
                      <a:endParaRPr lang="en-US" sz="1200" dirty="0"/>
                    </a:p>
                  </a:txBody>
                  <a:tcPr/>
                </a:tc>
                <a:extLst>
                  <a:ext uri="{0D108BD9-81ED-4DB2-BD59-A6C34878D82A}">
                    <a16:rowId xmlns:a16="http://schemas.microsoft.com/office/drawing/2014/main" val="1911858061"/>
                  </a:ext>
                </a:extLst>
              </a:tr>
              <a:tr h="288000">
                <a:tc>
                  <a:txBody>
                    <a:bodyPr/>
                    <a:lstStyle/>
                    <a:p>
                      <a:r>
                        <a:rPr lang="en-GB" sz="1200" dirty="0"/>
                        <a:t>5</a:t>
                      </a:r>
                      <a:endParaRPr lang="en-US" sz="1200" dirty="0"/>
                    </a:p>
                  </a:txBody>
                  <a:tcPr/>
                </a:tc>
                <a:tc>
                  <a:txBody>
                    <a:bodyPr/>
                    <a:lstStyle/>
                    <a:p>
                      <a:r>
                        <a:rPr lang="en-GB" sz="1200" dirty="0"/>
                        <a:t>1</a:t>
                      </a:r>
                      <a:endParaRPr lang="en-US" sz="1200" dirty="0"/>
                    </a:p>
                  </a:txBody>
                  <a:tcPr/>
                </a:tc>
                <a:extLst>
                  <a:ext uri="{0D108BD9-81ED-4DB2-BD59-A6C34878D82A}">
                    <a16:rowId xmlns:a16="http://schemas.microsoft.com/office/drawing/2014/main" val="848736507"/>
                  </a:ext>
                </a:extLst>
              </a:tr>
              <a:tr h="288000">
                <a:tc>
                  <a:txBody>
                    <a:bodyPr/>
                    <a:lstStyle/>
                    <a:p>
                      <a:r>
                        <a:rPr lang="en-GB" sz="1200" dirty="0"/>
                        <a:t>6</a:t>
                      </a:r>
                      <a:endParaRPr lang="en-US" sz="1200" dirty="0"/>
                    </a:p>
                  </a:txBody>
                  <a:tcPr/>
                </a:tc>
                <a:tc>
                  <a:txBody>
                    <a:bodyPr/>
                    <a:lstStyle/>
                    <a:p>
                      <a:r>
                        <a:rPr lang="en-GB" sz="1200" dirty="0"/>
                        <a:t>1</a:t>
                      </a:r>
                      <a:endParaRPr lang="en-US" sz="1200" dirty="0"/>
                    </a:p>
                  </a:txBody>
                  <a:tcPr/>
                </a:tc>
                <a:extLst>
                  <a:ext uri="{0D108BD9-81ED-4DB2-BD59-A6C34878D82A}">
                    <a16:rowId xmlns:a16="http://schemas.microsoft.com/office/drawing/2014/main" val="1882217789"/>
                  </a:ext>
                </a:extLst>
              </a:tr>
              <a:tr h="288000">
                <a:tc>
                  <a:txBody>
                    <a:bodyPr/>
                    <a:lstStyle/>
                    <a:p>
                      <a:r>
                        <a:rPr lang="en-GB" sz="1200" dirty="0"/>
                        <a:t>Booking Source</a:t>
                      </a:r>
                      <a:endParaRPr lang="en-US" sz="1200" dirty="0"/>
                    </a:p>
                  </a:txBody>
                  <a:tcPr/>
                </a:tc>
                <a:tc>
                  <a:txBody>
                    <a:bodyPr/>
                    <a:lstStyle/>
                    <a:p>
                      <a:endParaRPr lang="en-US" sz="1200" dirty="0"/>
                    </a:p>
                  </a:txBody>
                  <a:tcPr/>
                </a:tc>
                <a:extLst>
                  <a:ext uri="{0D108BD9-81ED-4DB2-BD59-A6C34878D82A}">
                    <a16:rowId xmlns:a16="http://schemas.microsoft.com/office/drawing/2014/main" val="2293796137"/>
                  </a:ext>
                </a:extLst>
              </a:tr>
              <a:tr h="288000">
                <a:tc>
                  <a:txBody>
                    <a:bodyPr/>
                    <a:lstStyle/>
                    <a:p>
                      <a:r>
                        <a:rPr lang="en-GB" sz="1200" dirty="0"/>
                        <a:t>1</a:t>
                      </a:r>
                      <a:endParaRPr lang="en-US" sz="1200" dirty="0"/>
                    </a:p>
                  </a:txBody>
                  <a:tcPr/>
                </a:tc>
                <a:tc>
                  <a:txBody>
                    <a:bodyPr/>
                    <a:lstStyle/>
                    <a:p>
                      <a:r>
                        <a:rPr lang="en-GB" sz="1200" dirty="0"/>
                        <a:t>25728</a:t>
                      </a:r>
                      <a:endParaRPr lang="en-US" sz="1200" dirty="0"/>
                    </a:p>
                  </a:txBody>
                  <a:tcPr/>
                </a:tc>
                <a:extLst>
                  <a:ext uri="{0D108BD9-81ED-4DB2-BD59-A6C34878D82A}">
                    <a16:rowId xmlns:a16="http://schemas.microsoft.com/office/drawing/2014/main" val="2238714231"/>
                  </a:ext>
                </a:extLst>
              </a:tr>
              <a:tr h="288000">
                <a:tc>
                  <a:txBody>
                    <a:bodyPr/>
                    <a:lstStyle/>
                    <a:p>
                      <a:r>
                        <a:rPr lang="en-GB" sz="1200" dirty="0"/>
                        <a:t>2</a:t>
                      </a:r>
                      <a:endParaRPr lang="en-US" sz="1200" dirty="0"/>
                    </a:p>
                  </a:txBody>
                  <a:tcPr/>
                </a:tc>
                <a:tc>
                  <a:txBody>
                    <a:bodyPr/>
                    <a:lstStyle/>
                    <a:p>
                      <a:r>
                        <a:rPr lang="en-GB" sz="1200" dirty="0"/>
                        <a:t>25203</a:t>
                      </a:r>
                      <a:endParaRPr lang="en-US" sz="1200" dirty="0"/>
                    </a:p>
                  </a:txBody>
                  <a:tcPr/>
                </a:tc>
                <a:extLst>
                  <a:ext uri="{0D108BD9-81ED-4DB2-BD59-A6C34878D82A}">
                    <a16:rowId xmlns:a16="http://schemas.microsoft.com/office/drawing/2014/main" val="951278581"/>
                  </a:ext>
                </a:extLst>
              </a:tr>
              <a:tr h="288000">
                <a:tc>
                  <a:txBody>
                    <a:bodyPr/>
                    <a:lstStyle/>
                    <a:p>
                      <a:r>
                        <a:rPr lang="en-GB" sz="1200" dirty="0"/>
                        <a:t>3</a:t>
                      </a:r>
                      <a:endParaRPr lang="en-US" sz="1200" dirty="0"/>
                    </a:p>
                  </a:txBody>
                  <a:tcPr/>
                </a:tc>
                <a:tc>
                  <a:txBody>
                    <a:bodyPr/>
                    <a:lstStyle/>
                    <a:p>
                      <a:r>
                        <a:rPr lang="en-GB" sz="1200" dirty="0"/>
                        <a:t>141</a:t>
                      </a:r>
                      <a:endParaRPr lang="en-US" sz="1200" dirty="0"/>
                    </a:p>
                  </a:txBody>
                  <a:tcPr/>
                </a:tc>
                <a:extLst>
                  <a:ext uri="{0D108BD9-81ED-4DB2-BD59-A6C34878D82A}">
                    <a16:rowId xmlns:a16="http://schemas.microsoft.com/office/drawing/2014/main" val="1677058260"/>
                  </a:ext>
                </a:extLst>
              </a:tr>
              <a:tr h="288000">
                <a:tc>
                  <a:txBody>
                    <a:bodyPr/>
                    <a:lstStyle/>
                    <a:p>
                      <a:r>
                        <a:rPr lang="en-GB" sz="1200" dirty="0"/>
                        <a:t>4</a:t>
                      </a:r>
                      <a:endParaRPr lang="en-US" sz="1200" dirty="0"/>
                    </a:p>
                  </a:txBody>
                  <a:tcPr/>
                </a:tc>
                <a:tc>
                  <a:txBody>
                    <a:bodyPr/>
                    <a:lstStyle/>
                    <a:p>
                      <a:r>
                        <a:rPr lang="en-GB" sz="1200" dirty="0"/>
                        <a:t>11</a:t>
                      </a:r>
                      <a:endParaRPr lang="en-US" sz="1200" dirty="0"/>
                    </a:p>
                  </a:txBody>
                  <a:tcPr/>
                </a:tc>
                <a:extLst>
                  <a:ext uri="{0D108BD9-81ED-4DB2-BD59-A6C34878D82A}">
                    <a16:rowId xmlns:a16="http://schemas.microsoft.com/office/drawing/2014/main" val="663377843"/>
                  </a:ext>
                </a:extLst>
              </a:tr>
              <a:tr h="288000">
                <a:tc>
                  <a:txBody>
                    <a:bodyPr/>
                    <a:lstStyle/>
                    <a:p>
                      <a:r>
                        <a:rPr lang="en-GB" sz="1200" dirty="0"/>
                        <a:t>Rating</a:t>
                      </a:r>
                      <a:endParaRPr lang="en-US" sz="1200" dirty="0"/>
                    </a:p>
                  </a:txBody>
                  <a:tcPr/>
                </a:tc>
                <a:tc>
                  <a:txBody>
                    <a:bodyPr/>
                    <a:lstStyle/>
                    <a:p>
                      <a:endParaRPr lang="en-US" sz="1200" dirty="0"/>
                    </a:p>
                  </a:txBody>
                  <a:tcPr/>
                </a:tc>
                <a:extLst>
                  <a:ext uri="{0D108BD9-81ED-4DB2-BD59-A6C34878D82A}">
                    <a16:rowId xmlns:a16="http://schemas.microsoft.com/office/drawing/2014/main" val="2906886603"/>
                  </a:ext>
                </a:extLst>
              </a:tr>
              <a:tr h="288000">
                <a:tc>
                  <a:txBody>
                    <a:bodyPr/>
                    <a:lstStyle/>
                    <a:p>
                      <a:r>
                        <a:rPr lang="en-GB" sz="1200" dirty="0"/>
                        <a:t>0</a:t>
                      </a:r>
                      <a:endParaRPr lang="en-US" sz="1200" dirty="0"/>
                    </a:p>
                  </a:txBody>
                  <a:tcPr/>
                </a:tc>
                <a:tc>
                  <a:txBody>
                    <a:bodyPr/>
                    <a:lstStyle/>
                    <a:p>
                      <a:r>
                        <a:rPr lang="en-GB" sz="1200" dirty="0"/>
                        <a:t>16206</a:t>
                      </a:r>
                      <a:endParaRPr lang="en-US" sz="1200" dirty="0"/>
                    </a:p>
                  </a:txBody>
                  <a:tcPr/>
                </a:tc>
                <a:extLst>
                  <a:ext uri="{0D108BD9-81ED-4DB2-BD59-A6C34878D82A}">
                    <a16:rowId xmlns:a16="http://schemas.microsoft.com/office/drawing/2014/main" val="2381852017"/>
                  </a:ext>
                </a:extLst>
              </a:tr>
              <a:tr h="288000">
                <a:tc>
                  <a:txBody>
                    <a:bodyPr/>
                    <a:lstStyle/>
                    <a:p>
                      <a:r>
                        <a:rPr lang="en-GB" sz="1200" dirty="0"/>
                        <a:t>1</a:t>
                      </a:r>
                      <a:endParaRPr lang="en-US" sz="1200" dirty="0"/>
                    </a:p>
                  </a:txBody>
                  <a:tcPr/>
                </a:tc>
                <a:tc>
                  <a:txBody>
                    <a:bodyPr/>
                    <a:lstStyle/>
                    <a:p>
                      <a:r>
                        <a:rPr lang="en-GB" sz="1200" dirty="0"/>
                        <a:t>706</a:t>
                      </a:r>
                      <a:endParaRPr lang="en-US" sz="1200" dirty="0"/>
                    </a:p>
                  </a:txBody>
                  <a:tcPr/>
                </a:tc>
                <a:extLst>
                  <a:ext uri="{0D108BD9-81ED-4DB2-BD59-A6C34878D82A}">
                    <a16:rowId xmlns:a16="http://schemas.microsoft.com/office/drawing/2014/main" val="1470300823"/>
                  </a:ext>
                </a:extLst>
              </a:tr>
              <a:tr h="288000">
                <a:tc>
                  <a:txBody>
                    <a:bodyPr/>
                    <a:lstStyle/>
                    <a:p>
                      <a:r>
                        <a:rPr lang="en-GB" sz="1200" dirty="0"/>
                        <a:t>2</a:t>
                      </a:r>
                      <a:endParaRPr lang="en-US" sz="1200" dirty="0"/>
                    </a:p>
                  </a:txBody>
                  <a:tcPr/>
                </a:tc>
                <a:tc>
                  <a:txBody>
                    <a:bodyPr/>
                    <a:lstStyle/>
                    <a:p>
                      <a:r>
                        <a:rPr lang="en-GB" sz="1200" dirty="0"/>
                        <a:t>211</a:t>
                      </a:r>
                      <a:endParaRPr lang="en-US" sz="1200" dirty="0"/>
                    </a:p>
                  </a:txBody>
                  <a:tcPr/>
                </a:tc>
                <a:extLst>
                  <a:ext uri="{0D108BD9-81ED-4DB2-BD59-A6C34878D82A}">
                    <a16:rowId xmlns:a16="http://schemas.microsoft.com/office/drawing/2014/main" val="288559524"/>
                  </a:ext>
                </a:extLst>
              </a:tr>
              <a:tr h="288000">
                <a:tc>
                  <a:txBody>
                    <a:bodyPr/>
                    <a:lstStyle/>
                    <a:p>
                      <a:r>
                        <a:rPr lang="en-GB" sz="1200" dirty="0"/>
                        <a:t>3</a:t>
                      </a:r>
                      <a:endParaRPr lang="en-US" sz="1200" dirty="0"/>
                    </a:p>
                  </a:txBody>
                  <a:tcPr/>
                </a:tc>
                <a:tc>
                  <a:txBody>
                    <a:bodyPr/>
                    <a:lstStyle/>
                    <a:p>
                      <a:r>
                        <a:rPr lang="en-GB" sz="1200" dirty="0"/>
                        <a:t>576</a:t>
                      </a:r>
                      <a:endParaRPr lang="en-US" sz="1200" dirty="0"/>
                    </a:p>
                  </a:txBody>
                  <a:tcPr/>
                </a:tc>
                <a:extLst>
                  <a:ext uri="{0D108BD9-81ED-4DB2-BD59-A6C34878D82A}">
                    <a16:rowId xmlns:a16="http://schemas.microsoft.com/office/drawing/2014/main" val="242013336"/>
                  </a:ext>
                </a:extLst>
              </a:tr>
              <a:tr h="288000">
                <a:tc>
                  <a:txBody>
                    <a:bodyPr/>
                    <a:lstStyle/>
                    <a:p>
                      <a:r>
                        <a:rPr lang="en-GB" sz="1200" dirty="0"/>
                        <a:t>4</a:t>
                      </a:r>
                      <a:endParaRPr lang="en-US" sz="1200" dirty="0"/>
                    </a:p>
                  </a:txBody>
                  <a:tcPr/>
                </a:tc>
                <a:tc>
                  <a:txBody>
                    <a:bodyPr/>
                    <a:lstStyle/>
                    <a:p>
                      <a:r>
                        <a:rPr lang="en-GB" sz="1200" dirty="0"/>
                        <a:t>3086</a:t>
                      </a:r>
                      <a:endParaRPr lang="en-US" sz="1200" dirty="0"/>
                    </a:p>
                  </a:txBody>
                  <a:tcPr/>
                </a:tc>
                <a:extLst>
                  <a:ext uri="{0D108BD9-81ED-4DB2-BD59-A6C34878D82A}">
                    <a16:rowId xmlns:a16="http://schemas.microsoft.com/office/drawing/2014/main" val="3163546872"/>
                  </a:ext>
                </a:extLst>
              </a:tr>
              <a:tr h="288000">
                <a:tc>
                  <a:txBody>
                    <a:bodyPr/>
                    <a:lstStyle/>
                    <a:p>
                      <a:r>
                        <a:rPr lang="en-GB" sz="1200" dirty="0"/>
                        <a:t>5</a:t>
                      </a:r>
                      <a:endParaRPr lang="en-US" sz="1200" dirty="0"/>
                    </a:p>
                  </a:txBody>
                  <a:tcPr/>
                </a:tc>
                <a:tc>
                  <a:txBody>
                    <a:bodyPr/>
                    <a:lstStyle/>
                    <a:p>
                      <a:r>
                        <a:rPr lang="en-GB" sz="1200" dirty="0"/>
                        <a:t>30298</a:t>
                      </a:r>
                      <a:endParaRPr lang="en-US" sz="1200" dirty="0"/>
                    </a:p>
                  </a:txBody>
                  <a:tcPr/>
                </a:tc>
                <a:extLst>
                  <a:ext uri="{0D108BD9-81ED-4DB2-BD59-A6C34878D82A}">
                    <a16:rowId xmlns:a16="http://schemas.microsoft.com/office/drawing/2014/main" val="3098802379"/>
                  </a:ext>
                </a:extLst>
              </a:tr>
            </a:tbl>
          </a:graphicData>
        </a:graphic>
      </p:graphicFrame>
      <p:grpSp>
        <p:nvGrpSpPr>
          <p:cNvPr id="9" name="Group 8">
            <a:extLst>
              <a:ext uri="{FF2B5EF4-FFF2-40B4-BE49-F238E27FC236}">
                <a16:creationId xmlns:a16="http://schemas.microsoft.com/office/drawing/2014/main" id="{8C74843E-A8B3-4708-B729-ECD2AEA4DF35}"/>
              </a:ext>
            </a:extLst>
          </p:cNvPr>
          <p:cNvGrpSpPr/>
          <p:nvPr/>
        </p:nvGrpSpPr>
        <p:grpSpPr>
          <a:xfrm>
            <a:off x="943062" y="529856"/>
            <a:ext cx="5541628" cy="5913792"/>
            <a:chOff x="901292" y="326122"/>
            <a:chExt cx="5236478" cy="6531878"/>
          </a:xfrm>
        </p:grpSpPr>
        <p:pic>
          <p:nvPicPr>
            <p:cNvPr id="1033" name="Picture 9">
              <a:extLst>
                <a:ext uri="{FF2B5EF4-FFF2-40B4-BE49-F238E27FC236}">
                  <a16:creationId xmlns:a16="http://schemas.microsoft.com/office/drawing/2014/main" id="{30DBE1B0-13E1-4E3B-8860-5545FCFB3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62" y="326122"/>
              <a:ext cx="5152938" cy="221644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59920D8A-4D13-4DED-887A-AC9DD48E1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62" y="2483841"/>
              <a:ext cx="5152938" cy="221644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B42F464B-CF42-4DE6-9346-6BD2A4A05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292" y="4641559"/>
              <a:ext cx="5236478" cy="2216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515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44E9-CF73-4559-8236-34EED1B99CED}"/>
              </a:ext>
            </a:extLst>
          </p:cNvPr>
          <p:cNvSpPr>
            <a:spLocks noGrp="1"/>
          </p:cNvSpPr>
          <p:nvPr>
            <p:ph type="title"/>
          </p:nvPr>
        </p:nvSpPr>
        <p:spPr>
          <a:xfrm>
            <a:off x="1371600" y="0"/>
            <a:ext cx="9601200" cy="268448"/>
          </a:xfrm>
        </p:spPr>
        <p:txBody>
          <a:bodyPr>
            <a:normAutofit fontScale="90000"/>
          </a:bodyPr>
          <a:lstStyle/>
          <a:p>
            <a:r>
              <a:rPr lang="en-GB"/>
              <a:t>Correlation Table</a:t>
            </a:r>
            <a:endParaRPr lang="en-US" dirty="0"/>
          </a:p>
        </p:txBody>
      </p:sp>
      <p:sp>
        <p:nvSpPr>
          <p:cNvPr id="4" name="Footer Placeholder 3">
            <a:extLst>
              <a:ext uri="{FF2B5EF4-FFF2-40B4-BE49-F238E27FC236}">
                <a16:creationId xmlns:a16="http://schemas.microsoft.com/office/drawing/2014/main" id="{4E77F146-C604-498C-83A5-E071E97AA966}"/>
              </a:ext>
            </a:extLst>
          </p:cNvPr>
          <p:cNvSpPr>
            <a:spLocks noGrp="1"/>
          </p:cNvSpPr>
          <p:nvPr>
            <p:ph type="ftr" sz="quarter" idx="11"/>
          </p:nvPr>
        </p:nvSpPr>
        <p:spPr>
          <a:xfrm>
            <a:off x="2893564" y="6453386"/>
            <a:ext cx="6280830" cy="404614"/>
          </a:xfrm>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9D2E229A-11F4-4E78-9665-8B2B0DC76F21}"/>
              </a:ext>
            </a:extLst>
          </p:cNvPr>
          <p:cNvSpPr>
            <a:spLocks noGrp="1"/>
          </p:cNvSpPr>
          <p:nvPr>
            <p:ph type="sldNum" sz="quarter" idx="12"/>
          </p:nvPr>
        </p:nvSpPr>
        <p:spPr>
          <a:xfrm>
            <a:off x="9472736" y="6453386"/>
            <a:ext cx="1596292" cy="404614"/>
          </a:xfrm>
        </p:spPr>
        <p:txBody>
          <a:bodyPr/>
          <a:lstStyle/>
          <a:p>
            <a:fld id="{69E57DC2-970A-4B3E-BB1C-7A09969E49DF}" type="slidenum">
              <a:rPr lang="en-US" smtClean="0"/>
              <a:t>6</a:t>
            </a:fld>
            <a:endParaRPr lang="en-US" dirty="0"/>
          </a:p>
        </p:txBody>
      </p:sp>
      <p:pic>
        <p:nvPicPr>
          <p:cNvPr id="2050" name="Picture 2">
            <a:extLst>
              <a:ext uri="{FF2B5EF4-FFF2-40B4-BE49-F238E27FC236}">
                <a16:creationId xmlns:a16="http://schemas.microsoft.com/office/drawing/2014/main" id="{AA7912F2-3BCC-446A-8F50-1A84AFBB85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372" y="134224"/>
            <a:ext cx="8711967" cy="645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83E9-9EBD-467F-AE87-1CACADD62239}"/>
              </a:ext>
            </a:extLst>
          </p:cNvPr>
          <p:cNvSpPr>
            <a:spLocks noGrp="1"/>
          </p:cNvSpPr>
          <p:nvPr>
            <p:ph type="title"/>
          </p:nvPr>
        </p:nvSpPr>
        <p:spPr>
          <a:xfrm>
            <a:off x="811067" y="188455"/>
            <a:ext cx="9601200" cy="304800"/>
          </a:xfrm>
        </p:spPr>
        <p:txBody>
          <a:bodyPr>
            <a:normAutofit fontScale="90000"/>
          </a:bodyPr>
          <a:lstStyle/>
          <a:p>
            <a:r>
              <a:rPr lang="en-GB" sz="1800" dirty="0"/>
              <a:t>Outlier Detection</a:t>
            </a:r>
            <a:endParaRPr lang="en-US" sz="1800" dirty="0"/>
          </a:p>
        </p:txBody>
      </p:sp>
      <p:sp>
        <p:nvSpPr>
          <p:cNvPr id="4" name="Footer Placeholder 3">
            <a:extLst>
              <a:ext uri="{FF2B5EF4-FFF2-40B4-BE49-F238E27FC236}">
                <a16:creationId xmlns:a16="http://schemas.microsoft.com/office/drawing/2014/main" id="{A8250738-EEE9-4AB4-8C32-34546B531B30}"/>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0EB6CFD3-ACFA-4451-BFCB-B764C835ED4F}"/>
              </a:ext>
            </a:extLst>
          </p:cNvPr>
          <p:cNvSpPr>
            <a:spLocks noGrp="1"/>
          </p:cNvSpPr>
          <p:nvPr>
            <p:ph type="sldNum" sz="quarter" idx="12"/>
          </p:nvPr>
        </p:nvSpPr>
        <p:spPr/>
        <p:txBody>
          <a:bodyPr/>
          <a:lstStyle/>
          <a:p>
            <a:fld id="{69E57DC2-970A-4B3E-BB1C-7A09969E49DF}" type="slidenum">
              <a:rPr lang="en-US" smtClean="0"/>
              <a:t>7</a:t>
            </a:fld>
            <a:endParaRPr lang="en-US" dirty="0"/>
          </a:p>
        </p:txBody>
      </p:sp>
      <p:grpSp>
        <p:nvGrpSpPr>
          <p:cNvPr id="7" name="Group 6">
            <a:extLst>
              <a:ext uri="{FF2B5EF4-FFF2-40B4-BE49-F238E27FC236}">
                <a16:creationId xmlns:a16="http://schemas.microsoft.com/office/drawing/2014/main" id="{0BB17335-7D85-470A-BC22-5FB67BADF246}"/>
              </a:ext>
            </a:extLst>
          </p:cNvPr>
          <p:cNvGrpSpPr/>
          <p:nvPr/>
        </p:nvGrpSpPr>
        <p:grpSpPr>
          <a:xfrm>
            <a:off x="739498" y="619085"/>
            <a:ext cx="10661141" cy="2686177"/>
            <a:chOff x="790182" y="1658361"/>
            <a:chExt cx="9441767" cy="1372821"/>
          </a:xfrm>
        </p:grpSpPr>
        <p:pic>
          <p:nvPicPr>
            <p:cNvPr id="3078" name="Picture 6">
              <a:extLst>
                <a:ext uri="{FF2B5EF4-FFF2-40B4-BE49-F238E27FC236}">
                  <a16:creationId xmlns:a16="http://schemas.microsoft.com/office/drawing/2014/main" id="{215239C2-70BF-42C6-9863-F3EAF316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326" y="1658361"/>
              <a:ext cx="1925623" cy="13503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91902A6-2665-439B-A066-77DD19019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254" y="1658361"/>
              <a:ext cx="1925623" cy="13503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AC03D38-1EC5-4C45-8595-7F77AE233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91" y="1658362"/>
              <a:ext cx="176483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05DA5BD9-DBD5-4753-843D-E123287B7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4219" y="1658361"/>
              <a:ext cx="1874939" cy="1350369"/>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AFAEF2C2-49E7-4E34-8898-B40B7B0192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182" y="1658361"/>
              <a:ext cx="1874939" cy="13728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E92325F-57C4-4826-A1F0-33FCEA5182A1}"/>
              </a:ext>
            </a:extLst>
          </p:cNvPr>
          <p:cNvGrpSpPr/>
          <p:nvPr/>
        </p:nvGrpSpPr>
        <p:grpSpPr>
          <a:xfrm>
            <a:off x="811067" y="3428999"/>
            <a:ext cx="10589572" cy="2642245"/>
            <a:chOff x="830161" y="364182"/>
            <a:chExt cx="9351104" cy="1350368"/>
          </a:xfrm>
        </p:grpSpPr>
        <p:pic>
          <p:nvPicPr>
            <p:cNvPr id="3074" name="Picture 2">
              <a:extLst>
                <a:ext uri="{FF2B5EF4-FFF2-40B4-BE49-F238E27FC236}">
                  <a16:creationId xmlns:a16="http://schemas.microsoft.com/office/drawing/2014/main" id="{2893D588-524E-43C1-9F4D-74EEC7063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161" y="364182"/>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A85A56-01AC-4498-9667-F1C3616C16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877" y="381050"/>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804E0337-6BE1-4BE8-B8CF-4A35E7EC25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9519" y="379911"/>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FB959E7F-31E7-4B5F-ABEF-A5F6C29D79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6326" y="379910"/>
              <a:ext cx="1874939" cy="133464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1D116FCC-BCAF-437D-8157-102A64C947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2654" y="379911"/>
              <a:ext cx="1764834"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401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175C-536C-4B52-8F6E-988424F9F26A}"/>
              </a:ext>
            </a:extLst>
          </p:cNvPr>
          <p:cNvSpPr>
            <a:spLocks noGrp="1"/>
          </p:cNvSpPr>
          <p:nvPr>
            <p:ph type="title"/>
          </p:nvPr>
        </p:nvSpPr>
        <p:spPr>
          <a:xfrm>
            <a:off x="1371600" y="283129"/>
            <a:ext cx="9601200" cy="538993"/>
          </a:xfrm>
        </p:spPr>
        <p:txBody>
          <a:bodyPr>
            <a:normAutofit fontScale="90000"/>
          </a:bodyPr>
          <a:lstStyle/>
          <a:p>
            <a:r>
              <a:rPr lang="en-GB" dirty="0"/>
              <a:t>Outlier Treatment post-</a:t>
            </a:r>
            <a:r>
              <a:rPr lang="en-GB" dirty="0" err="1"/>
              <a:t>winsorization</a:t>
            </a:r>
            <a:r>
              <a:rPr lang="en-GB" dirty="0"/>
              <a:t> at 95%</a:t>
            </a:r>
            <a:endParaRPr lang="en-US" dirty="0"/>
          </a:p>
        </p:txBody>
      </p:sp>
      <p:sp>
        <p:nvSpPr>
          <p:cNvPr id="4" name="Footer Placeholder 3">
            <a:extLst>
              <a:ext uri="{FF2B5EF4-FFF2-40B4-BE49-F238E27FC236}">
                <a16:creationId xmlns:a16="http://schemas.microsoft.com/office/drawing/2014/main" id="{5295F339-41D7-4E01-A4E8-97730D55C523}"/>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921F4812-35F4-42A9-AD0C-A0783365262B}"/>
              </a:ext>
            </a:extLst>
          </p:cNvPr>
          <p:cNvSpPr>
            <a:spLocks noGrp="1"/>
          </p:cNvSpPr>
          <p:nvPr>
            <p:ph type="sldNum" sz="quarter" idx="12"/>
          </p:nvPr>
        </p:nvSpPr>
        <p:spPr/>
        <p:txBody>
          <a:bodyPr/>
          <a:lstStyle/>
          <a:p>
            <a:fld id="{69E57DC2-970A-4B3E-BB1C-7A09969E49DF}" type="slidenum">
              <a:rPr lang="en-US" smtClean="0"/>
              <a:t>8</a:t>
            </a:fld>
            <a:endParaRPr lang="en-US" dirty="0"/>
          </a:p>
        </p:txBody>
      </p:sp>
      <p:grpSp>
        <p:nvGrpSpPr>
          <p:cNvPr id="6" name="Group 5">
            <a:extLst>
              <a:ext uri="{FF2B5EF4-FFF2-40B4-BE49-F238E27FC236}">
                <a16:creationId xmlns:a16="http://schemas.microsoft.com/office/drawing/2014/main" id="{C571BC2E-F03F-49F8-A426-E8062EE695F0}"/>
              </a:ext>
            </a:extLst>
          </p:cNvPr>
          <p:cNvGrpSpPr/>
          <p:nvPr/>
        </p:nvGrpSpPr>
        <p:grpSpPr>
          <a:xfrm>
            <a:off x="1076448" y="984571"/>
            <a:ext cx="10542304" cy="5089059"/>
            <a:chOff x="1093226" y="1278185"/>
            <a:chExt cx="8232561" cy="4467451"/>
          </a:xfrm>
        </p:grpSpPr>
        <p:pic>
          <p:nvPicPr>
            <p:cNvPr id="4098" name="Picture 2">
              <a:extLst>
                <a:ext uri="{FF2B5EF4-FFF2-40B4-BE49-F238E27FC236}">
                  <a16:creationId xmlns:a16="http://schemas.microsoft.com/office/drawing/2014/main" id="{F3FA56B8-4893-4CA2-B787-19F2C4C6D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987" y="1278185"/>
              <a:ext cx="2826245" cy="11283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4C6959F-8848-48E2-AE23-B3085C982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226" y="2401851"/>
              <a:ext cx="2873599"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1EF6197-C8A8-47FF-BA73-63CC7941B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8946" y="1278185"/>
              <a:ext cx="2746841" cy="110597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DE007DA-18E3-4F06-BBAA-40FC018D7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6824" y="1278185"/>
              <a:ext cx="2612122" cy="113006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EBF01FB-7A74-4F94-9B3C-F0FF930F0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824" y="3492069"/>
              <a:ext cx="2612122"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218285BD-FEE7-408F-9A67-CBF9DD4BC0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5039" y="3490137"/>
              <a:ext cx="2861785"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660D900-35B3-4884-A0A8-27B8595B62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2417" y="2406486"/>
              <a:ext cx="2606529" cy="112543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C162CF0D-D854-4396-BB14-F5F1F8B56C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987" y="4620204"/>
              <a:ext cx="2837430" cy="1125432"/>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529DC27F-ABCA-4403-992F-381048993B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8946" y="2430578"/>
              <a:ext cx="2746841" cy="110134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E1C8C1C7-4E5A-48BC-9BCF-A64873A1D9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4538" y="3531918"/>
              <a:ext cx="2741249" cy="1061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346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2D5-2D89-4210-A10F-C9DF7CCCB04E}"/>
              </a:ext>
            </a:extLst>
          </p:cNvPr>
          <p:cNvSpPr>
            <a:spLocks noGrp="1"/>
          </p:cNvSpPr>
          <p:nvPr>
            <p:ph type="title"/>
          </p:nvPr>
        </p:nvSpPr>
        <p:spPr>
          <a:xfrm>
            <a:off x="1295400" y="165683"/>
            <a:ext cx="9601200" cy="606105"/>
          </a:xfrm>
        </p:spPr>
        <p:txBody>
          <a:bodyPr>
            <a:normAutofit fontScale="90000"/>
          </a:bodyPr>
          <a:lstStyle/>
          <a:p>
            <a:r>
              <a:rPr lang="en-GB" dirty="0"/>
              <a:t>Speed vs. Rating</a:t>
            </a:r>
            <a:endParaRPr lang="en-US" dirty="0"/>
          </a:p>
        </p:txBody>
      </p:sp>
      <p:sp>
        <p:nvSpPr>
          <p:cNvPr id="4" name="Footer Placeholder 3">
            <a:extLst>
              <a:ext uri="{FF2B5EF4-FFF2-40B4-BE49-F238E27FC236}">
                <a16:creationId xmlns:a16="http://schemas.microsoft.com/office/drawing/2014/main" id="{B0074FE0-DE05-44EF-81A5-5F13614B63D2}"/>
              </a:ext>
            </a:extLst>
          </p:cNvPr>
          <p:cNvSpPr>
            <a:spLocks noGrp="1"/>
          </p:cNvSpPr>
          <p:nvPr>
            <p:ph type="ftr" sz="quarter" idx="11"/>
          </p:nvPr>
        </p:nvSpPr>
        <p:spPr/>
        <p:txBody>
          <a:bodyPr/>
          <a:lstStyle/>
          <a:p>
            <a:r>
              <a:rPr lang="en-US"/>
              <a:t>HH ML </a:t>
            </a:r>
            <a:endParaRPr lang="en-US" dirty="0"/>
          </a:p>
        </p:txBody>
      </p:sp>
      <p:sp>
        <p:nvSpPr>
          <p:cNvPr id="5" name="Slide Number Placeholder 4">
            <a:extLst>
              <a:ext uri="{FF2B5EF4-FFF2-40B4-BE49-F238E27FC236}">
                <a16:creationId xmlns:a16="http://schemas.microsoft.com/office/drawing/2014/main" id="{BE170777-940E-4EA6-B286-6FDF14AFE0C0}"/>
              </a:ext>
            </a:extLst>
          </p:cNvPr>
          <p:cNvSpPr>
            <a:spLocks noGrp="1"/>
          </p:cNvSpPr>
          <p:nvPr>
            <p:ph type="sldNum" sz="quarter" idx="12"/>
          </p:nvPr>
        </p:nvSpPr>
        <p:spPr/>
        <p:txBody>
          <a:bodyPr/>
          <a:lstStyle/>
          <a:p>
            <a:fld id="{69E57DC2-970A-4B3E-BB1C-7A09969E49DF}" type="slidenum">
              <a:rPr lang="en-US" smtClean="0"/>
              <a:t>9</a:t>
            </a:fld>
            <a:endParaRPr lang="en-US" dirty="0"/>
          </a:p>
        </p:txBody>
      </p:sp>
      <p:grpSp>
        <p:nvGrpSpPr>
          <p:cNvPr id="9" name="Group 8">
            <a:extLst>
              <a:ext uri="{FF2B5EF4-FFF2-40B4-BE49-F238E27FC236}">
                <a16:creationId xmlns:a16="http://schemas.microsoft.com/office/drawing/2014/main" id="{17A6B0A7-46B3-427C-BE5E-3A3564928685}"/>
              </a:ext>
            </a:extLst>
          </p:cNvPr>
          <p:cNvGrpSpPr/>
          <p:nvPr/>
        </p:nvGrpSpPr>
        <p:grpSpPr>
          <a:xfrm>
            <a:off x="975918" y="771788"/>
            <a:ext cx="4876801" cy="2877336"/>
            <a:chOff x="1219199" y="830598"/>
            <a:chExt cx="5728322" cy="3909182"/>
          </a:xfrm>
        </p:grpSpPr>
        <p:pic>
          <p:nvPicPr>
            <p:cNvPr id="5124" name="Picture 4">
              <a:extLst>
                <a:ext uri="{FF2B5EF4-FFF2-40B4-BE49-F238E27FC236}">
                  <a16:creationId xmlns:a16="http://schemas.microsoft.com/office/drawing/2014/main" id="{4D0ABE77-76F0-442A-B089-B0FB8E0FF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830598"/>
              <a:ext cx="5491993" cy="39091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F89AE83C-8847-4C4A-A396-5908E211F403}"/>
                    </a:ext>
                  </a:extLst>
                </p14:cNvPr>
                <p14:cNvContentPartPr/>
                <p14:nvPr/>
              </p14:nvContentPartPr>
              <p14:xfrm>
                <a:off x="5871481" y="838103"/>
                <a:ext cx="1076040" cy="1385640"/>
              </p14:xfrm>
            </p:contentPart>
          </mc:Choice>
          <mc:Fallback>
            <p:pic>
              <p:nvPicPr>
                <p:cNvPr id="8" name="Ink 7">
                  <a:extLst>
                    <a:ext uri="{FF2B5EF4-FFF2-40B4-BE49-F238E27FC236}">
                      <a16:creationId xmlns:a16="http://schemas.microsoft.com/office/drawing/2014/main" id="{F89AE83C-8847-4C4A-A396-5908E211F403}"/>
                    </a:ext>
                  </a:extLst>
                </p:cNvPr>
                <p:cNvPicPr/>
                <p:nvPr/>
              </p:nvPicPr>
              <p:blipFill>
                <a:blip r:embed="rId4"/>
                <a:stretch>
                  <a:fillRect/>
                </a:stretch>
              </p:blipFill>
              <p:spPr>
                <a:xfrm>
                  <a:off x="5850764" y="814145"/>
                  <a:ext cx="1117898" cy="1434045"/>
                </a:xfrm>
                <a:prstGeom prst="rect">
                  <a:avLst/>
                </a:prstGeom>
              </p:spPr>
            </p:pic>
          </mc:Fallback>
        </mc:AlternateContent>
      </p:grpSp>
      <p:sp>
        <p:nvSpPr>
          <p:cNvPr id="10" name="TextBox 9">
            <a:extLst>
              <a:ext uri="{FF2B5EF4-FFF2-40B4-BE49-F238E27FC236}">
                <a16:creationId xmlns:a16="http://schemas.microsoft.com/office/drawing/2014/main" id="{36700645-58E7-400B-9152-E645C9210273}"/>
              </a:ext>
            </a:extLst>
          </p:cNvPr>
          <p:cNvSpPr txBox="1"/>
          <p:nvPr/>
        </p:nvSpPr>
        <p:spPr>
          <a:xfrm>
            <a:off x="5881243" y="860342"/>
            <a:ext cx="3154669"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From the graph of speed vs. rating, we observe that higher speeds correspond to improved ratings (indicated by red circle)</a:t>
            </a:r>
          </a:p>
          <a:p>
            <a:r>
              <a:rPr lang="en-GB" i="1" dirty="0"/>
              <a:t>Few exceptions i.e. high speed but with low ratings are highlighted in yellow</a:t>
            </a:r>
            <a:endParaRPr lang="en-US" i="1" dirty="0"/>
          </a:p>
        </p:txBody>
      </p:sp>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0E1C8937-DECA-42A4-9714-C1F9EBC0C27B}"/>
                  </a:ext>
                </a:extLst>
              </p14:cNvPr>
              <p14:cNvContentPartPr/>
              <p14:nvPr/>
            </p14:nvContentPartPr>
            <p14:xfrm>
              <a:off x="2088258" y="1053383"/>
              <a:ext cx="1279080" cy="425160"/>
            </p14:xfrm>
          </p:contentPart>
        </mc:Choice>
        <mc:Fallback>
          <p:pic>
            <p:nvPicPr>
              <p:cNvPr id="15" name="Ink 14">
                <a:extLst>
                  <a:ext uri="{FF2B5EF4-FFF2-40B4-BE49-F238E27FC236}">
                    <a16:creationId xmlns:a16="http://schemas.microsoft.com/office/drawing/2014/main" id="{0E1C8937-DECA-42A4-9714-C1F9EBC0C27B}"/>
                  </a:ext>
                </a:extLst>
              </p:cNvPr>
              <p:cNvPicPr/>
              <p:nvPr/>
            </p:nvPicPr>
            <p:blipFill>
              <a:blip r:embed="rId6"/>
              <a:stretch>
                <a:fillRect/>
              </a:stretch>
            </p:blipFill>
            <p:spPr>
              <a:xfrm>
                <a:off x="2070618" y="1035383"/>
                <a:ext cx="1314720" cy="460800"/>
              </a:xfrm>
              <a:prstGeom prst="rect">
                <a:avLst/>
              </a:prstGeom>
            </p:spPr>
          </p:pic>
        </mc:Fallback>
      </mc:AlternateContent>
      <p:pic>
        <p:nvPicPr>
          <p:cNvPr id="5126" name="Picture 6">
            <a:extLst>
              <a:ext uri="{FF2B5EF4-FFF2-40B4-BE49-F238E27FC236}">
                <a16:creationId xmlns:a16="http://schemas.microsoft.com/office/drawing/2014/main" id="{D8D0A565-EBCD-4B78-9D4E-191BE86DB8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919" y="3803480"/>
            <a:ext cx="3688360" cy="24955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38E0B98-0107-4F9F-8423-31D4599A67B7}"/>
              </a:ext>
            </a:extLst>
          </p:cNvPr>
          <p:cNvSpPr txBox="1"/>
          <p:nvPr/>
        </p:nvSpPr>
        <p:spPr>
          <a:xfrm>
            <a:off x="4779208" y="3862804"/>
            <a:ext cx="214702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No apparent relationship observed between shorter/ longer rides and ratings</a:t>
            </a:r>
            <a:endParaRPr lang="en-US" i="1" dirty="0"/>
          </a:p>
        </p:txBody>
      </p:sp>
      <p:pic>
        <p:nvPicPr>
          <p:cNvPr id="5128" name="Picture 8">
            <a:extLst>
              <a:ext uri="{FF2B5EF4-FFF2-40B4-BE49-F238E27FC236}">
                <a16:creationId xmlns:a16="http://schemas.microsoft.com/office/drawing/2014/main" id="{92FCFBAF-537A-4154-A42D-8741073C53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1820" y="4196767"/>
            <a:ext cx="3964061" cy="24955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9C306F2-46B2-48F4-8105-96A8CF3547C2}"/>
              </a:ext>
            </a:extLst>
          </p:cNvPr>
          <p:cNvSpPr txBox="1"/>
          <p:nvPr/>
        </p:nvSpPr>
        <p:spPr>
          <a:xfrm>
            <a:off x="9823089" y="2690336"/>
            <a:ext cx="214702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No apparent relationship between price and ratings either (refer graph below)</a:t>
            </a:r>
            <a:endParaRPr lang="en-US" i="1" dirty="0"/>
          </a:p>
        </p:txBody>
      </p:sp>
    </p:spTree>
    <p:extLst>
      <p:ext uri="{BB962C8B-B14F-4D97-AF65-F5344CB8AC3E}">
        <p14:creationId xmlns:p14="http://schemas.microsoft.com/office/powerpoint/2010/main" val="23007087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722</TotalTime>
  <Words>836</Words>
  <Application>Microsoft Office PowerPoint</Application>
  <PresentationFormat>Widescreen</PresentationFormat>
  <Paragraphs>303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Machine Learning (Course) : Ride rating prediction</vt:lpstr>
      <vt:lpstr>Objective</vt:lpstr>
      <vt:lpstr>Variable Description</vt:lpstr>
      <vt:lpstr>Descriptives</vt:lpstr>
      <vt:lpstr>Exploratory Analysis</vt:lpstr>
      <vt:lpstr>Correlation Table</vt:lpstr>
      <vt:lpstr>Outlier Detection</vt:lpstr>
      <vt:lpstr>Outlier Treatment post-winsorization at 95%</vt:lpstr>
      <vt:lpstr>Speed vs. Rating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 Ride rating prediction</dc:title>
  <dc:creator>sharon christina</dc:creator>
  <cp:lastModifiedBy>sharon christina</cp:lastModifiedBy>
  <cp:revision>22</cp:revision>
  <dcterms:created xsi:type="dcterms:W3CDTF">2019-10-06T12:29:51Z</dcterms:created>
  <dcterms:modified xsi:type="dcterms:W3CDTF">2019-10-12T20:53:41Z</dcterms:modified>
</cp:coreProperties>
</file>