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1" r:id="rId6"/>
    <p:sldId id="263" r:id="rId7"/>
    <p:sldId id="270" r:id="rId8"/>
    <p:sldId id="266" r:id="rId9"/>
    <p:sldId id="264" r:id="rId10"/>
    <p:sldId id="272" r:id="rId11"/>
    <p:sldId id="271" r:id="rId12"/>
    <p:sldId id="273" r:id="rId13"/>
    <p:sldId id="27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2" autoAdjust="0"/>
    <p:restoredTop sz="94660"/>
  </p:normalViewPr>
  <p:slideViewPr>
    <p:cSldViewPr snapToGrid="0">
      <p:cViewPr varScale="1">
        <p:scale>
          <a:sx n="91" d="100"/>
          <a:sy n="91" d="100"/>
        </p:scale>
        <p:origin x="36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DBDC8C8-D2A9-49E8-A6B8-F2D36481B63D}" type="doc">
      <dgm:prSet loTypeId="urn:microsoft.com/office/officeart/2005/8/layout/cycle4" loCatId="cycle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98E7FC10-8931-48C7-8B2A-BB384E9D0CD3}">
      <dgm:prSet phldrT="[Text]"/>
      <dgm:spPr/>
      <dgm:t>
        <a:bodyPr/>
        <a:lstStyle/>
        <a:p>
          <a:r>
            <a:rPr lang="en-GB" dirty="0"/>
            <a:t>Lender</a:t>
          </a:r>
          <a:endParaRPr lang="en-US" dirty="0"/>
        </a:p>
      </dgm:t>
    </dgm:pt>
    <dgm:pt modelId="{D18D88AF-8F7E-4F1C-AC0A-B0B87E616920}" type="parTrans" cxnId="{42E88B05-D0DC-4D3F-ADE4-8B25D241D611}">
      <dgm:prSet/>
      <dgm:spPr/>
      <dgm:t>
        <a:bodyPr/>
        <a:lstStyle/>
        <a:p>
          <a:endParaRPr lang="en-US"/>
        </a:p>
      </dgm:t>
    </dgm:pt>
    <dgm:pt modelId="{5B0316F7-E2E3-40BA-95E6-2C47F67793C9}" type="sibTrans" cxnId="{42E88B05-D0DC-4D3F-ADE4-8B25D241D611}">
      <dgm:prSet/>
      <dgm:spPr/>
      <dgm:t>
        <a:bodyPr/>
        <a:lstStyle/>
        <a:p>
          <a:endParaRPr lang="en-US"/>
        </a:p>
      </dgm:t>
    </dgm:pt>
    <dgm:pt modelId="{25A2FA97-B967-4322-BF7B-97926DF3147B}">
      <dgm:prSet phldrT="[Text]"/>
      <dgm:spPr/>
      <dgm:t>
        <a:bodyPr/>
        <a:lstStyle/>
        <a:p>
          <a:r>
            <a:rPr lang="en-GB" dirty="0"/>
            <a:t>Lends Principal</a:t>
          </a:r>
          <a:endParaRPr lang="en-US" dirty="0"/>
        </a:p>
      </dgm:t>
    </dgm:pt>
    <dgm:pt modelId="{B6287BA4-56C9-4BF3-A219-EB1EF7A7B75C}" type="parTrans" cxnId="{8C02D056-F023-4DBC-B8CE-D61E4601C9A9}">
      <dgm:prSet/>
      <dgm:spPr/>
      <dgm:t>
        <a:bodyPr/>
        <a:lstStyle/>
        <a:p>
          <a:endParaRPr lang="en-US"/>
        </a:p>
      </dgm:t>
    </dgm:pt>
    <dgm:pt modelId="{EF7F31CC-CA87-4AF9-A6FD-EF62BC2F2049}" type="sibTrans" cxnId="{8C02D056-F023-4DBC-B8CE-D61E4601C9A9}">
      <dgm:prSet/>
      <dgm:spPr/>
      <dgm:t>
        <a:bodyPr/>
        <a:lstStyle/>
        <a:p>
          <a:endParaRPr lang="en-US"/>
        </a:p>
      </dgm:t>
    </dgm:pt>
    <dgm:pt modelId="{C2D2F9FB-79D4-46A0-87FF-8E09D4DED53B}">
      <dgm:prSet phldrT="[Text]"/>
      <dgm:spPr/>
      <dgm:t>
        <a:bodyPr/>
        <a:lstStyle/>
        <a:p>
          <a:r>
            <a:rPr lang="en-GB" dirty="0"/>
            <a:t>Borrower</a:t>
          </a:r>
          <a:endParaRPr lang="en-US" dirty="0"/>
        </a:p>
      </dgm:t>
    </dgm:pt>
    <dgm:pt modelId="{1C7180A3-F242-4860-8B04-E00AD5FB4EE8}" type="parTrans" cxnId="{B6C561B0-E35A-4205-8250-A399CBDE79E1}">
      <dgm:prSet/>
      <dgm:spPr/>
      <dgm:t>
        <a:bodyPr/>
        <a:lstStyle/>
        <a:p>
          <a:endParaRPr lang="en-US"/>
        </a:p>
      </dgm:t>
    </dgm:pt>
    <dgm:pt modelId="{CD0026C1-456C-4A85-BE93-03B2A94A5515}" type="sibTrans" cxnId="{B6C561B0-E35A-4205-8250-A399CBDE79E1}">
      <dgm:prSet/>
      <dgm:spPr/>
      <dgm:t>
        <a:bodyPr/>
        <a:lstStyle/>
        <a:p>
          <a:endParaRPr lang="en-US"/>
        </a:p>
      </dgm:t>
    </dgm:pt>
    <dgm:pt modelId="{179DFA1C-30BA-4F82-94C5-2DDEB017518A}">
      <dgm:prSet phldrT="[Text]"/>
      <dgm:spPr/>
      <dgm:t>
        <a:bodyPr/>
        <a:lstStyle/>
        <a:p>
          <a:r>
            <a:rPr lang="en-GB" dirty="0"/>
            <a:t>Loan received</a:t>
          </a:r>
          <a:endParaRPr lang="en-US" dirty="0"/>
        </a:p>
      </dgm:t>
    </dgm:pt>
    <dgm:pt modelId="{764ECB7B-24B1-481A-BE72-124507D9AB70}" type="parTrans" cxnId="{5FEEE93C-B7F8-4DE2-BD95-F5E37C3F7B1B}">
      <dgm:prSet/>
      <dgm:spPr/>
      <dgm:t>
        <a:bodyPr/>
        <a:lstStyle/>
        <a:p>
          <a:endParaRPr lang="en-US"/>
        </a:p>
      </dgm:t>
    </dgm:pt>
    <dgm:pt modelId="{DD969605-5EF1-4631-B4E3-DA000131729F}" type="sibTrans" cxnId="{5FEEE93C-B7F8-4DE2-BD95-F5E37C3F7B1B}">
      <dgm:prSet/>
      <dgm:spPr/>
      <dgm:t>
        <a:bodyPr/>
        <a:lstStyle/>
        <a:p>
          <a:endParaRPr lang="en-US"/>
        </a:p>
      </dgm:t>
    </dgm:pt>
    <dgm:pt modelId="{0AB6DF9F-0A8E-4D7E-811A-8F7E97D37CDA}">
      <dgm:prSet phldrT="[Text]"/>
      <dgm:spPr/>
      <dgm:t>
        <a:bodyPr/>
        <a:lstStyle/>
        <a:p>
          <a:r>
            <a:rPr lang="en-GB" dirty="0"/>
            <a:t>Borrower</a:t>
          </a:r>
          <a:endParaRPr lang="en-US" dirty="0"/>
        </a:p>
      </dgm:t>
    </dgm:pt>
    <dgm:pt modelId="{ED48702A-0709-4015-BCC3-FB0A9F93FC93}" type="parTrans" cxnId="{C3D0CD3E-87BB-403E-8BFE-57D68062EE98}">
      <dgm:prSet/>
      <dgm:spPr/>
      <dgm:t>
        <a:bodyPr/>
        <a:lstStyle/>
        <a:p>
          <a:endParaRPr lang="en-US"/>
        </a:p>
      </dgm:t>
    </dgm:pt>
    <dgm:pt modelId="{697E07F2-CA7E-4083-A2CE-D66E8A819AFE}" type="sibTrans" cxnId="{C3D0CD3E-87BB-403E-8BFE-57D68062EE98}">
      <dgm:prSet/>
      <dgm:spPr/>
      <dgm:t>
        <a:bodyPr/>
        <a:lstStyle/>
        <a:p>
          <a:endParaRPr lang="en-US"/>
        </a:p>
      </dgm:t>
    </dgm:pt>
    <dgm:pt modelId="{17223FB6-CCE9-4162-91F3-8CD8EC4B539C}">
      <dgm:prSet phldrT="[Text]"/>
      <dgm:spPr/>
      <dgm:t>
        <a:bodyPr/>
        <a:lstStyle/>
        <a:p>
          <a:r>
            <a:rPr lang="en-GB" dirty="0"/>
            <a:t>Pays Interest</a:t>
          </a:r>
          <a:endParaRPr lang="en-US" dirty="0"/>
        </a:p>
      </dgm:t>
    </dgm:pt>
    <dgm:pt modelId="{64DFCDBB-C8F6-461C-9573-5F990FDAD3FC}" type="parTrans" cxnId="{8723B31B-D26B-4657-B2FC-886ABBAC73FC}">
      <dgm:prSet/>
      <dgm:spPr/>
      <dgm:t>
        <a:bodyPr/>
        <a:lstStyle/>
        <a:p>
          <a:endParaRPr lang="en-US"/>
        </a:p>
      </dgm:t>
    </dgm:pt>
    <dgm:pt modelId="{2CA0782D-1E3C-4A04-9E73-1B628EEA9105}" type="sibTrans" cxnId="{8723B31B-D26B-4657-B2FC-886ABBAC73FC}">
      <dgm:prSet/>
      <dgm:spPr/>
      <dgm:t>
        <a:bodyPr/>
        <a:lstStyle/>
        <a:p>
          <a:endParaRPr lang="en-US"/>
        </a:p>
      </dgm:t>
    </dgm:pt>
    <dgm:pt modelId="{3D9D99E2-F33D-4CC5-8DFE-54E64A64A6D4}">
      <dgm:prSet phldrT="[Text]"/>
      <dgm:spPr/>
      <dgm:t>
        <a:bodyPr/>
        <a:lstStyle/>
        <a:p>
          <a:r>
            <a:rPr lang="en-GB" dirty="0"/>
            <a:t>Lender</a:t>
          </a:r>
          <a:endParaRPr lang="en-US" dirty="0"/>
        </a:p>
      </dgm:t>
    </dgm:pt>
    <dgm:pt modelId="{CD520A71-1425-4950-A97A-928C038F3F6E}" type="parTrans" cxnId="{1AF96FCC-A963-4168-ACFC-534DC54A6ADC}">
      <dgm:prSet/>
      <dgm:spPr/>
      <dgm:t>
        <a:bodyPr/>
        <a:lstStyle/>
        <a:p>
          <a:endParaRPr lang="en-US"/>
        </a:p>
      </dgm:t>
    </dgm:pt>
    <dgm:pt modelId="{CACBDD1F-351F-436D-B9DF-DB7600ECB6D1}" type="sibTrans" cxnId="{1AF96FCC-A963-4168-ACFC-534DC54A6ADC}">
      <dgm:prSet/>
      <dgm:spPr/>
      <dgm:t>
        <a:bodyPr/>
        <a:lstStyle/>
        <a:p>
          <a:endParaRPr lang="en-US"/>
        </a:p>
      </dgm:t>
    </dgm:pt>
    <dgm:pt modelId="{0802597D-11F3-414B-A0EB-D6A0E541FFF3}">
      <dgm:prSet phldrT="[Text]"/>
      <dgm:spPr/>
      <dgm:t>
        <a:bodyPr/>
        <a:lstStyle/>
        <a:p>
          <a:r>
            <a:rPr lang="en-GB" dirty="0"/>
            <a:t>Receives Income </a:t>
          </a:r>
          <a:endParaRPr lang="en-US" dirty="0"/>
        </a:p>
      </dgm:t>
    </dgm:pt>
    <dgm:pt modelId="{DAEDE706-402C-4DA9-9B33-E3EB027D2110}" type="parTrans" cxnId="{B38B5658-A663-49E6-A0D8-9CEDCEA296D0}">
      <dgm:prSet/>
      <dgm:spPr/>
      <dgm:t>
        <a:bodyPr/>
        <a:lstStyle/>
        <a:p>
          <a:endParaRPr lang="en-US"/>
        </a:p>
      </dgm:t>
    </dgm:pt>
    <dgm:pt modelId="{DAD63222-E6D0-477D-8A11-806CE7D50779}" type="sibTrans" cxnId="{B38B5658-A663-49E6-A0D8-9CEDCEA296D0}">
      <dgm:prSet/>
      <dgm:spPr/>
      <dgm:t>
        <a:bodyPr/>
        <a:lstStyle/>
        <a:p>
          <a:endParaRPr lang="en-US"/>
        </a:p>
      </dgm:t>
    </dgm:pt>
    <dgm:pt modelId="{0740977A-B48C-4DA5-A8E9-247958E7224D}" type="pres">
      <dgm:prSet presAssocID="{6DBDC8C8-D2A9-49E8-A6B8-F2D36481B63D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</dgm:pt>
    <dgm:pt modelId="{8F085D62-45A3-4D47-9AD3-A2ABF49A0E56}" type="pres">
      <dgm:prSet presAssocID="{6DBDC8C8-D2A9-49E8-A6B8-F2D36481B63D}" presName="children" presStyleCnt="0"/>
      <dgm:spPr/>
    </dgm:pt>
    <dgm:pt modelId="{285E1698-0514-48DE-81AE-D6B93993409B}" type="pres">
      <dgm:prSet presAssocID="{6DBDC8C8-D2A9-49E8-A6B8-F2D36481B63D}" presName="child1group" presStyleCnt="0"/>
      <dgm:spPr/>
    </dgm:pt>
    <dgm:pt modelId="{D76BE0A7-08E0-4D9B-A663-866D455EE3EB}" type="pres">
      <dgm:prSet presAssocID="{6DBDC8C8-D2A9-49E8-A6B8-F2D36481B63D}" presName="child1" presStyleLbl="bgAcc1" presStyleIdx="0" presStyleCnt="4"/>
      <dgm:spPr/>
    </dgm:pt>
    <dgm:pt modelId="{E1C8E80F-2722-411E-A135-A55D105A1ADA}" type="pres">
      <dgm:prSet presAssocID="{6DBDC8C8-D2A9-49E8-A6B8-F2D36481B63D}" presName="child1Text" presStyleLbl="bgAcc1" presStyleIdx="0" presStyleCnt="4">
        <dgm:presLayoutVars>
          <dgm:bulletEnabled val="1"/>
        </dgm:presLayoutVars>
      </dgm:prSet>
      <dgm:spPr/>
    </dgm:pt>
    <dgm:pt modelId="{50BD635E-CAE4-4B8B-A68D-94565C9EED2C}" type="pres">
      <dgm:prSet presAssocID="{6DBDC8C8-D2A9-49E8-A6B8-F2D36481B63D}" presName="child2group" presStyleCnt="0"/>
      <dgm:spPr/>
    </dgm:pt>
    <dgm:pt modelId="{17294E22-232B-4178-83FC-281145C89817}" type="pres">
      <dgm:prSet presAssocID="{6DBDC8C8-D2A9-49E8-A6B8-F2D36481B63D}" presName="child2" presStyleLbl="bgAcc1" presStyleIdx="1" presStyleCnt="4"/>
      <dgm:spPr/>
    </dgm:pt>
    <dgm:pt modelId="{EC7E096D-4254-475C-830C-79649B69A578}" type="pres">
      <dgm:prSet presAssocID="{6DBDC8C8-D2A9-49E8-A6B8-F2D36481B63D}" presName="child2Text" presStyleLbl="bgAcc1" presStyleIdx="1" presStyleCnt="4">
        <dgm:presLayoutVars>
          <dgm:bulletEnabled val="1"/>
        </dgm:presLayoutVars>
      </dgm:prSet>
      <dgm:spPr/>
    </dgm:pt>
    <dgm:pt modelId="{12C2B28F-FAAD-45A9-94FC-6DFC421DF73A}" type="pres">
      <dgm:prSet presAssocID="{6DBDC8C8-D2A9-49E8-A6B8-F2D36481B63D}" presName="child3group" presStyleCnt="0"/>
      <dgm:spPr/>
    </dgm:pt>
    <dgm:pt modelId="{C36FA637-B025-49AC-A767-EFE9F2285AAD}" type="pres">
      <dgm:prSet presAssocID="{6DBDC8C8-D2A9-49E8-A6B8-F2D36481B63D}" presName="child3" presStyleLbl="bgAcc1" presStyleIdx="2" presStyleCnt="4"/>
      <dgm:spPr/>
    </dgm:pt>
    <dgm:pt modelId="{CF045CF5-99B8-432A-B128-71D55F5DD6C7}" type="pres">
      <dgm:prSet presAssocID="{6DBDC8C8-D2A9-49E8-A6B8-F2D36481B63D}" presName="child3Text" presStyleLbl="bgAcc1" presStyleIdx="2" presStyleCnt="4">
        <dgm:presLayoutVars>
          <dgm:bulletEnabled val="1"/>
        </dgm:presLayoutVars>
      </dgm:prSet>
      <dgm:spPr/>
    </dgm:pt>
    <dgm:pt modelId="{7FFE9B8B-07E3-49B9-BB41-E2671515F749}" type="pres">
      <dgm:prSet presAssocID="{6DBDC8C8-D2A9-49E8-A6B8-F2D36481B63D}" presName="child4group" presStyleCnt="0"/>
      <dgm:spPr/>
    </dgm:pt>
    <dgm:pt modelId="{173D809C-11F6-4DB4-AF33-E4AF156693E8}" type="pres">
      <dgm:prSet presAssocID="{6DBDC8C8-D2A9-49E8-A6B8-F2D36481B63D}" presName="child4" presStyleLbl="bgAcc1" presStyleIdx="3" presStyleCnt="4"/>
      <dgm:spPr/>
    </dgm:pt>
    <dgm:pt modelId="{8E8B9BCA-6697-4D44-83D9-EADA6E28EA61}" type="pres">
      <dgm:prSet presAssocID="{6DBDC8C8-D2A9-49E8-A6B8-F2D36481B63D}" presName="child4Text" presStyleLbl="bgAcc1" presStyleIdx="3" presStyleCnt="4">
        <dgm:presLayoutVars>
          <dgm:bulletEnabled val="1"/>
        </dgm:presLayoutVars>
      </dgm:prSet>
      <dgm:spPr/>
    </dgm:pt>
    <dgm:pt modelId="{D0BD2017-DA0B-45BE-92F3-EBA04E39F4BF}" type="pres">
      <dgm:prSet presAssocID="{6DBDC8C8-D2A9-49E8-A6B8-F2D36481B63D}" presName="childPlaceholder" presStyleCnt="0"/>
      <dgm:spPr/>
    </dgm:pt>
    <dgm:pt modelId="{A8C33F7A-F9FF-43D5-8E1D-F8F7B63F00FC}" type="pres">
      <dgm:prSet presAssocID="{6DBDC8C8-D2A9-49E8-A6B8-F2D36481B63D}" presName="circle" presStyleCnt="0"/>
      <dgm:spPr/>
    </dgm:pt>
    <dgm:pt modelId="{A65F10E2-4658-4191-93B4-A6669CA12859}" type="pres">
      <dgm:prSet presAssocID="{6DBDC8C8-D2A9-49E8-A6B8-F2D36481B63D}" presName="quadrant1" presStyleLbl="node1" presStyleIdx="0" presStyleCnt="4">
        <dgm:presLayoutVars>
          <dgm:chMax val="1"/>
          <dgm:bulletEnabled val="1"/>
        </dgm:presLayoutVars>
      </dgm:prSet>
      <dgm:spPr/>
    </dgm:pt>
    <dgm:pt modelId="{741C6E6D-5B69-43AE-9593-65E1ED193123}" type="pres">
      <dgm:prSet presAssocID="{6DBDC8C8-D2A9-49E8-A6B8-F2D36481B63D}" presName="quadrant2" presStyleLbl="node1" presStyleIdx="1" presStyleCnt="4">
        <dgm:presLayoutVars>
          <dgm:chMax val="1"/>
          <dgm:bulletEnabled val="1"/>
        </dgm:presLayoutVars>
      </dgm:prSet>
      <dgm:spPr/>
    </dgm:pt>
    <dgm:pt modelId="{B91D3491-D4B3-427B-9C2C-5B547C72D82E}" type="pres">
      <dgm:prSet presAssocID="{6DBDC8C8-D2A9-49E8-A6B8-F2D36481B63D}" presName="quadrant3" presStyleLbl="node1" presStyleIdx="2" presStyleCnt="4">
        <dgm:presLayoutVars>
          <dgm:chMax val="1"/>
          <dgm:bulletEnabled val="1"/>
        </dgm:presLayoutVars>
      </dgm:prSet>
      <dgm:spPr/>
    </dgm:pt>
    <dgm:pt modelId="{0177AD76-C476-421A-9852-7CF8BAA56CD8}" type="pres">
      <dgm:prSet presAssocID="{6DBDC8C8-D2A9-49E8-A6B8-F2D36481B63D}" presName="quadrant4" presStyleLbl="node1" presStyleIdx="3" presStyleCnt="4">
        <dgm:presLayoutVars>
          <dgm:chMax val="1"/>
          <dgm:bulletEnabled val="1"/>
        </dgm:presLayoutVars>
      </dgm:prSet>
      <dgm:spPr/>
    </dgm:pt>
    <dgm:pt modelId="{4C25718E-DA4D-4DBA-AC02-E00E7D3880B2}" type="pres">
      <dgm:prSet presAssocID="{6DBDC8C8-D2A9-49E8-A6B8-F2D36481B63D}" presName="quadrantPlaceholder" presStyleCnt="0"/>
      <dgm:spPr/>
    </dgm:pt>
    <dgm:pt modelId="{6F425345-4AC9-4364-AF9C-CBAE382A2ED9}" type="pres">
      <dgm:prSet presAssocID="{6DBDC8C8-D2A9-49E8-A6B8-F2D36481B63D}" presName="center1" presStyleLbl="fgShp" presStyleIdx="0" presStyleCnt="2" custScaleX="174497" custScaleY="158662"/>
      <dgm:spPr>
        <a:ln>
          <a:solidFill>
            <a:srgbClr val="00B050"/>
          </a:solidFill>
        </a:ln>
      </dgm:spPr>
    </dgm:pt>
    <dgm:pt modelId="{C65745F4-D4DC-489C-80F1-446E3F8C11C8}" type="pres">
      <dgm:prSet presAssocID="{6DBDC8C8-D2A9-49E8-A6B8-F2D36481B63D}" presName="center2" presStyleLbl="fgShp" presStyleIdx="1" presStyleCnt="2" custScaleX="160929" custScaleY="159688"/>
      <dgm:spPr>
        <a:ln>
          <a:solidFill>
            <a:srgbClr val="FF0000"/>
          </a:solidFill>
        </a:ln>
      </dgm:spPr>
    </dgm:pt>
  </dgm:ptLst>
  <dgm:cxnLst>
    <dgm:cxn modelId="{A00E8F00-FC96-4D4F-ACC2-168521AA3E49}" type="presOf" srcId="{6DBDC8C8-D2A9-49E8-A6B8-F2D36481B63D}" destId="{0740977A-B48C-4DA5-A8E9-247958E7224D}" srcOrd="0" destOrd="0" presId="urn:microsoft.com/office/officeart/2005/8/layout/cycle4"/>
    <dgm:cxn modelId="{42E88B05-D0DC-4D3F-ADE4-8B25D241D611}" srcId="{6DBDC8C8-D2A9-49E8-A6B8-F2D36481B63D}" destId="{98E7FC10-8931-48C7-8B2A-BB384E9D0CD3}" srcOrd="0" destOrd="0" parTransId="{D18D88AF-8F7E-4F1C-AC0A-B0B87E616920}" sibTransId="{5B0316F7-E2E3-40BA-95E6-2C47F67793C9}"/>
    <dgm:cxn modelId="{A585A30A-B8FF-4978-BB8A-CA2B6ECD587D}" type="presOf" srcId="{3D9D99E2-F33D-4CC5-8DFE-54E64A64A6D4}" destId="{0177AD76-C476-421A-9852-7CF8BAA56CD8}" srcOrd="0" destOrd="0" presId="urn:microsoft.com/office/officeart/2005/8/layout/cycle4"/>
    <dgm:cxn modelId="{8829AA0B-903F-41B4-BFF1-F354912B0E26}" type="presOf" srcId="{17223FB6-CCE9-4162-91F3-8CD8EC4B539C}" destId="{CF045CF5-99B8-432A-B128-71D55F5DD6C7}" srcOrd="1" destOrd="0" presId="urn:microsoft.com/office/officeart/2005/8/layout/cycle4"/>
    <dgm:cxn modelId="{E25C281B-03D1-45D7-BEAD-A9FE4EAE238D}" type="presOf" srcId="{17223FB6-CCE9-4162-91F3-8CD8EC4B539C}" destId="{C36FA637-B025-49AC-A767-EFE9F2285AAD}" srcOrd="0" destOrd="0" presId="urn:microsoft.com/office/officeart/2005/8/layout/cycle4"/>
    <dgm:cxn modelId="{8723B31B-D26B-4657-B2FC-886ABBAC73FC}" srcId="{0AB6DF9F-0A8E-4D7E-811A-8F7E97D37CDA}" destId="{17223FB6-CCE9-4162-91F3-8CD8EC4B539C}" srcOrd="0" destOrd="0" parTransId="{64DFCDBB-C8F6-461C-9573-5F990FDAD3FC}" sibTransId="{2CA0782D-1E3C-4A04-9E73-1B628EEA9105}"/>
    <dgm:cxn modelId="{C5D32E25-642F-4B08-8812-79C3C640FB5E}" type="presOf" srcId="{25A2FA97-B967-4322-BF7B-97926DF3147B}" destId="{E1C8E80F-2722-411E-A135-A55D105A1ADA}" srcOrd="1" destOrd="0" presId="urn:microsoft.com/office/officeart/2005/8/layout/cycle4"/>
    <dgm:cxn modelId="{5FEEE93C-B7F8-4DE2-BD95-F5E37C3F7B1B}" srcId="{C2D2F9FB-79D4-46A0-87FF-8E09D4DED53B}" destId="{179DFA1C-30BA-4F82-94C5-2DDEB017518A}" srcOrd="0" destOrd="0" parTransId="{764ECB7B-24B1-481A-BE72-124507D9AB70}" sibTransId="{DD969605-5EF1-4631-B4E3-DA000131729F}"/>
    <dgm:cxn modelId="{C3D0CD3E-87BB-403E-8BFE-57D68062EE98}" srcId="{6DBDC8C8-D2A9-49E8-A6B8-F2D36481B63D}" destId="{0AB6DF9F-0A8E-4D7E-811A-8F7E97D37CDA}" srcOrd="2" destOrd="0" parTransId="{ED48702A-0709-4015-BCC3-FB0A9F93FC93}" sibTransId="{697E07F2-CA7E-4083-A2CE-D66E8A819AFE}"/>
    <dgm:cxn modelId="{8C02D056-F023-4DBC-B8CE-D61E4601C9A9}" srcId="{98E7FC10-8931-48C7-8B2A-BB384E9D0CD3}" destId="{25A2FA97-B967-4322-BF7B-97926DF3147B}" srcOrd="0" destOrd="0" parTransId="{B6287BA4-56C9-4BF3-A219-EB1EF7A7B75C}" sibTransId="{EF7F31CC-CA87-4AF9-A6FD-EF62BC2F2049}"/>
    <dgm:cxn modelId="{B38B5658-A663-49E6-A0D8-9CEDCEA296D0}" srcId="{3D9D99E2-F33D-4CC5-8DFE-54E64A64A6D4}" destId="{0802597D-11F3-414B-A0EB-D6A0E541FFF3}" srcOrd="0" destOrd="0" parTransId="{DAEDE706-402C-4DA9-9B33-E3EB027D2110}" sibTransId="{DAD63222-E6D0-477D-8A11-806CE7D50779}"/>
    <dgm:cxn modelId="{D069268C-1A38-4DE7-9FA2-5C2077AA94CF}" type="presOf" srcId="{179DFA1C-30BA-4F82-94C5-2DDEB017518A}" destId="{17294E22-232B-4178-83FC-281145C89817}" srcOrd="0" destOrd="0" presId="urn:microsoft.com/office/officeart/2005/8/layout/cycle4"/>
    <dgm:cxn modelId="{3A2823A6-603B-4C31-91C6-E02E8F290AD6}" type="presOf" srcId="{C2D2F9FB-79D4-46A0-87FF-8E09D4DED53B}" destId="{741C6E6D-5B69-43AE-9593-65E1ED193123}" srcOrd="0" destOrd="0" presId="urn:microsoft.com/office/officeart/2005/8/layout/cycle4"/>
    <dgm:cxn modelId="{B6C561B0-E35A-4205-8250-A399CBDE79E1}" srcId="{6DBDC8C8-D2A9-49E8-A6B8-F2D36481B63D}" destId="{C2D2F9FB-79D4-46A0-87FF-8E09D4DED53B}" srcOrd="1" destOrd="0" parTransId="{1C7180A3-F242-4860-8B04-E00AD5FB4EE8}" sibTransId="{CD0026C1-456C-4A85-BE93-03B2A94A5515}"/>
    <dgm:cxn modelId="{1AF96FCC-A963-4168-ACFC-534DC54A6ADC}" srcId="{6DBDC8C8-D2A9-49E8-A6B8-F2D36481B63D}" destId="{3D9D99E2-F33D-4CC5-8DFE-54E64A64A6D4}" srcOrd="3" destOrd="0" parTransId="{CD520A71-1425-4950-A97A-928C038F3F6E}" sibTransId="{CACBDD1F-351F-436D-B9DF-DB7600ECB6D1}"/>
    <dgm:cxn modelId="{5B0967DA-B2D0-4F76-A812-5B2522355E44}" type="presOf" srcId="{0802597D-11F3-414B-A0EB-D6A0E541FFF3}" destId="{8E8B9BCA-6697-4D44-83D9-EADA6E28EA61}" srcOrd="1" destOrd="0" presId="urn:microsoft.com/office/officeart/2005/8/layout/cycle4"/>
    <dgm:cxn modelId="{96B7F5DD-83C3-40B2-A52A-E32D4C04FBD0}" type="presOf" srcId="{98E7FC10-8931-48C7-8B2A-BB384E9D0CD3}" destId="{A65F10E2-4658-4191-93B4-A6669CA12859}" srcOrd="0" destOrd="0" presId="urn:microsoft.com/office/officeart/2005/8/layout/cycle4"/>
    <dgm:cxn modelId="{8B032CDF-27D7-49B2-A670-9A3E8A1557BD}" type="presOf" srcId="{25A2FA97-B967-4322-BF7B-97926DF3147B}" destId="{D76BE0A7-08E0-4D9B-A663-866D455EE3EB}" srcOrd="0" destOrd="0" presId="urn:microsoft.com/office/officeart/2005/8/layout/cycle4"/>
    <dgm:cxn modelId="{9D71F9EB-077B-47B6-8492-A4D7CEA5184D}" type="presOf" srcId="{0802597D-11F3-414B-A0EB-D6A0E541FFF3}" destId="{173D809C-11F6-4DB4-AF33-E4AF156693E8}" srcOrd="0" destOrd="0" presId="urn:microsoft.com/office/officeart/2005/8/layout/cycle4"/>
    <dgm:cxn modelId="{C7813FEF-9C81-4A99-BF66-8BA68361A312}" type="presOf" srcId="{179DFA1C-30BA-4F82-94C5-2DDEB017518A}" destId="{EC7E096D-4254-475C-830C-79649B69A578}" srcOrd="1" destOrd="0" presId="urn:microsoft.com/office/officeart/2005/8/layout/cycle4"/>
    <dgm:cxn modelId="{F07885FA-2E94-4FD9-8121-1C9CCAFCAE5E}" type="presOf" srcId="{0AB6DF9F-0A8E-4D7E-811A-8F7E97D37CDA}" destId="{B91D3491-D4B3-427B-9C2C-5B547C72D82E}" srcOrd="0" destOrd="0" presId="urn:microsoft.com/office/officeart/2005/8/layout/cycle4"/>
    <dgm:cxn modelId="{634E9799-50EC-4D60-A740-679B0457E1F4}" type="presParOf" srcId="{0740977A-B48C-4DA5-A8E9-247958E7224D}" destId="{8F085D62-45A3-4D47-9AD3-A2ABF49A0E56}" srcOrd="0" destOrd="0" presId="urn:microsoft.com/office/officeart/2005/8/layout/cycle4"/>
    <dgm:cxn modelId="{A40D9381-560F-4D0E-92D2-B04F0DC555FE}" type="presParOf" srcId="{8F085D62-45A3-4D47-9AD3-A2ABF49A0E56}" destId="{285E1698-0514-48DE-81AE-D6B93993409B}" srcOrd="0" destOrd="0" presId="urn:microsoft.com/office/officeart/2005/8/layout/cycle4"/>
    <dgm:cxn modelId="{579AA1CB-9335-4C81-931C-A46C53893DEF}" type="presParOf" srcId="{285E1698-0514-48DE-81AE-D6B93993409B}" destId="{D76BE0A7-08E0-4D9B-A663-866D455EE3EB}" srcOrd="0" destOrd="0" presId="urn:microsoft.com/office/officeart/2005/8/layout/cycle4"/>
    <dgm:cxn modelId="{38387C3E-55B8-4B75-8073-27A1A4AD381B}" type="presParOf" srcId="{285E1698-0514-48DE-81AE-D6B93993409B}" destId="{E1C8E80F-2722-411E-A135-A55D105A1ADA}" srcOrd="1" destOrd="0" presId="urn:microsoft.com/office/officeart/2005/8/layout/cycle4"/>
    <dgm:cxn modelId="{61DD8A9A-5BC5-473D-B16D-BF292E88F12F}" type="presParOf" srcId="{8F085D62-45A3-4D47-9AD3-A2ABF49A0E56}" destId="{50BD635E-CAE4-4B8B-A68D-94565C9EED2C}" srcOrd="1" destOrd="0" presId="urn:microsoft.com/office/officeart/2005/8/layout/cycle4"/>
    <dgm:cxn modelId="{702D5752-B5C6-48BB-85D8-71107A3F6BCB}" type="presParOf" srcId="{50BD635E-CAE4-4B8B-A68D-94565C9EED2C}" destId="{17294E22-232B-4178-83FC-281145C89817}" srcOrd="0" destOrd="0" presId="urn:microsoft.com/office/officeart/2005/8/layout/cycle4"/>
    <dgm:cxn modelId="{945FB10C-8057-46C0-BF5A-8E31361BF789}" type="presParOf" srcId="{50BD635E-CAE4-4B8B-A68D-94565C9EED2C}" destId="{EC7E096D-4254-475C-830C-79649B69A578}" srcOrd="1" destOrd="0" presId="urn:microsoft.com/office/officeart/2005/8/layout/cycle4"/>
    <dgm:cxn modelId="{5B89243D-B6B6-46CA-BE11-EA843030B6A4}" type="presParOf" srcId="{8F085D62-45A3-4D47-9AD3-A2ABF49A0E56}" destId="{12C2B28F-FAAD-45A9-94FC-6DFC421DF73A}" srcOrd="2" destOrd="0" presId="urn:microsoft.com/office/officeart/2005/8/layout/cycle4"/>
    <dgm:cxn modelId="{FD55FFFE-F0DB-4D34-A0C9-7A63041786C3}" type="presParOf" srcId="{12C2B28F-FAAD-45A9-94FC-6DFC421DF73A}" destId="{C36FA637-B025-49AC-A767-EFE9F2285AAD}" srcOrd="0" destOrd="0" presId="urn:microsoft.com/office/officeart/2005/8/layout/cycle4"/>
    <dgm:cxn modelId="{11053EEB-9A27-4E77-8DA8-E0352B279BD3}" type="presParOf" srcId="{12C2B28F-FAAD-45A9-94FC-6DFC421DF73A}" destId="{CF045CF5-99B8-432A-B128-71D55F5DD6C7}" srcOrd="1" destOrd="0" presId="urn:microsoft.com/office/officeart/2005/8/layout/cycle4"/>
    <dgm:cxn modelId="{C14E853F-92D9-4230-8EC4-B58D1E50EC6A}" type="presParOf" srcId="{8F085D62-45A3-4D47-9AD3-A2ABF49A0E56}" destId="{7FFE9B8B-07E3-49B9-BB41-E2671515F749}" srcOrd="3" destOrd="0" presId="urn:microsoft.com/office/officeart/2005/8/layout/cycle4"/>
    <dgm:cxn modelId="{6D2D4F56-BA3B-4F21-AFA5-16431700B138}" type="presParOf" srcId="{7FFE9B8B-07E3-49B9-BB41-E2671515F749}" destId="{173D809C-11F6-4DB4-AF33-E4AF156693E8}" srcOrd="0" destOrd="0" presId="urn:microsoft.com/office/officeart/2005/8/layout/cycle4"/>
    <dgm:cxn modelId="{092CAE2A-E33F-49D0-A9E3-4C95AA47F899}" type="presParOf" srcId="{7FFE9B8B-07E3-49B9-BB41-E2671515F749}" destId="{8E8B9BCA-6697-4D44-83D9-EADA6E28EA61}" srcOrd="1" destOrd="0" presId="urn:microsoft.com/office/officeart/2005/8/layout/cycle4"/>
    <dgm:cxn modelId="{7063A2FE-48E9-4D67-829F-31BBB3CE33B5}" type="presParOf" srcId="{8F085D62-45A3-4D47-9AD3-A2ABF49A0E56}" destId="{D0BD2017-DA0B-45BE-92F3-EBA04E39F4BF}" srcOrd="4" destOrd="0" presId="urn:microsoft.com/office/officeart/2005/8/layout/cycle4"/>
    <dgm:cxn modelId="{C2D3855B-7DB0-4EC8-903C-B635AB4C4676}" type="presParOf" srcId="{0740977A-B48C-4DA5-A8E9-247958E7224D}" destId="{A8C33F7A-F9FF-43D5-8E1D-F8F7B63F00FC}" srcOrd="1" destOrd="0" presId="urn:microsoft.com/office/officeart/2005/8/layout/cycle4"/>
    <dgm:cxn modelId="{E91313E1-4C3E-4C0B-8D6E-1DA6BEF8FD5E}" type="presParOf" srcId="{A8C33F7A-F9FF-43D5-8E1D-F8F7B63F00FC}" destId="{A65F10E2-4658-4191-93B4-A6669CA12859}" srcOrd="0" destOrd="0" presId="urn:microsoft.com/office/officeart/2005/8/layout/cycle4"/>
    <dgm:cxn modelId="{F22680E7-3C66-461C-B848-282345465EDC}" type="presParOf" srcId="{A8C33F7A-F9FF-43D5-8E1D-F8F7B63F00FC}" destId="{741C6E6D-5B69-43AE-9593-65E1ED193123}" srcOrd="1" destOrd="0" presId="urn:microsoft.com/office/officeart/2005/8/layout/cycle4"/>
    <dgm:cxn modelId="{5A234D7A-F893-4DB3-8E5F-C77EC97CCE28}" type="presParOf" srcId="{A8C33F7A-F9FF-43D5-8E1D-F8F7B63F00FC}" destId="{B91D3491-D4B3-427B-9C2C-5B547C72D82E}" srcOrd="2" destOrd="0" presId="urn:microsoft.com/office/officeart/2005/8/layout/cycle4"/>
    <dgm:cxn modelId="{F6F5B1A2-9AB1-463C-913C-1836DF1D3BF2}" type="presParOf" srcId="{A8C33F7A-F9FF-43D5-8E1D-F8F7B63F00FC}" destId="{0177AD76-C476-421A-9852-7CF8BAA56CD8}" srcOrd="3" destOrd="0" presId="urn:microsoft.com/office/officeart/2005/8/layout/cycle4"/>
    <dgm:cxn modelId="{AFB5FAC3-AE00-4A07-ABA5-DD871A59B1B1}" type="presParOf" srcId="{A8C33F7A-F9FF-43D5-8E1D-F8F7B63F00FC}" destId="{4C25718E-DA4D-4DBA-AC02-E00E7D3880B2}" srcOrd="4" destOrd="0" presId="urn:microsoft.com/office/officeart/2005/8/layout/cycle4"/>
    <dgm:cxn modelId="{3BE1F051-0697-4ABA-86B0-81EAEE851566}" type="presParOf" srcId="{0740977A-B48C-4DA5-A8E9-247958E7224D}" destId="{6F425345-4AC9-4364-AF9C-CBAE382A2ED9}" srcOrd="2" destOrd="0" presId="urn:microsoft.com/office/officeart/2005/8/layout/cycle4"/>
    <dgm:cxn modelId="{5E03C561-2088-490B-9131-E1C1C9CA31FF}" type="presParOf" srcId="{0740977A-B48C-4DA5-A8E9-247958E7224D}" destId="{C65745F4-D4DC-489C-80F1-446E3F8C11C8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6FA637-B025-49AC-A767-EFE9F2285AAD}">
      <dsp:nvSpPr>
        <dsp:cNvPr id="0" name=""/>
        <dsp:cNvSpPr/>
      </dsp:nvSpPr>
      <dsp:spPr>
        <a:xfrm>
          <a:off x="2216385" y="1524920"/>
          <a:ext cx="1107809" cy="717609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100" kern="1200" dirty="0"/>
            <a:t>Pays Interest</a:t>
          </a:r>
          <a:endParaRPr lang="en-US" sz="1100" kern="1200" dirty="0"/>
        </a:p>
      </dsp:txBody>
      <dsp:txXfrm>
        <a:off x="2564492" y="1720086"/>
        <a:ext cx="743938" cy="506679"/>
      </dsp:txXfrm>
    </dsp:sp>
    <dsp:sp modelId="{173D809C-11F6-4DB4-AF33-E4AF156693E8}">
      <dsp:nvSpPr>
        <dsp:cNvPr id="0" name=""/>
        <dsp:cNvSpPr/>
      </dsp:nvSpPr>
      <dsp:spPr>
        <a:xfrm>
          <a:off x="408906" y="1524920"/>
          <a:ext cx="1107809" cy="717609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100" kern="1200" dirty="0"/>
            <a:t>Receives Income </a:t>
          </a:r>
          <a:endParaRPr lang="en-US" sz="1100" kern="1200" dirty="0"/>
        </a:p>
      </dsp:txBody>
      <dsp:txXfrm>
        <a:off x="424670" y="1720086"/>
        <a:ext cx="743938" cy="506679"/>
      </dsp:txXfrm>
    </dsp:sp>
    <dsp:sp modelId="{17294E22-232B-4178-83FC-281145C89817}">
      <dsp:nvSpPr>
        <dsp:cNvPr id="0" name=""/>
        <dsp:cNvSpPr/>
      </dsp:nvSpPr>
      <dsp:spPr>
        <a:xfrm>
          <a:off x="2216385" y="0"/>
          <a:ext cx="1107809" cy="717609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100" kern="1200" dirty="0"/>
            <a:t>Loan received</a:t>
          </a:r>
          <a:endParaRPr lang="en-US" sz="1100" kern="1200" dirty="0"/>
        </a:p>
      </dsp:txBody>
      <dsp:txXfrm>
        <a:off x="2564492" y="15764"/>
        <a:ext cx="743938" cy="506679"/>
      </dsp:txXfrm>
    </dsp:sp>
    <dsp:sp modelId="{D76BE0A7-08E0-4D9B-A663-866D455EE3EB}">
      <dsp:nvSpPr>
        <dsp:cNvPr id="0" name=""/>
        <dsp:cNvSpPr/>
      </dsp:nvSpPr>
      <dsp:spPr>
        <a:xfrm>
          <a:off x="408906" y="0"/>
          <a:ext cx="1107809" cy="717609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100" kern="1200" dirty="0"/>
            <a:t>Lends Principal</a:t>
          </a:r>
          <a:endParaRPr lang="en-US" sz="1100" kern="1200" dirty="0"/>
        </a:p>
      </dsp:txBody>
      <dsp:txXfrm>
        <a:off x="424670" y="15764"/>
        <a:ext cx="743938" cy="506679"/>
      </dsp:txXfrm>
    </dsp:sp>
    <dsp:sp modelId="{A65F10E2-4658-4191-93B4-A6669CA12859}">
      <dsp:nvSpPr>
        <dsp:cNvPr id="0" name=""/>
        <dsp:cNvSpPr/>
      </dsp:nvSpPr>
      <dsp:spPr>
        <a:xfrm>
          <a:off x="873109" y="127824"/>
          <a:ext cx="971015" cy="971015"/>
        </a:xfrm>
        <a:prstGeom prst="pieWedg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/>
            <a:t>Lender</a:t>
          </a:r>
          <a:endParaRPr lang="en-US" sz="1000" kern="1200" dirty="0"/>
        </a:p>
      </dsp:txBody>
      <dsp:txXfrm>
        <a:off x="1157513" y="412228"/>
        <a:ext cx="686611" cy="686611"/>
      </dsp:txXfrm>
    </dsp:sp>
    <dsp:sp modelId="{741C6E6D-5B69-43AE-9593-65E1ED193123}">
      <dsp:nvSpPr>
        <dsp:cNvPr id="0" name=""/>
        <dsp:cNvSpPr/>
      </dsp:nvSpPr>
      <dsp:spPr>
        <a:xfrm rot="5400000">
          <a:off x="1888975" y="127824"/>
          <a:ext cx="971015" cy="971015"/>
        </a:xfrm>
        <a:prstGeom prst="pieWedg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/>
            <a:t>Borrower</a:t>
          </a:r>
          <a:endParaRPr lang="en-US" sz="1000" kern="1200" dirty="0"/>
        </a:p>
      </dsp:txBody>
      <dsp:txXfrm rot="-5400000">
        <a:off x="1888975" y="412228"/>
        <a:ext cx="686611" cy="686611"/>
      </dsp:txXfrm>
    </dsp:sp>
    <dsp:sp modelId="{B91D3491-D4B3-427B-9C2C-5B547C72D82E}">
      <dsp:nvSpPr>
        <dsp:cNvPr id="0" name=""/>
        <dsp:cNvSpPr/>
      </dsp:nvSpPr>
      <dsp:spPr>
        <a:xfrm rot="10800000">
          <a:off x="1888975" y="1143690"/>
          <a:ext cx="971015" cy="971015"/>
        </a:xfrm>
        <a:prstGeom prst="pieWedg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/>
            <a:t>Borrower</a:t>
          </a:r>
          <a:endParaRPr lang="en-US" sz="1000" kern="1200" dirty="0"/>
        </a:p>
      </dsp:txBody>
      <dsp:txXfrm rot="10800000">
        <a:off x="1888975" y="1143690"/>
        <a:ext cx="686611" cy="686611"/>
      </dsp:txXfrm>
    </dsp:sp>
    <dsp:sp modelId="{0177AD76-C476-421A-9852-7CF8BAA56CD8}">
      <dsp:nvSpPr>
        <dsp:cNvPr id="0" name=""/>
        <dsp:cNvSpPr/>
      </dsp:nvSpPr>
      <dsp:spPr>
        <a:xfrm rot="16200000">
          <a:off x="873109" y="1143690"/>
          <a:ext cx="971015" cy="971015"/>
        </a:xfrm>
        <a:prstGeom prst="pieWedg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/>
            <a:t>Lender</a:t>
          </a:r>
          <a:endParaRPr lang="en-US" sz="1000" kern="1200" dirty="0"/>
        </a:p>
      </dsp:txBody>
      <dsp:txXfrm rot="5400000">
        <a:off x="1157513" y="1143690"/>
        <a:ext cx="686611" cy="686611"/>
      </dsp:txXfrm>
    </dsp:sp>
    <dsp:sp modelId="{6F425345-4AC9-4364-AF9C-CBAE382A2ED9}">
      <dsp:nvSpPr>
        <dsp:cNvPr id="0" name=""/>
        <dsp:cNvSpPr/>
      </dsp:nvSpPr>
      <dsp:spPr>
        <a:xfrm>
          <a:off x="1574042" y="833928"/>
          <a:ext cx="585015" cy="462545"/>
        </a:xfrm>
        <a:prstGeom prst="circularArrow">
          <a:avLst/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rgbClr val="00B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5745F4-D4DC-489C-80F1-446E3F8C11C8}">
      <dsp:nvSpPr>
        <dsp:cNvPr id="0" name=""/>
        <dsp:cNvSpPr/>
      </dsp:nvSpPr>
      <dsp:spPr>
        <a:xfrm rot="10800000">
          <a:off x="1596786" y="944559"/>
          <a:ext cx="539527" cy="465536"/>
        </a:xfrm>
        <a:prstGeom prst="circularArrow">
          <a:avLst/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rgbClr val="FF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08T20:18:56.536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896 1558,'0'-1,"0"1,-1-1,1 0,0 0,-1 1,1-1,-1 0,1 1,-1-1,1 1,-1-1,0 0,1 1,-1-1,0 1,1 0,-1-1,0 1,0-1,1 1,-1 0,0 0,0 0,0-1,0 1,-24-5,22 4,-31-3,0 1,-1 2,1 1,0 1,0 2,-25 6,10 1,0 3,0 1,2 3,-12 7,-7 2,18-7,-19 11,53-23,1 1,-1 0,2 1,-1 1,1 0,-9 10,15-13,0 1,1 0,0 0,0 1,1 0,0-1,1 1,0 1,0-1,1 0,0 1,0-1,1 7,-2 23,3 1,2 29,0-26,1 43,12 74,-9-106,-2 0,-4 32,0-31,3 1,4 20,-4-51,1 1,2-1,0 0,2 0,0 0,2-1,1-1,12 20,7 6,-13-19,2-1,1 0,12 11,-29-38,52 62,3-3,3-3,53 40,-63-60,-11-7,27 15,-53-38,1 0,0 0,0-2,1 0,0 0,14 1,47 6,0-4,0-3,1-4,0-3,1-4,-73 5,-1-1,1 1,-1-1,1-1,-1 1,0-1,0 0,1 0,-1 0,-1-1,1 0,0 0,-1 0,1 0,-1-1,0 0,0 0,0 0,-1 0,2-3,1-2,-1 0,-1 0,0-1,0 0,-1 0,0 0,0 0,-1 0,-1 0,1-6,6-58,2-23,-2-63,-9 99,-1 24,2-1,1 1,2 0,2 0,1 0,5-16,-3 26,-2 0,-1 0,-1-1,-1-19,-2-112,-3 80,1 48,-2 1,-1-1,-1 1,-2 0,-1 1,-1 0,-1 0,-2 1,-1 0,-4-5,-14-31,23 45,-1 1,0 0,-2 0,-8-10,-44-55,-4 4,-34-28,85 93,-1 1,0 0,-1 2,-1 0,0 1,0 0,-1 2,-7-2,-6-3</inkml:trace>
  <inkml:trace contextRef="#ctx0" brushRef="#br0" timeOffset="2867.936">4522 276,'-14'-12,"-1"0,0 2,-3-2,-6-3,-18-10,-1 2,-1 2,0 2,-2 2,-14-2,40 12,-21-4,-1 1,-1 3,-41-3,-30-5,20 1,-1 4,-36 3,-191 8,112 2,190-3,0 1,0 1,0 1,0 0,-11 5,22-6,0 1,0 1,1 0,-1 0,1 0,0 1,0 0,0 1,1 0,0 0,0 1,0 0,1 0,-12 16,1 0,0 2,2 0,-7 16,16-25,-1 0,2 0,0 0,1 1,1 0,0 0,1 0,1 11,5 285,-3-305,1 0,-1 0,1 0,1 0,0-1,0 1,0-1,1 0,0 0,0 0,1 0,4 5,12 11,0-1,21 17,-3-3,-15-15,1-2,1 0,1-2,1-1,18 8,-13-6,13 4,0-1,2-2,29 6,29 4,17-2,189 29,-209-38,-31-9,41 0,22 2,-53-4,1-2,0-5,23-4,-99 3,1-1,-1 0,1 0,-1 0,0-1,0 0,0-1,0 1,0-1,-1-1,0 1,0-1,0 0,0 0,-1-1,3-4,12-14,-2-1,-1-1,8-14,-16 24,0-1,-1 0,0 0,-2-1,0 0,-1 0,0-1,-2 1,0-1,-1 0,-1-10,-1 25,-1-86,-5-26,3 87,-2-1,-1 1,-1 0,-1 0,-11-24,5 20,2 3,-1 0,-2 1,-11-16,4 13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C258CC-CA89-4256-BC14-925CBAA9E2FB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BC5C5C-2EEC-4BAA-B1D8-E0DF79005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6275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10025B9-7BC3-4C17-942C-5486F22AD609}" type="datetime1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ML Class HH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3DBCB33-A328-439B-8557-734719EBF5C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173254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4C50B-A3EE-4C78-BE8A-DCA41181AC55}" type="datetime1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ML Class HH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BCB33-A328-439B-8557-734719EBF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276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DCA7B-EA9C-475C-9DA3-620B74BE85B3}" type="datetime1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ML Class HH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BCB33-A328-439B-8557-734719EBF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345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68223-BA85-4EF5-97B5-32C52BB51568}" type="datetime1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ML Class HH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BCB33-A328-439B-8557-734719EBF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771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467ED6B-EFCC-4551-8BAD-14F3948DFD7A}" type="datetime1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ML Class HH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3DBCB33-A328-439B-8557-734719EBF5C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8791105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4031B-27C2-44A3-B481-2321433D6216}" type="datetime1">
              <a:rPr lang="en-US" smtClean="0"/>
              <a:t>10/9/2019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ML Class HH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BCB33-A328-439B-8557-734719EBF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518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FEB86-3917-4A34-A580-C184266D50CE}" type="datetime1">
              <a:rPr lang="en-US" smtClean="0"/>
              <a:t>10/9/2019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ML Class HH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BCB33-A328-439B-8557-734719EBF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414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5EEB1-ECF0-427D-BFFF-42D0991190CF}" type="datetime1">
              <a:rPr lang="en-US" smtClean="0"/>
              <a:t>10/9/2019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ML Class HH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BCB33-A328-439B-8557-734719EBF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630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E3511-411D-4773-9D63-1141C37A246E}" type="datetime1">
              <a:rPr lang="en-US" smtClean="0"/>
              <a:t>10/9/2019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ML Class HH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BCB33-A328-439B-8557-734719EBF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969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4E9B81B-D6AB-4591-B339-02F722E41E58}" type="datetime1">
              <a:rPr lang="en-US" smtClean="0"/>
              <a:t>10/9/2019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ML Class HH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3DBCB33-A328-439B-8557-734719EBF5C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94637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D045653-79AB-4A85-B4B1-64D1012549A5}" type="datetime1">
              <a:rPr lang="en-US" smtClean="0"/>
              <a:t>10/9/2019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ML Class HH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3DBCB33-A328-439B-8557-734719EBF5C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36596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07D70E86-32FA-4684-AF80-CCDC929C1390}" type="datetime1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ML Class HH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83DBCB33-A328-439B-8557-734719EBF5C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93289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ikipedia.org/" TargetMode="External"/><Relationship Id="rId2" Type="http://schemas.openxmlformats.org/officeDocument/2006/relationships/hyperlink" Target="https://stackoverflow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dataschool.io/simple-guide-to-confusion-matrix-terminology/" TargetMode="External"/><Relationship Id="rId5" Type="http://schemas.openxmlformats.org/officeDocument/2006/relationships/hyperlink" Target="https://www.geeksforgeeks.org/" TargetMode="External"/><Relationship Id="rId4" Type="http://schemas.openxmlformats.org/officeDocument/2006/relationships/hyperlink" Target="https://github.com/akjadon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customXml" Target="../ink/ink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D44FBE4-0FB7-4979-8BD1-B006000DC7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483686"/>
            <a:ext cx="8762397" cy="1269071"/>
          </a:xfrm>
        </p:spPr>
        <p:txBody>
          <a:bodyPr/>
          <a:lstStyle/>
          <a:p>
            <a:r>
              <a:rPr lang="en-GB" sz="3200" dirty="0"/>
              <a:t>Machine Learning Henry Harvin(Course) :</a:t>
            </a:r>
            <a:br>
              <a:rPr lang="en-GB" sz="3200" dirty="0"/>
            </a:br>
            <a:r>
              <a:rPr lang="en-GB" sz="3200" dirty="0"/>
              <a:t>Credit risk Modelling </a:t>
            </a:r>
            <a:endParaRPr lang="en-US" sz="32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885ED50-5095-415B-B9C5-61E592F5B5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88878" y="3196469"/>
            <a:ext cx="6831673" cy="939303"/>
          </a:xfrm>
        </p:spPr>
        <p:txBody>
          <a:bodyPr>
            <a:normAutofit/>
          </a:bodyPr>
          <a:lstStyle/>
          <a:p>
            <a:r>
              <a:rPr lang="en-GB" dirty="0"/>
              <a:t>By Sharon Christina</a:t>
            </a:r>
          </a:p>
          <a:p>
            <a:r>
              <a:rPr lang="en-GB" dirty="0"/>
              <a:t>Supervised by Mr. Anil Jadon</a:t>
            </a:r>
          </a:p>
          <a:p>
            <a:endParaRPr lang="en-GB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7976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E6E6E-7042-4989-A2C1-0C395BEF1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59672"/>
            <a:ext cx="9601200" cy="388398"/>
          </a:xfrm>
        </p:spPr>
        <p:txBody>
          <a:bodyPr>
            <a:normAutofit fontScale="90000"/>
          </a:bodyPr>
          <a:lstStyle/>
          <a:p>
            <a:r>
              <a:rPr lang="en-GB" dirty="0"/>
              <a:t>Logistic Regression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040657-EC4B-49B9-A25A-C7BEEBCCC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ML Class HH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6DFB47-3F3C-46D4-861A-6A122C3E7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BCB33-A328-439B-8557-734719EBF5C4}" type="slidenum">
              <a:rPr lang="en-US" smtClean="0"/>
              <a:t>10</a:t>
            </a:fld>
            <a:endParaRPr 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40D30B0A-7F81-4F3D-BC96-6841845BAE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919"/>
          <a:stretch/>
        </p:blipFill>
        <p:spPr bwMode="auto">
          <a:xfrm>
            <a:off x="1371600" y="990600"/>
            <a:ext cx="7381875" cy="3752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D676638-C4A3-4D11-B86D-5C48058F4FF9}"/>
              </a:ext>
            </a:extLst>
          </p:cNvPr>
          <p:cNvSpPr txBox="1"/>
          <p:nvPr/>
        </p:nvSpPr>
        <p:spPr>
          <a:xfrm>
            <a:off x="8972550" y="990600"/>
            <a:ext cx="2514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dirty="0"/>
              <a:t>Pseudo R square seems low, indicates poor model fit.</a:t>
            </a:r>
          </a:p>
          <a:p>
            <a:pPr algn="just"/>
            <a:r>
              <a:rPr lang="en-GB" dirty="0"/>
              <a:t>However, p value indicates that all variables are having a significant impact on target (seriousdlqin2yrs)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6378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EEA41-B327-40BE-B9D0-9A08317BB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91518"/>
            <a:ext cx="9601200" cy="304800"/>
          </a:xfrm>
        </p:spPr>
        <p:txBody>
          <a:bodyPr>
            <a:normAutofit fontScale="90000"/>
          </a:bodyPr>
          <a:lstStyle/>
          <a:p>
            <a:r>
              <a:rPr lang="en-GB" dirty="0"/>
              <a:t>Logistic Regression (Model Validation)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F03FA4-44EE-4993-B812-59EDE8048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085850"/>
            <a:ext cx="4486275" cy="3581400"/>
          </a:xfrm>
        </p:spPr>
        <p:txBody>
          <a:bodyPr/>
          <a:lstStyle/>
          <a:p>
            <a:r>
              <a:rPr lang="en-GB" dirty="0"/>
              <a:t>AUC Score = 0.84</a:t>
            </a:r>
          </a:p>
          <a:p>
            <a:r>
              <a:rPr lang="en-GB" dirty="0"/>
              <a:t>Misclassification Rate = 6.49% 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71A41A-84C6-4565-8A51-D32EF5C12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ML Class HH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1671EF-D7E0-4CCE-A6EB-86F621A1B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BCB33-A328-439B-8557-734719EBF5C4}" type="slidenum">
              <a:rPr lang="en-US" smtClean="0"/>
              <a:t>11</a:t>
            </a:fld>
            <a:endParaRPr lang="en-US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9AFCFC9C-8166-45A7-9E39-64048C2C4E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8692" y="979493"/>
            <a:ext cx="3695700" cy="265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A representation of those who default relative to those who do not in the sample data set given.">
            <a:extLst>
              <a:ext uri="{FF2B5EF4-FFF2-40B4-BE49-F238E27FC236}">
                <a16:creationId xmlns:a16="http://schemas.microsoft.com/office/drawing/2014/main" id="{6257B34F-AFA0-431E-A5A9-FD74E19FE85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116526"/>
            <a:ext cx="3914985" cy="262494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E3FB4FB-B9F0-4EC2-8BC6-7A1068D6B80B}"/>
              </a:ext>
            </a:extLst>
          </p:cNvPr>
          <p:cNvSpPr/>
          <p:nvPr/>
        </p:nvSpPr>
        <p:spPr>
          <a:xfrm>
            <a:off x="1371600" y="4941152"/>
            <a:ext cx="391498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dirty="0"/>
              <a:t>A representation of ‘those who default’ relative to ‘those who do not’ in the sample data set given.</a:t>
            </a:r>
          </a:p>
        </p:txBody>
      </p:sp>
      <p:graphicFrame>
        <p:nvGraphicFramePr>
          <p:cNvPr id="10" name="Table 6">
            <a:extLst>
              <a:ext uri="{FF2B5EF4-FFF2-40B4-BE49-F238E27FC236}">
                <a16:creationId xmlns:a16="http://schemas.microsoft.com/office/drawing/2014/main" id="{AB8FE0CC-A884-44FD-AD43-279B81C56D0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39379784"/>
              </p:ext>
            </p:extLst>
          </p:nvPr>
        </p:nvGraphicFramePr>
        <p:xfrm>
          <a:off x="5574135" y="4040128"/>
          <a:ext cx="3695700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1900">
                  <a:extLst>
                    <a:ext uri="{9D8B030D-6E8A-4147-A177-3AD203B41FA5}">
                      <a16:colId xmlns:a16="http://schemas.microsoft.com/office/drawing/2014/main" val="3549776096"/>
                    </a:ext>
                  </a:extLst>
                </a:gridCol>
                <a:gridCol w="1231900">
                  <a:extLst>
                    <a:ext uri="{9D8B030D-6E8A-4147-A177-3AD203B41FA5}">
                      <a16:colId xmlns:a16="http://schemas.microsoft.com/office/drawing/2014/main" val="1345992663"/>
                    </a:ext>
                  </a:extLst>
                </a:gridCol>
                <a:gridCol w="1231900">
                  <a:extLst>
                    <a:ext uri="{9D8B030D-6E8A-4147-A177-3AD203B41FA5}">
                      <a16:colId xmlns:a16="http://schemas.microsoft.com/office/drawing/2014/main" val="27546046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Confusion Matrix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Predicted</a:t>
                      </a:r>
                    </a:p>
                    <a:p>
                      <a:r>
                        <a:rPr lang="en-GB" dirty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Predicted</a:t>
                      </a:r>
                    </a:p>
                    <a:p>
                      <a:r>
                        <a:rPr lang="en-GB" dirty="0"/>
                        <a:t>No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1034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Actual</a:t>
                      </a:r>
                    </a:p>
                    <a:p>
                      <a:r>
                        <a:rPr lang="en-GB" dirty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34621 (TP)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324 (FN)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0657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Actual</a:t>
                      </a:r>
                    </a:p>
                    <a:p>
                      <a:r>
                        <a:rPr lang="en-GB" dirty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2134 (FP)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421 (TN)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1693381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620C100F-423D-409B-A613-3DAC1C20EB7E}"/>
              </a:ext>
            </a:extLst>
          </p:cNvPr>
          <p:cNvSpPr txBox="1"/>
          <p:nvPr/>
        </p:nvSpPr>
        <p:spPr>
          <a:xfrm>
            <a:off x="9269835" y="979493"/>
            <a:ext cx="25754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Based on ROC Curve and area under ROC = 0.84, we find that the model is good. And can classify default loans and good loans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E81CE7-2D10-4CC5-8E3D-33030C3BBD89}"/>
              </a:ext>
            </a:extLst>
          </p:cNvPr>
          <p:cNvSpPr txBox="1"/>
          <p:nvPr/>
        </p:nvSpPr>
        <p:spPr>
          <a:xfrm>
            <a:off x="9370501" y="4040128"/>
            <a:ext cx="25754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Accuracy (TP+TN/ Total) = 93.45%</a:t>
            </a:r>
          </a:p>
          <a:p>
            <a:r>
              <a:rPr lang="en-GB" dirty="0"/>
              <a:t>Sensitivity (TP/ Actual Yes) = 99.01%</a:t>
            </a:r>
          </a:p>
          <a:p>
            <a:r>
              <a:rPr lang="en-GB" dirty="0"/>
              <a:t>Specificity (TN/ Actual NO)= 85.07%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6711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1E9A5-71BC-4B33-BF6F-2B1748D37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 - Summary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8726F1-8F07-4580-AD88-9877F7B1CE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51296"/>
            <a:ext cx="9601200" cy="3741490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Objective 1 : To develop a credit risk model to </a:t>
            </a:r>
            <a:r>
              <a:rPr lang="en-GB" b="1" dirty="0"/>
              <a:t>assess the ability of a person to repay</a:t>
            </a:r>
            <a:r>
              <a:rPr lang="en-GB" dirty="0"/>
              <a:t> </a:t>
            </a:r>
            <a:r>
              <a:rPr lang="en-GB" b="1" dirty="0"/>
              <a:t>or default </a:t>
            </a:r>
            <a:r>
              <a:rPr lang="en-GB" dirty="0"/>
              <a:t>on loans using logistic regression</a:t>
            </a:r>
          </a:p>
          <a:p>
            <a:pPr marL="530352" lvl="1" indent="0">
              <a:buNone/>
            </a:pPr>
            <a:r>
              <a:rPr lang="en-GB" dirty="0"/>
              <a:t>Developed a model and performed validation on the same. Though the model fit is questionable, the explanatory variables are highly significant.</a:t>
            </a:r>
          </a:p>
          <a:p>
            <a:pPr marL="0" indent="0">
              <a:buNone/>
            </a:pPr>
            <a:r>
              <a:rPr lang="en-GB" dirty="0"/>
              <a:t>Objective 2: To use the credit risk model to </a:t>
            </a:r>
            <a:r>
              <a:rPr lang="en-GB" b="1" dirty="0"/>
              <a:t>predict the ability of a person to repay or default </a:t>
            </a:r>
            <a:r>
              <a:rPr lang="en-GB" dirty="0"/>
              <a:t>on loans using logistic regression</a:t>
            </a:r>
          </a:p>
          <a:p>
            <a:pPr marL="530352" lvl="1" indent="0">
              <a:buNone/>
            </a:pPr>
            <a:r>
              <a:rPr lang="en-GB" dirty="0"/>
              <a:t>This was done by using train and test data on initial data given. The model was validated using Confusion Matrix, ROC curve.</a:t>
            </a:r>
          </a:p>
          <a:p>
            <a:pPr marL="530352" lvl="1" indent="0">
              <a:buNone/>
            </a:pPr>
            <a:r>
              <a:rPr lang="en-GB" dirty="0"/>
              <a:t>Finally, out of sample test data was used to predict results. This is stored as an output in a CSV file.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469CF1-FB25-44F8-A2D9-C6F617145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ML Class HH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BE5529-F9A2-4B41-BF29-18C75ADAF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BCB33-A328-439B-8557-734719EBF5C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3282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7F938-8042-426B-BC27-9D338DE9B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22883"/>
          </a:xfrm>
        </p:spPr>
        <p:txBody>
          <a:bodyPr>
            <a:normAutofit fontScale="90000"/>
          </a:bodyPr>
          <a:lstStyle/>
          <a:p>
            <a:r>
              <a:rPr lang="en-GB" dirty="0"/>
              <a:t>References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EC5A02-6136-49C5-8744-4F0D5DB012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7828" y="1308683"/>
            <a:ext cx="9601200" cy="3581400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Websites used:</a:t>
            </a:r>
          </a:p>
          <a:p>
            <a:pPr lvl="1"/>
            <a:r>
              <a:rPr lang="en-US" dirty="0">
                <a:hlinkClick r:id="rId2"/>
              </a:rPr>
              <a:t>https://stackoverflow.com </a:t>
            </a:r>
          </a:p>
          <a:p>
            <a:pPr lvl="1"/>
            <a:r>
              <a:rPr lang="en-US" dirty="0">
                <a:hlinkClick r:id="rId3"/>
              </a:rPr>
              <a:t>https://www.wikipedia.org</a:t>
            </a:r>
            <a:endParaRPr lang="en-US" dirty="0"/>
          </a:p>
          <a:p>
            <a:pPr lvl="1"/>
            <a:r>
              <a:rPr lang="en-GB" dirty="0">
                <a:hlinkClick r:id="rId4"/>
              </a:rPr>
              <a:t>https://github.com/akjadon</a:t>
            </a:r>
            <a:endParaRPr lang="en-GB" dirty="0"/>
          </a:p>
          <a:p>
            <a:pPr lvl="1"/>
            <a:r>
              <a:rPr lang="en-GB" dirty="0">
                <a:hlinkClick r:id="rId5"/>
              </a:rPr>
              <a:t>https://www.geeksforgeeks.org</a:t>
            </a:r>
            <a:endParaRPr lang="en-GB" dirty="0"/>
          </a:p>
          <a:p>
            <a:pPr lvl="1"/>
            <a:r>
              <a:rPr lang="en-GB" dirty="0">
                <a:hlinkClick r:id="rId6"/>
              </a:rPr>
              <a:t>https://www.dataschool.io/simple-guide-to-confusion-matrix-terminology/</a:t>
            </a:r>
            <a:endParaRPr lang="en-GB" dirty="0"/>
          </a:p>
          <a:p>
            <a:pPr lvl="1"/>
            <a:r>
              <a:rPr lang="en-GB" dirty="0"/>
              <a:t>Other websites for statistical keywords etc.</a:t>
            </a:r>
          </a:p>
          <a:p>
            <a:r>
              <a:rPr lang="en-GB" dirty="0"/>
              <a:t>Code Used:</a:t>
            </a:r>
          </a:p>
          <a:p>
            <a:r>
              <a:rPr lang="en-GB" dirty="0"/>
              <a:t>Input Files: </a:t>
            </a:r>
          </a:p>
          <a:p>
            <a:r>
              <a:rPr lang="en-GB" dirty="0"/>
              <a:t>Output Files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3DC939-CBC6-4766-BC36-7D29991C3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ML Class HH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D9ED50-2D31-46F8-BE0A-B4EA37CB6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BCB33-A328-439B-8557-734719EBF5C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507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9562E-69C7-493E-B232-890AE65A1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3379" y="215283"/>
            <a:ext cx="9601200" cy="429936"/>
          </a:xfrm>
        </p:spPr>
        <p:txBody>
          <a:bodyPr>
            <a:normAutofit fontScale="90000"/>
          </a:bodyPr>
          <a:lstStyle/>
          <a:p>
            <a:r>
              <a:rPr lang="en-GB" dirty="0"/>
              <a:t>Overview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282CED-B30C-48E5-8191-60398CF1E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949911"/>
            <a:ext cx="9601200" cy="5370990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Introduction</a:t>
            </a:r>
          </a:p>
          <a:p>
            <a:r>
              <a:rPr lang="en-GB" dirty="0"/>
              <a:t>Objectives</a:t>
            </a:r>
          </a:p>
          <a:p>
            <a:r>
              <a:rPr lang="en-GB" dirty="0"/>
              <a:t>Data</a:t>
            </a:r>
          </a:p>
          <a:p>
            <a:r>
              <a:rPr lang="en-GB" dirty="0"/>
              <a:t>Methodology</a:t>
            </a:r>
          </a:p>
          <a:p>
            <a:pPr lvl="1"/>
            <a:r>
              <a:rPr lang="en-GB" dirty="0"/>
              <a:t>Exploratory Data Analysis</a:t>
            </a:r>
          </a:p>
          <a:p>
            <a:pPr lvl="2"/>
            <a:r>
              <a:rPr lang="en-GB" dirty="0"/>
              <a:t>Descriptives </a:t>
            </a:r>
          </a:p>
          <a:p>
            <a:pPr lvl="2"/>
            <a:r>
              <a:rPr lang="en-GB" dirty="0"/>
              <a:t>Outlier Detection and </a:t>
            </a:r>
            <a:r>
              <a:rPr lang="en-GB" dirty="0" err="1"/>
              <a:t>Winsorisation</a:t>
            </a:r>
            <a:endParaRPr lang="en-GB" dirty="0"/>
          </a:p>
          <a:p>
            <a:pPr lvl="2"/>
            <a:r>
              <a:rPr lang="en-GB" dirty="0"/>
              <a:t>Multi-Collinearity</a:t>
            </a:r>
          </a:p>
          <a:p>
            <a:pPr lvl="1"/>
            <a:r>
              <a:rPr lang="en-GB" dirty="0"/>
              <a:t>Logistic Regression</a:t>
            </a:r>
          </a:p>
          <a:p>
            <a:pPr lvl="1"/>
            <a:r>
              <a:rPr lang="en-GB" dirty="0"/>
              <a:t>Method Validation</a:t>
            </a:r>
          </a:p>
          <a:p>
            <a:pPr lvl="2"/>
            <a:r>
              <a:rPr lang="en-GB" dirty="0"/>
              <a:t>Confusion Matrix and parameters</a:t>
            </a:r>
          </a:p>
          <a:p>
            <a:pPr lvl="2"/>
            <a:r>
              <a:rPr lang="en-GB" dirty="0"/>
              <a:t>ROC Curve/ AUC Score</a:t>
            </a:r>
          </a:p>
          <a:p>
            <a:pPr lvl="2"/>
            <a:r>
              <a:rPr lang="en-GB" dirty="0"/>
              <a:t>Real Test Data</a:t>
            </a:r>
          </a:p>
          <a:p>
            <a:r>
              <a:rPr lang="en-GB" dirty="0"/>
              <a:t>Conclusion</a:t>
            </a:r>
          </a:p>
          <a:p>
            <a:r>
              <a:rPr lang="en-GB" dirty="0"/>
              <a:t>References &amp; Source Code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51BD54-BCE9-461D-901E-337576177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ML Class HH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C2D1E5-E17A-4521-B107-01BB6763D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BCB33-A328-439B-8557-734719EBF5C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250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270FF-239B-49C6-9D8E-FF7DDAFFD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71630"/>
            <a:ext cx="9601200" cy="429936"/>
          </a:xfrm>
        </p:spPr>
        <p:txBody>
          <a:bodyPr>
            <a:normAutofit fontScale="90000"/>
          </a:bodyPr>
          <a:lstStyle/>
          <a:p>
            <a:r>
              <a:rPr lang="en-GB" dirty="0"/>
              <a:t>Introduction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1C3F7-9AD5-45AE-A21E-FFE5C2FC52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1505" y="1037565"/>
            <a:ext cx="9601200" cy="2089402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Credit-Risk Modelling</a:t>
            </a:r>
          </a:p>
          <a:p>
            <a:pPr lvl="1"/>
            <a:r>
              <a:rPr lang="en-GB" dirty="0"/>
              <a:t>Credit risk : Risk to the lender associated with loan/credit default by a borrower</a:t>
            </a:r>
          </a:p>
          <a:p>
            <a:pPr lvl="1"/>
            <a:r>
              <a:rPr lang="en-GB" dirty="0"/>
              <a:t>Models that arrive at a probability of loan/interest payment default by the borrower (Red Arrow in given figure)</a:t>
            </a:r>
          </a:p>
          <a:p>
            <a:r>
              <a:rPr lang="en-GB" dirty="0"/>
              <a:t>Rationale behind the study?</a:t>
            </a:r>
          </a:p>
          <a:p>
            <a:pPr lvl="1"/>
            <a:r>
              <a:rPr lang="en-GB" dirty="0"/>
              <a:t>Lender to </a:t>
            </a:r>
            <a:r>
              <a:rPr lang="en-GB" b="1" u="sng" dirty="0"/>
              <a:t>arrive at a decision </a:t>
            </a:r>
            <a:r>
              <a:rPr lang="en-GB" dirty="0"/>
              <a:t>whether to give a loan to a person </a:t>
            </a:r>
            <a:r>
              <a:rPr lang="en-GB" b="1" dirty="0"/>
              <a:t>given a set of personal statistics (variables) (Green arrow in given figure)</a:t>
            </a:r>
            <a:endParaRPr lang="en-US" b="1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8C13EDD5-C417-4375-93BA-97BAABD0B13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64521846"/>
              </p:ext>
            </p:extLst>
          </p:nvPr>
        </p:nvGraphicFramePr>
        <p:xfrm>
          <a:off x="4229449" y="3479306"/>
          <a:ext cx="3733101" cy="22425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2819CE-6D23-4146-AD37-EACF6D910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ML Class HH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F3C582-19D5-495F-8A73-C598920C4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BCB33-A328-439B-8557-734719EBF5C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583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6017A-37DB-43DB-A1F7-144C9BC2B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81606"/>
          </a:xfrm>
        </p:spPr>
        <p:txBody>
          <a:bodyPr>
            <a:normAutofit fontScale="90000"/>
          </a:bodyPr>
          <a:lstStyle/>
          <a:p>
            <a:r>
              <a:rPr lang="en-GB" dirty="0"/>
              <a:t>Objectives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8E24B-ACE5-49A4-80D4-ADC29E09B8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59684"/>
            <a:ext cx="9601200" cy="1551964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GB" dirty="0"/>
              <a:t>To develop a credit risk model to </a:t>
            </a:r>
            <a:r>
              <a:rPr lang="en-GB" b="1" dirty="0"/>
              <a:t>assess the ability of a person to repay</a:t>
            </a:r>
            <a:r>
              <a:rPr lang="en-GB" dirty="0"/>
              <a:t> </a:t>
            </a:r>
            <a:r>
              <a:rPr lang="en-GB" b="1" dirty="0"/>
              <a:t>or default </a:t>
            </a:r>
            <a:r>
              <a:rPr lang="en-GB" dirty="0"/>
              <a:t>on loans using logistic regression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To use the credit risk model to </a:t>
            </a:r>
            <a:r>
              <a:rPr lang="en-GB" b="1" dirty="0"/>
              <a:t>predict the ability of a person to repay or default </a:t>
            </a:r>
            <a:r>
              <a:rPr lang="en-GB" dirty="0"/>
              <a:t>on loans using logistic regression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7239F7-857D-4E85-B1FE-F1C8E0347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ML Class HH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5D169C-719A-460F-9AE1-72DC272E8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BCB33-A328-439B-8557-734719EBF5C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099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AACB4-3B2F-4238-B2E6-DC34C5148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233" y="222996"/>
            <a:ext cx="9601200" cy="489893"/>
          </a:xfrm>
        </p:spPr>
        <p:txBody>
          <a:bodyPr>
            <a:noAutofit/>
          </a:bodyPr>
          <a:lstStyle/>
          <a:p>
            <a:r>
              <a:rPr lang="en-GB" sz="3600" dirty="0"/>
              <a:t>Exploratory Data Analysis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5781CF-70DD-444E-BD30-F2B0A339FA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9233" y="773709"/>
            <a:ext cx="9601200" cy="3581400"/>
          </a:xfrm>
        </p:spPr>
        <p:txBody>
          <a:bodyPr>
            <a:normAutofit/>
          </a:bodyPr>
          <a:lstStyle/>
          <a:p>
            <a:r>
              <a:rPr lang="en-GB" sz="1800" dirty="0"/>
              <a:t>Variables of Interest</a:t>
            </a:r>
          </a:p>
          <a:p>
            <a:endParaRPr lang="en-US" sz="18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61F1321-4318-4602-9CD8-78332BFBAA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5315632"/>
              </p:ext>
            </p:extLst>
          </p:nvPr>
        </p:nvGraphicFramePr>
        <p:xfrm>
          <a:off x="889233" y="1269884"/>
          <a:ext cx="11157358" cy="3983027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3061982">
                  <a:extLst>
                    <a:ext uri="{9D8B030D-6E8A-4147-A177-3AD203B41FA5}">
                      <a16:colId xmlns:a16="http://schemas.microsoft.com/office/drawing/2014/main" val="246656086"/>
                    </a:ext>
                  </a:extLst>
                </a:gridCol>
                <a:gridCol w="6392411">
                  <a:extLst>
                    <a:ext uri="{9D8B030D-6E8A-4147-A177-3AD203B41FA5}">
                      <a16:colId xmlns:a16="http://schemas.microsoft.com/office/drawing/2014/main" val="2032442743"/>
                    </a:ext>
                  </a:extLst>
                </a:gridCol>
                <a:gridCol w="1702965">
                  <a:extLst>
                    <a:ext uri="{9D8B030D-6E8A-4147-A177-3AD203B41FA5}">
                      <a16:colId xmlns:a16="http://schemas.microsoft.com/office/drawing/2014/main" val="1942222747"/>
                    </a:ext>
                  </a:extLst>
                </a:gridCol>
              </a:tblGrid>
              <a:tr h="22414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Variable Name</a:t>
                      </a:r>
                      <a:endParaRPr lang="en-US" sz="14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Description</a:t>
                      </a:r>
                      <a:endParaRPr lang="en-US" sz="14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Type</a:t>
                      </a:r>
                      <a:endParaRPr lang="en-US" sz="14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8782189"/>
                  </a:ext>
                </a:extLst>
              </a:tr>
              <a:tr h="224146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1" i="0" u="none" strike="noStrike" dirty="0">
                          <a:effectLst/>
                          <a:latin typeface="Arial" panose="020B0604020202020204" pitchFamily="34" charset="0"/>
                        </a:rPr>
                        <a:t>TARGET VARIABLE</a:t>
                      </a:r>
                      <a:endParaRPr lang="en-US" sz="14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4007011"/>
                  </a:ext>
                </a:extLst>
              </a:tr>
              <a:tr h="22414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SeriousDlqin2yrs </a:t>
                      </a:r>
                      <a:endParaRPr lang="en-US" sz="14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Person experienced 90 days past due delinquency or worse </a:t>
                      </a:r>
                      <a:endParaRPr lang="en-US" sz="14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Y/N</a:t>
                      </a:r>
                      <a:endParaRPr lang="en-US" sz="14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7188155"/>
                  </a:ext>
                </a:extLst>
              </a:tr>
              <a:tr h="224146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1" i="0" u="none" strike="noStrike" dirty="0">
                          <a:effectLst/>
                          <a:latin typeface="Arial" panose="020B0604020202020204" pitchFamily="34" charset="0"/>
                        </a:rPr>
                        <a:t>EXPLANATORY VARIABLES</a:t>
                      </a:r>
                      <a:endParaRPr lang="en-US" sz="14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7316238"/>
                  </a:ext>
                </a:extLst>
              </a:tr>
              <a:tr h="43854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RevolvingUtilizationOfUnsecuredLines</a:t>
                      </a:r>
                      <a:endParaRPr 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 dirty="0">
                          <a:effectLst/>
                        </a:rPr>
                        <a:t>Total balance on credit cards and personal lines of credit except real estate and no installment debt like car loans divided by the sum of credit limits</a:t>
                      </a:r>
                      <a:endParaRPr 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percentage</a:t>
                      </a:r>
                      <a:endParaRPr 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4829661"/>
                  </a:ext>
                </a:extLst>
              </a:tr>
              <a:tr h="22414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age</a:t>
                      </a:r>
                      <a:endParaRPr 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Age of borrower in years</a:t>
                      </a:r>
                      <a:endParaRPr 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integer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2836933"/>
                  </a:ext>
                </a:extLst>
              </a:tr>
              <a:tr h="22414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NumberOfTime30-59DaysPastDueNotWorse</a:t>
                      </a:r>
                      <a:endParaRPr 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Number of times borrower has been 30-59 days past due but no worse in the last 2 years.</a:t>
                      </a:r>
                      <a:endParaRPr 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integer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8966805"/>
                  </a:ext>
                </a:extLst>
              </a:tr>
              <a:tr h="22414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DebtRatio</a:t>
                      </a:r>
                      <a:endParaRPr 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Monthly debt payments, </a:t>
                      </a:r>
                      <a:r>
                        <a:rPr lang="en-US" sz="1400" u="none" strike="noStrike" dirty="0" err="1">
                          <a:effectLst/>
                        </a:rPr>
                        <a:t>alimony,living</a:t>
                      </a:r>
                      <a:r>
                        <a:rPr lang="en-US" sz="1400" u="none" strike="noStrike" dirty="0">
                          <a:effectLst/>
                        </a:rPr>
                        <a:t> costs divided by </a:t>
                      </a:r>
                      <a:r>
                        <a:rPr lang="en-US" sz="1400" u="none" strike="noStrike" dirty="0" err="1">
                          <a:effectLst/>
                        </a:rPr>
                        <a:t>monthy</a:t>
                      </a:r>
                      <a:r>
                        <a:rPr lang="en-US" sz="1400" u="none" strike="noStrike" dirty="0">
                          <a:effectLst/>
                        </a:rPr>
                        <a:t> gross income</a:t>
                      </a:r>
                      <a:endParaRPr 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percentage</a:t>
                      </a:r>
                      <a:endParaRPr 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9094146"/>
                  </a:ext>
                </a:extLst>
              </a:tr>
              <a:tr h="22414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MonthlyIncome</a:t>
                      </a:r>
                      <a:endParaRPr 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Monthly income</a:t>
                      </a:r>
                      <a:endParaRPr 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real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7325365"/>
                  </a:ext>
                </a:extLst>
              </a:tr>
              <a:tr h="22414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NumberOfOpenCreditLinesAndLoans</a:t>
                      </a:r>
                      <a:endParaRPr 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Number of Open loans (installment like car loan or mortgage) and Lines of credit (e.g. credit cards)</a:t>
                      </a:r>
                      <a:endParaRPr 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integer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3787208"/>
                  </a:ext>
                </a:extLst>
              </a:tr>
              <a:tr h="22414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NumberOfTimes90DaysLate</a:t>
                      </a:r>
                      <a:endParaRPr 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Number of times borrower has been 90 days or more past due.</a:t>
                      </a:r>
                      <a:endParaRPr 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integer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350659"/>
                  </a:ext>
                </a:extLst>
              </a:tr>
              <a:tr h="22414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NumberRealEstateLoansOrLines</a:t>
                      </a:r>
                      <a:endParaRPr 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Number of mortgage and real estate loans including home equity lines of credit</a:t>
                      </a:r>
                      <a:endParaRPr 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integer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0512737"/>
                  </a:ext>
                </a:extLst>
              </a:tr>
              <a:tr h="22414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NumberOfTime60-89DaysPastDueNotWorse</a:t>
                      </a:r>
                      <a:endParaRPr 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Number of times borrower has been 60-89 days past due but no worse in the last 2 years.</a:t>
                      </a:r>
                      <a:endParaRPr 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integer</a:t>
                      </a:r>
                      <a:endParaRPr 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403984"/>
                  </a:ext>
                </a:extLst>
              </a:tr>
              <a:tr h="22414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NumberOfDependents</a:t>
                      </a:r>
                      <a:endParaRPr 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Number of dependents in family excluding themselves (spouse, children etc.)</a:t>
                      </a:r>
                      <a:endParaRPr 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integer</a:t>
                      </a:r>
                      <a:endParaRPr 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9816089"/>
                  </a:ext>
                </a:extLst>
              </a:tr>
            </a:tbl>
          </a:graphicData>
        </a:graphic>
      </p:graphicFrame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ECBFF7-ABB6-4B30-8A46-1D946A882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ML Class HH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BAD0AB-5770-4128-B89E-4D2417468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BCB33-A328-439B-8557-734719EBF5C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862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0492391E-08B0-40E8-97CA-266D7EF108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6916225"/>
              </p:ext>
            </p:extLst>
          </p:nvPr>
        </p:nvGraphicFramePr>
        <p:xfrm>
          <a:off x="1020430" y="1193699"/>
          <a:ext cx="10603681" cy="5035629"/>
        </p:xfrm>
        <a:graphic>
          <a:graphicData uri="http://schemas.openxmlformats.org/drawingml/2006/table">
            <a:tbl>
              <a:tblPr firstRow="1" firstCol="1">
                <a:tableStyleId>{D7AC3CCA-C797-4891-BE02-D94E43425B78}</a:tableStyleId>
              </a:tblPr>
              <a:tblGrid>
                <a:gridCol w="963971">
                  <a:extLst>
                    <a:ext uri="{9D8B030D-6E8A-4147-A177-3AD203B41FA5}">
                      <a16:colId xmlns:a16="http://schemas.microsoft.com/office/drawing/2014/main" val="567014935"/>
                    </a:ext>
                  </a:extLst>
                </a:gridCol>
                <a:gridCol w="963971">
                  <a:extLst>
                    <a:ext uri="{9D8B030D-6E8A-4147-A177-3AD203B41FA5}">
                      <a16:colId xmlns:a16="http://schemas.microsoft.com/office/drawing/2014/main" val="2789188197"/>
                    </a:ext>
                  </a:extLst>
                </a:gridCol>
                <a:gridCol w="963971">
                  <a:extLst>
                    <a:ext uri="{9D8B030D-6E8A-4147-A177-3AD203B41FA5}">
                      <a16:colId xmlns:a16="http://schemas.microsoft.com/office/drawing/2014/main" val="802290332"/>
                    </a:ext>
                  </a:extLst>
                </a:gridCol>
                <a:gridCol w="963971">
                  <a:extLst>
                    <a:ext uri="{9D8B030D-6E8A-4147-A177-3AD203B41FA5}">
                      <a16:colId xmlns:a16="http://schemas.microsoft.com/office/drawing/2014/main" val="3821153326"/>
                    </a:ext>
                  </a:extLst>
                </a:gridCol>
                <a:gridCol w="963971">
                  <a:extLst>
                    <a:ext uri="{9D8B030D-6E8A-4147-A177-3AD203B41FA5}">
                      <a16:colId xmlns:a16="http://schemas.microsoft.com/office/drawing/2014/main" val="2591104855"/>
                    </a:ext>
                  </a:extLst>
                </a:gridCol>
                <a:gridCol w="963971">
                  <a:extLst>
                    <a:ext uri="{9D8B030D-6E8A-4147-A177-3AD203B41FA5}">
                      <a16:colId xmlns:a16="http://schemas.microsoft.com/office/drawing/2014/main" val="583683881"/>
                    </a:ext>
                  </a:extLst>
                </a:gridCol>
                <a:gridCol w="963971">
                  <a:extLst>
                    <a:ext uri="{9D8B030D-6E8A-4147-A177-3AD203B41FA5}">
                      <a16:colId xmlns:a16="http://schemas.microsoft.com/office/drawing/2014/main" val="2363053385"/>
                    </a:ext>
                  </a:extLst>
                </a:gridCol>
                <a:gridCol w="963971">
                  <a:extLst>
                    <a:ext uri="{9D8B030D-6E8A-4147-A177-3AD203B41FA5}">
                      <a16:colId xmlns:a16="http://schemas.microsoft.com/office/drawing/2014/main" val="1131493145"/>
                    </a:ext>
                  </a:extLst>
                </a:gridCol>
                <a:gridCol w="963971">
                  <a:extLst>
                    <a:ext uri="{9D8B030D-6E8A-4147-A177-3AD203B41FA5}">
                      <a16:colId xmlns:a16="http://schemas.microsoft.com/office/drawing/2014/main" val="2870334888"/>
                    </a:ext>
                  </a:extLst>
                </a:gridCol>
                <a:gridCol w="963971">
                  <a:extLst>
                    <a:ext uri="{9D8B030D-6E8A-4147-A177-3AD203B41FA5}">
                      <a16:colId xmlns:a16="http://schemas.microsoft.com/office/drawing/2014/main" val="225224150"/>
                    </a:ext>
                  </a:extLst>
                </a:gridCol>
                <a:gridCol w="963971">
                  <a:extLst>
                    <a:ext uri="{9D8B030D-6E8A-4147-A177-3AD203B41FA5}">
                      <a16:colId xmlns:a16="http://schemas.microsoft.com/office/drawing/2014/main" val="2560372264"/>
                    </a:ext>
                  </a:extLst>
                </a:gridCol>
              </a:tblGrid>
              <a:tr h="772459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35112" marR="35112" marT="17556" marB="1755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B</a:t>
                      </a:r>
                      <a:r>
                        <a:rPr lang="en-US" sz="1200" dirty="0"/>
                        <a:t>ORROWING CAPACITY</a:t>
                      </a:r>
                    </a:p>
                  </a:txBody>
                  <a:tcPr marL="35112" marR="35112" marT="17556" marB="1755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AGE</a:t>
                      </a:r>
                    </a:p>
                  </a:txBody>
                  <a:tcPr marL="35112" marR="35112" marT="17556" marB="1755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DUE 30-59 DAYS</a:t>
                      </a:r>
                    </a:p>
                  </a:txBody>
                  <a:tcPr marL="35112" marR="35112" marT="17556" marB="1755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DEBT/INCOME RATIO</a:t>
                      </a:r>
                    </a:p>
                  </a:txBody>
                  <a:tcPr marL="35112" marR="35112" marT="17556" marB="1755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INCOME (PM)</a:t>
                      </a:r>
                    </a:p>
                  </a:txBody>
                  <a:tcPr marL="35112" marR="35112" marT="17556" marB="1755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OPEN LINES</a:t>
                      </a:r>
                    </a:p>
                  </a:txBody>
                  <a:tcPr marL="35112" marR="35112" marT="17556" marB="17556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D</a:t>
                      </a:r>
                      <a:r>
                        <a:rPr lang="en-US" sz="1200" dirty="0"/>
                        <a:t>UE 90 DAYS</a:t>
                      </a:r>
                    </a:p>
                  </a:txBody>
                  <a:tcPr marL="35112" marR="35112" marT="17556" marB="1755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REAL ESTATE LOANS</a:t>
                      </a:r>
                      <a:endParaRPr lang="en-US" sz="1200" dirty="0"/>
                    </a:p>
                  </a:txBody>
                  <a:tcPr marL="35112" marR="35112" marT="17556" marB="1755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D</a:t>
                      </a:r>
                      <a:r>
                        <a:rPr lang="en-US" sz="1200" dirty="0"/>
                        <a:t>UE 60-89 DAYS</a:t>
                      </a:r>
                    </a:p>
                  </a:txBody>
                  <a:tcPr marL="35112" marR="35112" marT="17556" marB="1755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DEPENDENTS</a:t>
                      </a:r>
                    </a:p>
                  </a:txBody>
                  <a:tcPr marL="35112" marR="35112" marT="17556" marB="17556" anchor="ctr"/>
                </a:tc>
                <a:extLst>
                  <a:ext uri="{0D108BD9-81ED-4DB2-BD59-A6C34878D82A}">
                    <a16:rowId xmlns:a16="http://schemas.microsoft.com/office/drawing/2014/main" val="2929430452"/>
                  </a:ext>
                </a:extLst>
              </a:tr>
              <a:tr h="35111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COUNT</a:t>
                      </a:r>
                    </a:p>
                  </a:txBody>
                  <a:tcPr marL="35112" marR="35112" marT="17556" marB="1755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150000.00</a:t>
                      </a:r>
                    </a:p>
                  </a:txBody>
                  <a:tcPr marL="35112" marR="35112" marT="17556" marB="1755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150000.00</a:t>
                      </a:r>
                    </a:p>
                  </a:txBody>
                  <a:tcPr marL="35112" marR="35112" marT="17556" marB="1755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150000.00</a:t>
                      </a:r>
                    </a:p>
                  </a:txBody>
                  <a:tcPr marL="35112" marR="35112" marT="17556" marB="1755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150000.00</a:t>
                      </a:r>
                    </a:p>
                  </a:txBody>
                  <a:tcPr marL="35112" marR="35112" marT="17556" marB="17556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/>
                        <a:t>120269.00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150000.00</a:t>
                      </a:r>
                    </a:p>
                  </a:txBody>
                  <a:tcPr marL="35112" marR="35112" marT="17556" marB="1755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150000.00</a:t>
                      </a:r>
                    </a:p>
                  </a:txBody>
                  <a:tcPr marL="35112" marR="35112" marT="17556" marB="1755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150000.00</a:t>
                      </a:r>
                    </a:p>
                  </a:txBody>
                  <a:tcPr marL="35112" marR="35112" marT="17556" marB="1755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150000.00</a:t>
                      </a:r>
                    </a:p>
                  </a:txBody>
                  <a:tcPr marL="35112" marR="35112" marT="17556" marB="1755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146076.00</a:t>
                      </a:r>
                    </a:p>
                  </a:txBody>
                  <a:tcPr marL="35112" marR="35112" marT="17556" marB="17556" anchor="ctr"/>
                </a:tc>
                <a:extLst>
                  <a:ext uri="{0D108BD9-81ED-4DB2-BD59-A6C34878D82A}">
                    <a16:rowId xmlns:a16="http://schemas.microsoft.com/office/drawing/2014/main" val="1300703832"/>
                  </a:ext>
                </a:extLst>
              </a:tr>
              <a:tr h="35111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MEAN</a:t>
                      </a:r>
                    </a:p>
                  </a:txBody>
                  <a:tcPr marL="35112" marR="35112" marT="17556" marB="1755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6.048438</a:t>
                      </a:r>
                    </a:p>
                  </a:txBody>
                  <a:tcPr marL="35112" marR="35112" marT="17556" marB="1755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52.295207</a:t>
                      </a:r>
                    </a:p>
                  </a:txBody>
                  <a:tcPr marL="35112" marR="35112" marT="17556" marB="1755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0.421033</a:t>
                      </a:r>
                    </a:p>
                  </a:txBody>
                  <a:tcPr marL="35112" marR="35112" marT="17556" marB="1755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353.005076</a:t>
                      </a:r>
                    </a:p>
                  </a:txBody>
                  <a:tcPr marL="35112" marR="35112" marT="17556" marB="17556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/>
                        <a:t>6670.22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8.452760</a:t>
                      </a:r>
                    </a:p>
                  </a:txBody>
                  <a:tcPr marL="35112" marR="35112" marT="17556" marB="1755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0.265973</a:t>
                      </a:r>
                    </a:p>
                  </a:txBody>
                  <a:tcPr marL="35112" marR="35112" marT="17556" marB="1755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1.02</a:t>
                      </a:r>
                    </a:p>
                  </a:txBody>
                  <a:tcPr marL="35112" marR="35112" marT="17556" marB="1755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0.24</a:t>
                      </a:r>
                    </a:p>
                  </a:txBody>
                  <a:tcPr marL="35112" marR="35112" marT="17556" marB="1755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0.76</a:t>
                      </a:r>
                    </a:p>
                  </a:txBody>
                  <a:tcPr marL="35112" marR="35112" marT="17556" marB="17556" anchor="ctr"/>
                </a:tc>
                <a:extLst>
                  <a:ext uri="{0D108BD9-81ED-4DB2-BD59-A6C34878D82A}">
                    <a16:rowId xmlns:a16="http://schemas.microsoft.com/office/drawing/2014/main" val="2088160105"/>
                  </a:ext>
                </a:extLst>
              </a:tr>
              <a:tr h="351118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MEDIAN</a:t>
                      </a:r>
                      <a:endParaRPr lang="en-US" sz="1200" dirty="0"/>
                    </a:p>
                  </a:txBody>
                  <a:tcPr marL="35112" marR="35112" marT="17556" marB="1755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0.15</a:t>
                      </a:r>
                      <a:endParaRPr lang="en-US" sz="1200" dirty="0"/>
                    </a:p>
                  </a:txBody>
                  <a:tcPr marL="35112" marR="35112" marT="17556" marB="1755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52.00</a:t>
                      </a:r>
                      <a:endParaRPr lang="en-US" sz="1200" dirty="0"/>
                    </a:p>
                  </a:txBody>
                  <a:tcPr marL="35112" marR="35112" marT="17556" marB="1755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0.00</a:t>
                      </a:r>
                      <a:endParaRPr lang="en-US" sz="1200" dirty="0"/>
                    </a:p>
                  </a:txBody>
                  <a:tcPr marL="35112" marR="35112" marT="17556" marB="1755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0.37</a:t>
                      </a:r>
                      <a:endParaRPr lang="en-US" sz="1200" dirty="0"/>
                    </a:p>
                  </a:txBody>
                  <a:tcPr marL="35112" marR="35112" marT="17556" marB="17556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dirty="0"/>
                        <a:t>5400.00</a:t>
                      </a:r>
                      <a:endParaRPr lang="en-US" sz="1200" dirty="0"/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8.00</a:t>
                      </a:r>
                      <a:endParaRPr lang="en-US" sz="1200" dirty="0"/>
                    </a:p>
                  </a:txBody>
                  <a:tcPr marL="35112" marR="35112" marT="17556" marB="1755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0.00</a:t>
                      </a:r>
                      <a:endParaRPr lang="en-US" sz="1200" dirty="0"/>
                    </a:p>
                  </a:txBody>
                  <a:tcPr marL="35112" marR="35112" marT="17556" marB="1755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1.00</a:t>
                      </a:r>
                      <a:endParaRPr lang="en-US" sz="1200" dirty="0"/>
                    </a:p>
                  </a:txBody>
                  <a:tcPr marL="35112" marR="35112" marT="17556" marB="1755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0.00</a:t>
                      </a:r>
                      <a:endParaRPr lang="en-US" sz="1200" dirty="0"/>
                    </a:p>
                  </a:txBody>
                  <a:tcPr marL="35112" marR="35112" marT="17556" marB="1755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0.00</a:t>
                      </a:r>
                      <a:endParaRPr lang="en-US" sz="1200" dirty="0"/>
                    </a:p>
                  </a:txBody>
                  <a:tcPr marL="35112" marR="35112" marT="17556" marB="17556" anchor="ctr"/>
                </a:tc>
                <a:extLst>
                  <a:ext uri="{0D108BD9-81ED-4DB2-BD59-A6C34878D82A}">
                    <a16:rowId xmlns:a16="http://schemas.microsoft.com/office/drawing/2014/main" val="2873020255"/>
                  </a:ext>
                </a:extLst>
              </a:tr>
              <a:tr h="351118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MODE</a:t>
                      </a:r>
                      <a:endParaRPr lang="en-US" sz="1200" dirty="0"/>
                    </a:p>
                  </a:txBody>
                  <a:tcPr marL="35112" marR="35112" marT="17556" marB="1755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0.00</a:t>
                      </a:r>
                      <a:endParaRPr lang="en-US" sz="1200" dirty="0"/>
                    </a:p>
                  </a:txBody>
                  <a:tcPr marL="35112" marR="35112" marT="17556" marB="1755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49.00</a:t>
                      </a:r>
                      <a:endParaRPr lang="en-US" sz="1200" dirty="0"/>
                    </a:p>
                  </a:txBody>
                  <a:tcPr marL="35112" marR="35112" marT="17556" marB="1755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0.00</a:t>
                      </a:r>
                      <a:endParaRPr lang="en-US" sz="1200" dirty="0"/>
                    </a:p>
                  </a:txBody>
                  <a:tcPr marL="35112" marR="35112" marT="17556" marB="1755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0.00</a:t>
                      </a:r>
                      <a:endParaRPr lang="en-US" sz="1200" dirty="0"/>
                    </a:p>
                  </a:txBody>
                  <a:tcPr marL="35112" marR="35112" marT="17556" marB="17556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dirty="0"/>
                        <a:t>5000.00</a:t>
                      </a:r>
                      <a:endParaRPr lang="en-US" sz="1200" dirty="0"/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6.00</a:t>
                      </a:r>
                      <a:endParaRPr lang="en-US" sz="1200" dirty="0"/>
                    </a:p>
                  </a:txBody>
                  <a:tcPr marL="35112" marR="35112" marT="17556" marB="1755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0.00</a:t>
                      </a:r>
                      <a:endParaRPr lang="en-US" sz="1200" dirty="0"/>
                    </a:p>
                  </a:txBody>
                  <a:tcPr marL="35112" marR="35112" marT="17556" marB="1755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0.00</a:t>
                      </a:r>
                      <a:endParaRPr lang="en-US" sz="1200" dirty="0"/>
                    </a:p>
                  </a:txBody>
                  <a:tcPr marL="35112" marR="35112" marT="17556" marB="1755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0.00</a:t>
                      </a:r>
                      <a:endParaRPr lang="en-US" sz="1200" dirty="0"/>
                    </a:p>
                  </a:txBody>
                  <a:tcPr marL="35112" marR="35112" marT="17556" marB="1755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0.00</a:t>
                      </a:r>
                      <a:endParaRPr lang="en-US" sz="1200" dirty="0"/>
                    </a:p>
                  </a:txBody>
                  <a:tcPr marL="35112" marR="35112" marT="17556" marB="17556" anchor="ctr"/>
                </a:tc>
                <a:extLst>
                  <a:ext uri="{0D108BD9-81ED-4DB2-BD59-A6C34878D82A}">
                    <a16:rowId xmlns:a16="http://schemas.microsoft.com/office/drawing/2014/main" val="117097016"/>
                  </a:ext>
                </a:extLst>
              </a:tr>
              <a:tr h="351118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SKEWNESS</a:t>
                      </a:r>
                      <a:endParaRPr lang="en-US" sz="1200" dirty="0"/>
                    </a:p>
                  </a:txBody>
                  <a:tcPr marL="35112" marR="35112" marT="17556" marB="1755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97.63</a:t>
                      </a:r>
                      <a:endParaRPr lang="en-US" sz="1200" dirty="0"/>
                    </a:p>
                  </a:txBody>
                  <a:tcPr marL="35112" marR="35112" marT="17556" marB="1755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0.19</a:t>
                      </a:r>
                      <a:endParaRPr lang="en-US" sz="1200" dirty="0"/>
                    </a:p>
                  </a:txBody>
                  <a:tcPr marL="35112" marR="35112" marT="17556" marB="1755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22.60</a:t>
                      </a:r>
                      <a:endParaRPr lang="en-US" sz="1200" dirty="0"/>
                    </a:p>
                  </a:txBody>
                  <a:tcPr marL="35112" marR="35112" marT="17556" marB="1755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95.16</a:t>
                      </a:r>
                      <a:endParaRPr lang="en-US" sz="1200" dirty="0"/>
                    </a:p>
                  </a:txBody>
                  <a:tcPr marL="35112" marR="35112" marT="17556" marB="17556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dirty="0"/>
                        <a:t>114.04</a:t>
                      </a:r>
                      <a:endParaRPr lang="en-US" sz="1200" dirty="0"/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1.22</a:t>
                      </a:r>
                      <a:endParaRPr lang="en-US" sz="1200" dirty="0"/>
                    </a:p>
                  </a:txBody>
                  <a:tcPr marL="35112" marR="35112" marT="17556" marB="1755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23.09</a:t>
                      </a:r>
                      <a:endParaRPr lang="en-US" sz="1200" dirty="0"/>
                    </a:p>
                  </a:txBody>
                  <a:tcPr marL="35112" marR="35112" marT="17556" marB="1755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3.48</a:t>
                      </a:r>
                      <a:endParaRPr lang="en-US" sz="1200" dirty="0"/>
                    </a:p>
                  </a:txBody>
                  <a:tcPr marL="35112" marR="35112" marT="17556" marB="1755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23.33</a:t>
                      </a:r>
                      <a:endParaRPr lang="en-US" sz="1200" dirty="0"/>
                    </a:p>
                  </a:txBody>
                  <a:tcPr marL="35112" marR="35112" marT="17556" marB="1755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1.59</a:t>
                      </a:r>
                      <a:endParaRPr lang="en-US" sz="1200" dirty="0"/>
                    </a:p>
                  </a:txBody>
                  <a:tcPr marL="35112" marR="35112" marT="17556" marB="17556" anchor="ctr"/>
                </a:tc>
                <a:extLst>
                  <a:ext uri="{0D108BD9-81ED-4DB2-BD59-A6C34878D82A}">
                    <a16:rowId xmlns:a16="http://schemas.microsoft.com/office/drawing/2014/main" val="305195839"/>
                  </a:ext>
                </a:extLst>
              </a:tr>
              <a:tr h="351118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KURTOSIS</a:t>
                      </a:r>
                      <a:endParaRPr lang="en-US" sz="1200" dirty="0"/>
                    </a:p>
                  </a:txBody>
                  <a:tcPr marL="35112" marR="35112" marT="17556" marB="1755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14544.71</a:t>
                      </a:r>
                      <a:endParaRPr lang="en-US" sz="1200" dirty="0"/>
                    </a:p>
                  </a:txBody>
                  <a:tcPr marL="35112" marR="35112" marT="17556" marB="1755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-0.49</a:t>
                      </a:r>
                      <a:endParaRPr lang="en-US" sz="1200" dirty="0"/>
                    </a:p>
                  </a:txBody>
                  <a:tcPr marL="35112" marR="35112" marT="17556" marB="1755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522.38</a:t>
                      </a:r>
                      <a:endParaRPr lang="en-US" sz="1200" dirty="0"/>
                    </a:p>
                  </a:txBody>
                  <a:tcPr marL="35112" marR="35112" marT="17556" marB="1755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13734.29</a:t>
                      </a:r>
                      <a:endParaRPr lang="en-US" sz="1200" dirty="0"/>
                    </a:p>
                  </a:txBody>
                  <a:tcPr marL="35112" marR="35112" marT="17556" marB="17556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dirty="0"/>
                        <a:t>19504.71</a:t>
                      </a:r>
                      <a:endParaRPr lang="en-US" sz="1200" dirty="0"/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3.09</a:t>
                      </a:r>
                      <a:endParaRPr lang="en-US" sz="1200" dirty="0"/>
                    </a:p>
                  </a:txBody>
                  <a:tcPr marL="35112" marR="35112" marT="17556" marB="1755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537.74</a:t>
                      </a:r>
                      <a:endParaRPr lang="en-US" sz="1200" dirty="0"/>
                    </a:p>
                  </a:txBody>
                  <a:tcPr marL="35112" marR="35112" marT="17556" marB="1755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60.48</a:t>
                      </a:r>
                      <a:endParaRPr lang="en-US" sz="1200" dirty="0"/>
                    </a:p>
                  </a:txBody>
                  <a:tcPr marL="35112" marR="35112" marT="17556" marB="1755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545.68</a:t>
                      </a:r>
                      <a:endParaRPr lang="en-US" sz="1200" dirty="0"/>
                    </a:p>
                  </a:txBody>
                  <a:tcPr marL="35112" marR="35112" marT="17556" marB="1755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3.00</a:t>
                      </a:r>
                      <a:endParaRPr lang="en-US" sz="1200" dirty="0"/>
                    </a:p>
                  </a:txBody>
                  <a:tcPr marL="35112" marR="35112" marT="17556" marB="17556" anchor="ctr"/>
                </a:tc>
                <a:extLst>
                  <a:ext uri="{0D108BD9-81ED-4DB2-BD59-A6C34878D82A}">
                    <a16:rowId xmlns:a16="http://schemas.microsoft.com/office/drawing/2014/main" val="830359565"/>
                  </a:ext>
                </a:extLst>
              </a:tr>
              <a:tr h="35111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STANDARD DEVAITION</a:t>
                      </a:r>
                    </a:p>
                  </a:txBody>
                  <a:tcPr marL="35112" marR="35112" marT="17556" marB="17556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/>
                        <a:t>249.76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/>
                        <a:t>14.77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/>
                        <a:t>4.19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/>
                        <a:t>2037.82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/>
                        <a:t>14384.67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/>
                        <a:t>5.15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/>
                        <a:t>4.17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/>
                        <a:t>1.13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/>
                        <a:t>4.16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/>
                        <a:t>1.12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641346770"/>
                  </a:ext>
                </a:extLst>
              </a:tr>
              <a:tr h="35111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MINIMUM</a:t>
                      </a:r>
                    </a:p>
                  </a:txBody>
                  <a:tcPr marL="35112" marR="35112" marT="17556" marB="17556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/>
                        <a:t>0.00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/>
                        <a:t>0.00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/>
                        <a:t>0.00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/>
                        <a:t>0.00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/>
                        <a:t>0.00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/>
                        <a:t>0.00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/>
                        <a:t>0.00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/>
                        <a:t>0.00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/>
                        <a:t>0.00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/>
                        <a:t>0.00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703468414"/>
                  </a:ext>
                </a:extLst>
              </a:tr>
              <a:tr h="35111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25%</a:t>
                      </a:r>
                    </a:p>
                  </a:txBody>
                  <a:tcPr marL="35112" marR="35112" marT="17556" marB="17556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/>
                        <a:t>0.03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/>
                        <a:t>41.00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/>
                        <a:t>0.00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/>
                        <a:t>0.18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/>
                        <a:t>3400.00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/>
                        <a:t>5.00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/>
                        <a:t>0.00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/>
                        <a:t>0.00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/>
                        <a:t>0.00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/>
                        <a:t>0.00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841259879"/>
                  </a:ext>
                </a:extLst>
              </a:tr>
              <a:tr h="35111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50%</a:t>
                      </a:r>
                    </a:p>
                  </a:txBody>
                  <a:tcPr marL="35112" marR="35112" marT="17556" marB="17556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/>
                        <a:t>0.15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/>
                        <a:t>52.00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/>
                        <a:t>0.00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/>
                        <a:t>0.37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/>
                        <a:t>5400.00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/>
                        <a:t>8.00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/>
                        <a:t>0.00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/>
                        <a:t>1.00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/>
                        <a:t>0.00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/>
                        <a:t>0.00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316284092"/>
                  </a:ext>
                </a:extLst>
              </a:tr>
              <a:tr h="35111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75%</a:t>
                      </a:r>
                    </a:p>
                  </a:txBody>
                  <a:tcPr marL="35112" marR="35112" marT="17556" marB="17556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/>
                        <a:t>0.56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/>
                        <a:t>63.00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/>
                        <a:t>0.00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/>
                        <a:t>0.87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/>
                        <a:t>8249.00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/>
                        <a:t>11.00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/>
                        <a:t>0.00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/>
                        <a:t>2.00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/>
                        <a:t>0.00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/>
                        <a:t>1.00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016029064"/>
                  </a:ext>
                </a:extLst>
              </a:tr>
              <a:tr h="35111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MAXIMUM</a:t>
                      </a:r>
                    </a:p>
                  </a:txBody>
                  <a:tcPr marL="35112" marR="35112" marT="17556" marB="17556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/>
                        <a:t>50708.00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/>
                        <a:t>109.00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/>
                        <a:t>98.00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/>
                        <a:t>329664.00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/>
                        <a:t>3008750.00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/>
                        <a:t>58.00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/>
                        <a:t>98.00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/>
                        <a:t>54.00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/>
                        <a:t>98.00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/>
                        <a:t>20.00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328383298"/>
                  </a:ext>
                </a:extLst>
              </a:tr>
            </a:tbl>
          </a:graphicData>
        </a:graphic>
      </p:graphicFrame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8ADD3B02-CA48-43F7-A8D3-38F419D71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ML Class HH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4A972B2E-4177-4163-AF51-6F47E1CB3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BCB33-A328-439B-8557-734719EBF5C4}" type="slidenum">
              <a:rPr lang="en-US" smtClean="0"/>
              <a:t>6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BF1F54-BE0E-46DD-B971-E87DC18D1C1C}"/>
              </a:ext>
            </a:extLst>
          </p:cNvPr>
          <p:cNvSpPr txBox="1"/>
          <p:nvPr/>
        </p:nvSpPr>
        <p:spPr>
          <a:xfrm>
            <a:off x="1020430" y="588352"/>
            <a:ext cx="4513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Data Descriptives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181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30683-DE6F-46D3-8F35-A66CF3272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14400"/>
            <a:ext cx="3810000" cy="657225"/>
          </a:xfrm>
        </p:spPr>
        <p:txBody>
          <a:bodyPr>
            <a:normAutofit/>
          </a:bodyPr>
          <a:lstStyle/>
          <a:p>
            <a:r>
              <a:rPr lang="en-GB" sz="1800" dirty="0"/>
              <a:t>OUTLIER METHODS (PERFORMED ONLY ON </a:t>
            </a:r>
            <a:r>
              <a:rPr lang="en-GB" sz="1800" u="sng" dirty="0"/>
              <a:t>TRAINING.AGE)</a:t>
            </a:r>
            <a:endParaRPr lang="en-US" sz="1800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9657D-9278-419C-93E5-7EBCE3016C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066308"/>
            <a:ext cx="3282694" cy="3581400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Given are different methods of outlier detection</a:t>
            </a:r>
          </a:p>
          <a:p>
            <a:r>
              <a:rPr lang="en-GB" dirty="0"/>
              <a:t>Majority vote based (MVB) – combines all three types </a:t>
            </a:r>
            <a:r>
              <a:rPr lang="en-GB" dirty="0" err="1"/>
              <a:t>i.e</a:t>
            </a:r>
            <a:r>
              <a:rPr lang="en-GB" dirty="0"/>
              <a:t> Percentile based, Median absolute deviation based (MAD) and STD based. </a:t>
            </a:r>
          </a:p>
          <a:p>
            <a:r>
              <a:rPr lang="en-GB" dirty="0"/>
              <a:t>MVB : For a data point to be considered an outlier. It must pass two test out of the three tests performed. </a:t>
            </a:r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F3AF123-AC06-4DE0-935C-AAE7613768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74317" y="1428750"/>
            <a:ext cx="6517065" cy="4757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BF0C23-A257-4498-9DBE-51ED77FA3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93564" y="6453386"/>
            <a:ext cx="6280830" cy="404614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ML Class HH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5311C7-297F-4356-A367-CD63B77FF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72736" y="6453386"/>
            <a:ext cx="1596292" cy="404614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3DBCB33-A328-439B-8557-734719EBF5C4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21BC26-F264-4F14-B625-4BFA220C162B}"/>
              </a:ext>
            </a:extLst>
          </p:cNvPr>
          <p:cNvSpPr txBox="1"/>
          <p:nvPr/>
        </p:nvSpPr>
        <p:spPr>
          <a:xfrm>
            <a:off x="5853982" y="1081474"/>
            <a:ext cx="52150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Outlier detection for a sample of 1000 using other methods.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217104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E2AF8-CE05-4D32-B0E2-439FCCA82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573" y="162883"/>
            <a:ext cx="9601200" cy="471881"/>
          </a:xfrm>
        </p:spPr>
        <p:txBody>
          <a:bodyPr>
            <a:noAutofit/>
          </a:bodyPr>
          <a:lstStyle/>
          <a:p>
            <a:r>
              <a:rPr lang="en-GB" sz="3200" u="sng" dirty="0"/>
              <a:t>Treating Outliers using </a:t>
            </a:r>
            <a:r>
              <a:rPr lang="en-GB" sz="3200" u="sng" dirty="0" err="1"/>
              <a:t>Winsorisation</a:t>
            </a:r>
            <a:endParaRPr lang="en-US" sz="3200" u="sn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CF7615-B10F-422F-8893-F05750C19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ML Class HH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2F3622-E9B4-4993-BC1B-05185F975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BCB33-A328-439B-8557-734719EBF5C4}" type="slidenum">
              <a:rPr lang="en-US" smtClean="0"/>
              <a:t>8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75C28F1-BED1-4B45-A1CA-B0795B32941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15" y="2445362"/>
            <a:ext cx="3352800" cy="1552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CDD15013-BA13-49EE-8CAC-B5A278E649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0479" y="144359"/>
            <a:ext cx="3324225" cy="2524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EA6C07F8-5AF3-48F7-B8F0-6F8C9D88D4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573" y="852619"/>
            <a:ext cx="3324225" cy="1411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6B1D1C8A-ABBA-4B68-A01E-44893A7A66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3887" y="852620"/>
            <a:ext cx="3324225" cy="1368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26DD5777-EEDF-4BBF-85A3-56559A45D4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345" y="2438351"/>
            <a:ext cx="3324225" cy="1393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3EB4C24F-1E48-4319-8803-22D5B65DD4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0479" y="3708075"/>
            <a:ext cx="3324225" cy="2455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D088A05-C955-4621-9913-0C11332E6161}"/>
              </a:ext>
            </a:extLst>
          </p:cNvPr>
          <p:cNvSpPr txBox="1"/>
          <p:nvPr/>
        </p:nvSpPr>
        <p:spPr>
          <a:xfrm>
            <a:off x="8302857" y="2896075"/>
            <a:ext cx="2533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Before and after </a:t>
            </a:r>
            <a:r>
              <a:rPr lang="en-GB" dirty="0" err="1"/>
              <a:t>Winsorization</a:t>
            </a:r>
            <a:r>
              <a:rPr lang="en-GB" dirty="0"/>
              <a:t> - Age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C38F58-E7DC-42E5-A94D-D64BB8B9DC45}"/>
              </a:ext>
            </a:extLst>
          </p:cNvPr>
          <p:cNvSpPr txBox="1"/>
          <p:nvPr/>
        </p:nvSpPr>
        <p:spPr>
          <a:xfrm>
            <a:off x="1020573" y="4221994"/>
            <a:ext cx="67375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dirty="0"/>
              <a:t>Almost all the variables had some outliers, I have shown a few of them above. Thus, </a:t>
            </a:r>
            <a:r>
              <a:rPr lang="en-GB" dirty="0" err="1"/>
              <a:t>winsorisation</a:t>
            </a:r>
            <a:r>
              <a:rPr lang="en-GB" dirty="0"/>
              <a:t> of the data was carried out.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u="sng" dirty="0"/>
              <a:t>One sample using ‘age’ is given in the slide</a:t>
            </a:r>
            <a:r>
              <a:rPr lang="en-GB" dirty="0"/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dirty="0" err="1"/>
              <a:t>Winsorisation</a:t>
            </a:r>
            <a:r>
              <a:rPr lang="en-GB" dirty="0"/>
              <a:t> doesn't eliminate outliers but includes them after replacing extreme values with max or min values of data.</a:t>
            </a:r>
          </a:p>
        </p:txBody>
      </p:sp>
    </p:spTree>
    <p:extLst>
      <p:ext uri="{BB962C8B-B14F-4D97-AF65-F5344CB8AC3E}">
        <p14:creationId xmlns:p14="http://schemas.microsoft.com/office/powerpoint/2010/main" val="15043537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7BEB5B2-9065-48E3-9FDC-E20C5A5DD2E2}"/>
              </a:ext>
            </a:extLst>
          </p:cNvPr>
          <p:cNvSpPr/>
          <p:nvPr/>
        </p:nvSpPr>
        <p:spPr>
          <a:xfrm>
            <a:off x="862552" y="3091576"/>
            <a:ext cx="469934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200" dirty="0"/>
              <a:t>Correlation Table of all the variables in the data frame used in the analysis, there is </a:t>
            </a:r>
            <a:r>
              <a:rPr lang="en-US" sz="1200" b="1" dirty="0"/>
              <a:t>prefect correlation observed in areas other than the diagonal, this indicative of multicollinearity. Thus, we perform VIF test to confirm the same.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CE96E7-9065-49AC-8760-6A1BB1764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ML Class HH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EB8DC9-AB50-4E2E-AAB9-EA37461BA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BCB33-A328-439B-8557-734719EBF5C4}" type="slidenum">
              <a:rPr lang="en-US" smtClean="0"/>
              <a:t>9</a:t>
            </a:fld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F309B82-9C23-4BA5-B137-17DA5F07A2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1899" y="235589"/>
            <a:ext cx="4552370" cy="2818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5FA38CA-1EE6-49F5-9C93-3DD0CF37E248}"/>
              </a:ext>
            </a:extLst>
          </p:cNvPr>
          <p:cNvSpPr/>
          <p:nvPr/>
        </p:nvSpPr>
        <p:spPr>
          <a:xfrm>
            <a:off x="5561899" y="3105834"/>
            <a:ext cx="45523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200" dirty="0"/>
              <a:t>Correlation Table after treating for multi-collinearity (drop 60day due_training2)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8559EB19-6612-4A53-9A7C-FA7CB6F821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0101589"/>
              </p:ext>
            </p:extLst>
          </p:nvPr>
        </p:nvGraphicFramePr>
        <p:xfrm>
          <a:off x="4642269" y="3810292"/>
          <a:ext cx="5472000" cy="2400300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2448000">
                  <a:extLst>
                    <a:ext uri="{9D8B030D-6E8A-4147-A177-3AD203B41FA5}">
                      <a16:colId xmlns:a16="http://schemas.microsoft.com/office/drawing/2014/main" val="1410781171"/>
                    </a:ext>
                  </a:extLst>
                </a:gridCol>
                <a:gridCol w="756000">
                  <a:extLst>
                    <a:ext uri="{9D8B030D-6E8A-4147-A177-3AD203B41FA5}">
                      <a16:colId xmlns:a16="http://schemas.microsoft.com/office/drawing/2014/main" val="2515440888"/>
                    </a:ext>
                  </a:extLst>
                </a:gridCol>
                <a:gridCol w="756000">
                  <a:extLst>
                    <a:ext uri="{9D8B030D-6E8A-4147-A177-3AD203B41FA5}">
                      <a16:colId xmlns:a16="http://schemas.microsoft.com/office/drawing/2014/main" val="37686602"/>
                    </a:ext>
                  </a:extLst>
                </a:gridCol>
                <a:gridCol w="756000">
                  <a:extLst>
                    <a:ext uri="{9D8B030D-6E8A-4147-A177-3AD203B41FA5}">
                      <a16:colId xmlns:a16="http://schemas.microsoft.com/office/drawing/2014/main" val="1550354741"/>
                    </a:ext>
                  </a:extLst>
                </a:gridCol>
                <a:gridCol w="756000">
                  <a:extLst>
                    <a:ext uri="{9D8B030D-6E8A-4147-A177-3AD203B41FA5}">
                      <a16:colId xmlns:a16="http://schemas.microsoft.com/office/drawing/2014/main" val="1375160537"/>
                    </a:ext>
                  </a:extLst>
                </a:gridCol>
              </a:tblGrid>
              <a:tr h="6706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dirty="0">
                          <a:effectLst/>
                        </a:rPr>
                        <a:t>Variable Name</a:t>
                      </a:r>
                      <a:endParaRPr lang="en-US" sz="10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GB" sz="1000" b="1" i="0" u="none" strike="noStrike" dirty="0">
                          <a:effectLst/>
                          <a:latin typeface="Arial" panose="020B0604020202020204" pitchFamily="34" charset="0"/>
                        </a:rPr>
                        <a:t>Variance Inflation Factor</a:t>
                      </a:r>
                      <a:endParaRPr lang="en-US" sz="10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0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0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919517290"/>
                  </a:ext>
                </a:extLst>
              </a:tr>
              <a:tr h="151027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1" i="0" u="none" strike="noStrike" dirty="0">
                          <a:effectLst/>
                          <a:latin typeface="Arial" panose="020B0604020202020204" pitchFamily="34" charset="0"/>
                        </a:rPr>
                        <a:t>DATASET </a:t>
                      </a:r>
                      <a:r>
                        <a:rPr lang="en-GB" sz="1000" b="1" i="0" u="none" strike="noStrike" dirty="0">
                          <a:effectLst/>
                          <a:latin typeface="Arial" panose="020B0604020202020204" pitchFamily="34" charset="0"/>
                          <a:sym typeface="Wingdings" panose="05000000000000000000" pitchFamily="2" charset="2"/>
                        </a:rPr>
                        <a:t></a:t>
                      </a:r>
                      <a:endParaRPr lang="en-US" sz="10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1" i="0" u="none" strike="noStrike" dirty="0">
                          <a:effectLst/>
                          <a:latin typeface="Arial" panose="020B0604020202020204" pitchFamily="34" charset="0"/>
                        </a:rPr>
                        <a:t>Full</a:t>
                      </a:r>
                      <a:endParaRPr lang="en-US" sz="10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1" i="0" u="none" strike="noStrike" dirty="0">
                          <a:effectLst/>
                          <a:latin typeface="Arial" panose="020B0604020202020204" pitchFamily="34" charset="0"/>
                        </a:rPr>
                        <a:t>Training1</a:t>
                      </a:r>
                      <a:endParaRPr lang="en-US" sz="10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1" i="0" u="none" strike="noStrike" dirty="0">
                          <a:effectLst/>
                          <a:latin typeface="Arial" panose="020B0604020202020204" pitchFamily="34" charset="0"/>
                        </a:rPr>
                        <a:t>Training2</a:t>
                      </a:r>
                      <a:endParaRPr lang="en-US" sz="10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1" i="0" u="none" strike="noStrike" dirty="0">
                          <a:effectLst/>
                          <a:latin typeface="Arial" panose="020B0604020202020204" pitchFamily="34" charset="0"/>
                        </a:rPr>
                        <a:t>Training3</a:t>
                      </a:r>
                      <a:endParaRPr lang="en-US" sz="10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3678499"/>
                  </a:ext>
                </a:extLst>
              </a:tr>
              <a:tr h="151027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1" i="0" u="none" strike="noStrike" dirty="0">
                          <a:effectLst/>
                          <a:latin typeface="Arial" panose="020B0604020202020204" pitchFamily="34" charset="0"/>
                        </a:rPr>
                        <a:t>TARGET VARIABLE</a:t>
                      </a:r>
                      <a:endParaRPr lang="en-US" sz="10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1252192"/>
                  </a:ext>
                </a:extLst>
              </a:tr>
              <a:tr h="15102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SeriousDlqin2yrs </a:t>
                      </a:r>
                      <a:endParaRPr lang="en-US" sz="10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1" i="0" u="none" strike="noStrike" dirty="0">
                          <a:effectLst/>
                          <a:latin typeface="Arial" panose="020B0604020202020204" pitchFamily="34" charset="0"/>
                        </a:rPr>
                        <a:t>1.06</a:t>
                      </a:r>
                      <a:endParaRPr lang="en-US" sz="10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1" i="0" u="none" strike="noStrike" dirty="0">
                          <a:effectLst/>
                          <a:latin typeface="Arial" panose="020B0604020202020204" pitchFamily="34" charset="0"/>
                        </a:rPr>
                        <a:t>1.21</a:t>
                      </a:r>
                      <a:endParaRPr lang="en-US" sz="10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1" i="0" u="none" strike="noStrike" dirty="0">
                          <a:effectLst/>
                          <a:latin typeface="Arial" panose="020B0604020202020204" pitchFamily="34" charset="0"/>
                        </a:rPr>
                        <a:t>1.22</a:t>
                      </a:r>
                      <a:endParaRPr lang="en-US" sz="10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1" i="0" u="none" strike="noStrike" dirty="0">
                          <a:effectLst/>
                          <a:latin typeface="Arial" panose="020B0604020202020204" pitchFamily="34" charset="0"/>
                        </a:rPr>
                        <a:t>1.18</a:t>
                      </a:r>
                      <a:endParaRPr lang="en-US" sz="10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7292301"/>
                  </a:ext>
                </a:extLst>
              </a:tr>
              <a:tr h="151027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1" i="0" u="none" strike="noStrike" dirty="0">
                          <a:effectLst/>
                          <a:latin typeface="Arial" panose="020B0604020202020204" pitchFamily="34" charset="0"/>
                        </a:rPr>
                        <a:t>EXPLANATORY VARIABLES</a:t>
                      </a:r>
                      <a:endParaRPr lang="en-US" sz="10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858715065"/>
                  </a:ext>
                </a:extLst>
              </a:tr>
              <a:tr h="15102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 err="1">
                          <a:effectLst/>
                        </a:rPr>
                        <a:t>RevolvingUtilizationOfUnsecuredLines</a:t>
                      </a:r>
                      <a:endParaRPr lang="en-U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 dirty="0">
                          <a:effectLst/>
                          <a:latin typeface="Arial" panose="020B0604020202020204" pitchFamily="34" charset="0"/>
                        </a:rPr>
                        <a:t>1.00</a:t>
                      </a:r>
                      <a:endParaRPr lang="en-U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 dirty="0">
                          <a:effectLst/>
                          <a:latin typeface="Arial" panose="020B0604020202020204" pitchFamily="34" charset="0"/>
                        </a:rPr>
                        <a:t>1.24</a:t>
                      </a:r>
                      <a:endParaRPr lang="en-U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 dirty="0">
                          <a:effectLst/>
                          <a:latin typeface="Arial" panose="020B0604020202020204" pitchFamily="34" charset="0"/>
                        </a:rPr>
                        <a:t>1.26</a:t>
                      </a:r>
                      <a:endParaRPr lang="en-U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 dirty="0">
                          <a:effectLst/>
                          <a:latin typeface="Arial" panose="020B0604020202020204" pitchFamily="34" charset="0"/>
                        </a:rPr>
                        <a:t>1.24</a:t>
                      </a:r>
                      <a:endParaRPr lang="en-U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43659398"/>
                  </a:ext>
                </a:extLst>
              </a:tr>
              <a:tr h="15102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age</a:t>
                      </a:r>
                      <a:endParaRPr lang="en-U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 dirty="0">
                          <a:effectLst/>
                          <a:latin typeface="Arial" panose="020B0604020202020204" pitchFamily="34" charset="0"/>
                        </a:rPr>
                        <a:t>1.10</a:t>
                      </a:r>
                      <a:endParaRPr lang="en-U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 dirty="0">
                          <a:effectLst/>
                          <a:latin typeface="Arial" panose="020B0604020202020204" pitchFamily="34" charset="0"/>
                        </a:rPr>
                        <a:t>1.16</a:t>
                      </a:r>
                      <a:endParaRPr lang="en-U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 dirty="0">
                          <a:effectLst/>
                          <a:latin typeface="Arial" panose="020B0604020202020204" pitchFamily="34" charset="0"/>
                        </a:rPr>
                        <a:t>1.16</a:t>
                      </a:r>
                      <a:endParaRPr lang="en-U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 dirty="0">
                          <a:effectLst/>
                          <a:latin typeface="Arial" panose="020B0604020202020204" pitchFamily="34" charset="0"/>
                        </a:rPr>
                        <a:t>1.16</a:t>
                      </a:r>
                      <a:endParaRPr lang="en-U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256284644"/>
                  </a:ext>
                </a:extLst>
              </a:tr>
              <a:tr h="15102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NumberOfTime30-59DaysPastDueNotWorse</a:t>
                      </a:r>
                      <a:endParaRPr lang="en-U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 dirty="0">
                          <a:effectLst/>
                          <a:latin typeface="Arial" panose="020B0604020202020204" pitchFamily="34" charset="0"/>
                        </a:rPr>
                        <a:t>41.57</a:t>
                      </a:r>
                      <a:endParaRPr lang="en-U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 dirty="0">
                          <a:effectLst/>
                          <a:latin typeface="Arial" panose="020B0604020202020204" pitchFamily="34" charset="0"/>
                        </a:rPr>
                        <a:t>DROPPED</a:t>
                      </a:r>
                      <a:endParaRPr lang="en-U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 dirty="0">
                          <a:effectLst/>
                          <a:latin typeface="Arial" panose="020B0604020202020204" pitchFamily="34" charset="0"/>
                        </a:rPr>
                        <a:t>1.18</a:t>
                      </a:r>
                      <a:endParaRPr lang="en-U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 dirty="0">
                          <a:effectLst/>
                          <a:latin typeface="Arial" panose="020B0604020202020204" pitchFamily="34" charset="0"/>
                        </a:rPr>
                        <a:t>1.21</a:t>
                      </a:r>
                      <a:endParaRPr lang="en-U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2469764"/>
                  </a:ext>
                </a:extLst>
              </a:tr>
              <a:tr h="15102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 err="1">
                          <a:effectLst/>
                        </a:rPr>
                        <a:t>DebtRatio</a:t>
                      </a:r>
                      <a:endParaRPr lang="en-U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 dirty="0">
                          <a:effectLst/>
                          <a:latin typeface="Arial" panose="020B0604020202020204" pitchFamily="34" charset="0"/>
                        </a:rPr>
                        <a:t>1.02</a:t>
                      </a:r>
                      <a:endParaRPr lang="en-U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 dirty="0">
                          <a:effectLst/>
                          <a:latin typeface="Arial" panose="020B0604020202020204" pitchFamily="34" charset="0"/>
                        </a:rPr>
                        <a:t>1.06</a:t>
                      </a:r>
                      <a:endParaRPr lang="en-U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 dirty="0">
                          <a:effectLst/>
                          <a:latin typeface="Arial" panose="020B0604020202020204" pitchFamily="34" charset="0"/>
                        </a:rPr>
                        <a:t>1.06</a:t>
                      </a:r>
                      <a:endParaRPr lang="en-U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 dirty="0">
                          <a:effectLst/>
                          <a:latin typeface="Arial" panose="020B0604020202020204" pitchFamily="34" charset="0"/>
                        </a:rPr>
                        <a:t>1.05</a:t>
                      </a:r>
                      <a:endParaRPr lang="en-U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49487619"/>
                  </a:ext>
                </a:extLst>
              </a:tr>
              <a:tr h="15102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 err="1">
                          <a:effectLst/>
                        </a:rPr>
                        <a:t>MonthlyIncome</a:t>
                      </a:r>
                      <a:endParaRPr lang="en-U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 dirty="0">
                          <a:effectLst/>
                          <a:latin typeface="Arial" panose="020B0604020202020204" pitchFamily="34" charset="0"/>
                        </a:rPr>
                        <a:t>1.02</a:t>
                      </a:r>
                      <a:endParaRPr lang="en-U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 dirty="0">
                          <a:effectLst/>
                          <a:latin typeface="Arial" panose="020B0604020202020204" pitchFamily="34" charset="0"/>
                        </a:rPr>
                        <a:t>1.02</a:t>
                      </a:r>
                      <a:endParaRPr lang="en-U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 dirty="0">
                          <a:effectLst/>
                          <a:latin typeface="Arial" panose="020B0604020202020204" pitchFamily="34" charset="0"/>
                        </a:rPr>
                        <a:t>1.02</a:t>
                      </a:r>
                      <a:endParaRPr lang="en-U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 dirty="0">
                          <a:effectLst/>
                          <a:latin typeface="Arial" panose="020B0604020202020204" pitchFamily="34" charset="0"/>
                        </a:rPr>
                        <a:t>1.02</a:t>
                      </a:r>
                      <a:endParaRPr lang="en-U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353390854"/>
                  </a:ext>
                </a:extLst>
              </a:tr>
              <a:tr h="15102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 err="1">
                          <a:effectLst/>
                        </a:rPr>
                        <a:t>NumberOfOpenCreditLinesAndLoans</a:t>
                      </a:r>
                      <a:endParaRPr lang="en-U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 dirty="0">
                          <a:effectLst/>
                          <a:latin typeface="Arial" panose="020B0604020202020204" pitchFamily="34" charset="0"/>
                        </a:rPr>
                        <a:t>1.29</a:t>
                      </a:r>
                      <a:endParaRPr lang="en-U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 dirty="0">
                          <a:effectLst/>
                          <a:latin typeface="Arial" panose="020B0604020202020204" pitchFamily="34" charset="0"/>
                        </a:rPr>
                        <a:t>1.31</a:t>
                      </a:r>
                      <a:endParaRPr lang="en-U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 dirty="0">
                          <a:effectLst/>
                          <a:latin typeface="Arial" panose="020B0604020202020204" pitchFamily="34" charset="0"/>
                        </a:rPr>
                        <a:t>1.33</a:t>
                      </a:r>
                      <a:endParaRPr lang="en-U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 dirty="0">
                          <a:effectLst/>
                          <a:latin typeface="Arial" panose="020B0604020202020204" pitchFamily="34" charset="0"/>
                        </a:rPr>
                        <a:t>1.32</a:t>
                      </a:r>
                      <a:endParaRPr lang="en-U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231233058"/>
                  </a:ext>
                </a:extLst>
              </a:tr>
              <a:tr h="15102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NumberOfTimes90DaysLate</a:t>
                      </a:r>
                      <a:endParaRPr lang="en-U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 dirty="0">
                          <a:effectLst/>
                          <a:latin typeface="Arial" panose="020B0604020202020204" pitchFamily="34" charset="0"/>
                        </a:rPr>
                        <a:t>73.85</a:t>
                      </a:r>
                      <a:endParaRPr lang="en-U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 dirty="0">
                          <a:effectLst/>
                          <a:latin typeface="Arial" panose="020B0604020202020204" pitchFamily="34" charset="0"/>
                        </a:rPr>
                        <a:t>1.25</a:t>
                      </a:r>
                      <a:endParaRPr lang="en-U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 dirty="0">
                          <a:effectLst/>
                          <a:latin typeface="Arial" panose="020B0604020202020204" pitchFamily="34" charset="0"/>
                        </a:rPr>
                        <a:t>1.23</a:t>
                      </a:r>
                      <a:endParaRPr lang="en-U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 dirty="0">
                          <a:effectLst/>
                          <a:latin typeface="Arial" panose="020B0604020202020204" pitchFamily="34" charset="0"/>
                        </a:rPr>
                        <a:t>DROPPED</a:t>
                      </a:r>
                      <a:endParaRPr lang="en-U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1848250"/>
                  </a:ext>
                </a:extLst>
              </a:tr>
              <a:tr h="15102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 err="1">
                          <a:effectLst/>
                        </a:rPr>
                        <a:t>NumberRealEstateLoansOrLines</a:t>
                      </a:r>
                      <a:endParaRPr lang="en-U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 dirty="0">
                          <a:effectLst/>
                          <a:latin typeface="Arial" panose="020B0604020202020204" pitchFamily="34" charset="0"/>
                        </a:rPr>
                        <a:t>1.27</a:t>
                      </a:r>
                      <a:endParaRPr lang="en-U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 dirty="0">
                          <a:effectLst/>
                          <a:latin typeface="Arial" panose="020B0604020202020204" pitchFamily="34" charset="0"/>
                        </a:rPr>
                        <a:t>1.34</a:t>
                      </a:r>
                      <a:endParaRPr lang="en-U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 dirty="0">
                          <a:effectLst/>
                          <a:latin typeface="Arial" panose="020B0604020202020204" pitchFamily="34" charset="0"/>
                        </a:rPr>
                        <a:t>1.34</a:t>
                      </a:r>
                      <a:endParaRPr lang="en-U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 dirty="0">
                          <a:effectLst/>
                          <a:latin typeface="Arial" panose="020B0604020202020204" pitchFamily="34" charset="0"/>
                        </a:rPr>
                        <a:t>1.34</a:t>
                      </a:r>
                      <a:endParaRPr lang="en-U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258972762"/>
                  </a:ext>
                </a:extLst>
              </a:tr>
              <a:tr h="15102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NumberOfTime60-89DaysPastDueNotWorse</a:t>
                      </a:r>
                      <a:endParaRPr lang="en-U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 dirty="0">
                          <a:effectLst/>
                          <a:latin typeface="Arial" panose="020B0604020202020204" pitchFamily="34" charset="0"/>
                        </a:rPr>
                        <a:t>93.85</a:t>
                      </a:r>
                      <a:endParaRPr lang="en-U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 dirty="0">
                          <a:effectLst/>
                          <a:latin typeface="Arial" panose="020B0604020202020204" pitchFamily="34" charset="0"/>
                        </a:rPr>
                        <a:t>1.16</a:t>
                      </a:r>
                      <a:endParaRPr lang="en-U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b="0" i="0" u="none" strike="noStrike" dirty="0">
                          <a:effectLst/>
                          <a:latin typeface="Arial" panose="020B0604020202020204" pitchFamily="34" charset="0"/>
                        </a:rPr>
                        <a:t>DROPPED</a:t>
                      </a:r>
                      <a:endParaRPr lang="en-U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 dirty="0">
                          <a:effectLst/>
                          <a:latin typeface="Arial" panose="020B0604020202020204" pitchFamily="34" charset="0"/>
                        </a:rPr>
                        <a:t>1.17</a:t>
                      </a:r>
                      <a:endParaRPr lang="en-U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46252"/>
                  </a:ext>
                </a:extLst>
              </a:tr>
              <a:tr h="15102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 err="1">
                          <a:effectLst/>
                        </a:rPr>
                        <a:t>NumberOfDependents</a:t>
                      </a:r>
                      <a:endParaRPr lang="en-U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 dirty="0">
                          <a:effectLst/>
                          <a:latin typeface="Arial" panose="020B0604020202020204" pitchFamily="34" charset="0"/>
                        </a:rPr>
                        <a:t>1.08</a:t>
                      </a:r>
                      <a:endParaRPr lang="en-U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 dirty="0">
                          <a:effectLst/>
                          <a:latin typeface="Arial" panose="020B0604020202020204" pitchFamily="34" charset="0"/>
                        </a:rPr>
                        <a:t>1.12</a:t>
                      </a:r>
                      <a:endParaRPr lang="en-U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 dirty="0">
                          <a:effectLst/>
                          <a:latin typeface="Arial" panose="020B0604020202020204" pitchFamily="34" charset="0"/>
                        </a:rPr>
                        <a:t>1.11</a:t>
                      </a:r>
                      <a:endParaRPr lang="en-U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 dirty="0">
                          <a:effectLst/>
                          <a:latin typeface="Arial" panose="020B0604020202020204" pitchFamily="34" charset="0"/>
                        </a:rPr>
                        <a:t>1.12</a:t>
                      </a:r>
                      <a:endParaRPr lang="en-U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629166055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C1B12B54-AEDC-44D8-9F98-4E470620DBE3}"/>
              </a:ext>
            </a:extLst>
          </p:cNvPr>
          <p:cNvSpPr txBox="1"/>
          <p:nvPr/>
        </p:nvSpPr>
        <p:spPr>
          <a:xfrm>
            <a:off x="1154096" y="4855787"/>
            <a:ext cx="38038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MULTI-COLLINEARITY IN DATA and HANDLING MULTICOLLINEARITY </a:t>
            </a:r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F71D2B3-2EDB-4D5D-AA06-34667A11F364}"/>
              </a:ext>
            </a:extLst>
          </p:cNvPr>
          <p:cNvGrpSpPr/>
          <p:nvPr/>
        </p:nvGrpSpPr>
        <p:grpSpPr>
          <a:xfrm>
            <a:off x="862552" y="235396"/>
            <a:ext cx="4699348" cy="2856180"/>
            <a:chOff x="862553" y="197414"/>
            <a:chExt cx="4699348" cy="2856180"/>
          </a:xfrm>
        </p:grpSpPr>
        <p:pic>
          <p:nvPicPr>
            <p:cNvPr id="3078" name="Picture 6">
              <a:extLst>
                <a:ext uri="{FF2B5EF4-FFF2-40B4-BE49-F238E27FC236}">
                  <a16:creationId xmlns:a16="http://schemas.microsoft.com/office/drawing/2014/main" id="{F3807D71-409A-4D08-873D-C382804EBE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2553" y="197414"/>
              <a:ext cx="4699348" cy="28561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D123D8D7-C345-4925-8F05-A3E2E9E9BC57}"/>
                    </a:ext>
                  </a:extLst>
                </p14:cNvPr>
                <p14:cNvContentPartPr/>
                <p14:nvPr/>
              </p14:nvContentPartPr>
              <p14:xfrm>
                <a:off x="3095070" y="335604"/>
                <a:ext cx="1717200" cy="12999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D123D8D7-C345-4925-8F05-A3E2E9E9BC5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077430" y="317609"/>
                  <a:ext cx="1752840" cy="133559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773657915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1482</TotalTime>
  <Words>1209</Words>
  <Application>Microsoft Office PowerPoint</Application>
  <PresentationFormat>Widescreen</PresentationFormat>
  <Paragraphs>361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Franklin Gothic Book</vt:lpstr>
      <vt:lpstr>Crop</vt:lpstr>
      <vt:lpstr>Machine Learning Henry Harvin(Course) : Credit risk Modelling </vt:lpstr>
      <vt:lpstr>Overview</vt:lpstr>
      <vt:lpstr>Introduction</vt:lpstr>
      <vt:lpstr>Objectives</vt:lpstr>
      <vt:lpstr>Exploratory Data Analysis</vt:lpstr>
      <vt:lpstr>PowerPoint Presentation</vt:lpstr>
      <vt:lpstr>OUTLIER METHODS (PERFORMED ONLY ON TRAINING.AGE)</vt:lpstr>
      <vt:lpstr>Treating Outliers using Winsorisation</vt:lpstr>
      <vt:lpstr>PowerPoint Presentation</vt:lpstr>
      <vt:lpstr>Logistic Regression</vt:lpstr>
      <vt:lpstr>Logistic Regression (Model Validation)</vt:lpstr>
      <vt:lpstr>Results - Summary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(Course) : Credit risk Modelling</dc:title>
  <dc:creator>sharon christina</dc:creator>
  <cp:lastModifiedBy>sharon christina</cp:lastModifiedBy>
  <cp:revision>15</cp:revision>
  <dcterms:created xsi:type="dcterms:W3CDTF">2019-10-08T05:39:48Z</dcterms:created>
  <dcterms:modified xsi:type="dcterms:W3CDTF">2019-10-09T14:29:18Z</dcterms:modified>
</cp:coreProperties>
</file>