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4"/>
  </p:notesMasterIdLst>
  <p:sldIdLst>
    <p:sldId id="256" r:id="rId2"/>
    <p:sldId id="266" r:id="rId3"/>
    <p:sldId id="267" r:id="rId4"/>
    <p:sldId id="257" r:id="rId5"/>
    <p:sldId id="258" r:id="rId6"/>
    <p:sldId id="265" r:id="rId7"/>
    <p:sldId id="259" r:id="rId8"/>
    <p:sldId id="260" r:id="rId9"/>
    <p:sldId id="262" r:id="rId10"/>
    <p:sldId id="263" r:id="rId11"/>
    <p:sldId id="261"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599F7E-FD8D-48CE-A6C0-60F9D11F8A39}" type="doc">
      <dgm:prSet loTypeId="urn:microsoft.com/office/officeart/2005/8/layout/funnel1" loCatId="process" qsTypeId="urn:microsoft.com/office/officeart/2005/8/quickstyle/simple1" qsCatId="simple" csTypeId="urn:microsoft.com/office/officeart/2005/8/colors/accent0_1" csCatId="mainScheme" phldr="1"/>
      <dgm:spPr/>
      <dgm:t>
        <a:bodyPr/>
        <a:lstStyle/>
        <a:p>
          <a:endParaRPr lang="en-US"/>
        </a:p>
      </dgm:t>
    </dgm:pt>
    <dgm:pt modelId="{5FECA424-0566-4E26-AF55-506AE0EF4D3C}">
      <dgm:prSet phldrT="[Text]"/>
      <dgm:spPr/>
      <dgm:t>
        <a:bodyPr/>
        <a:lstStyle/>
        <a:p>
          <a:r>
            <a:rPr lang="en-GB" dirty="0"/>
            <a:t>Customer Data</a:t>
          </a:r>
          <a:endParaRPr lang="en-US" dirty="0"/>
        </a:p>
      </dgm:t>
    </dgm:pt>
    <dgm:pt modelId="{9A3CC973-4BFB-42FE-8E2F-3D8A113121F4}" type="parTrans" cxnId="{170DF4B0-E8E4-4129-B3F6-847B9BF20E97}">
      <dgm:prSet/>
      <dgm:spPr/>
      <dgm:t>
        <a:bodyPr/>
        <a:lstStyle/>
        <a:p>
          <a:endParaRPr lang="en-US"/>
        </a:p>
      </dgm:t>
    </dgm:pt>
    <dgm:pt modelId="{CF5A35FF-8EF8-4ABA-AA1D-17E3DE4EC57C}" type="sibTrans" cxnId="{170DF4B0-E8E4-4129-B3F6-847B9BF20E97}">
      <dgm:prSet/>
      <dgm:spPr/>
      <dgm:t>
        <a:bodyPr/>
        <a:lstStyle/>
        <a:p>
          <a:endParaRPr lang="en-US"/>
        </a:p>
      </dgm:t>
    </dgm:pt>
    <dgm:pt modelId="{09D4C022-54CA-4B7D-853F-816493556BFF}">
      <dgm:prSet phldrT="[Text]"/>
      <dgm:spPr/>
      <dgm:t>
        <a:bodyPr/>
        <a:lstStyle/>
        <a:p>
          <a:r>
            <a:rPr lang="en-GB" dirty="0"/>
            <a:t>Ride Based Data</a:t>
          </a:r>
          <a:endParaRPr lang="en-US" dirty="0"/>
        </a:p>
      </dgm:t>
    </dgm:pt>
    <dgm:pt modelId="{53DB2A9E-02F3-4EF1-8ED2-9C61A61F996E}" type="parTrans" cxnId="{E5201985-2DAF-49E6-A420-0E699EA8A3CC}">
      <dgm:prSet/>
      <dgm:spPr/>
      <dgm:t>
        <a:bodyPr/>
        <a:lstStyle/>
        <a:p>
          <a:endParaRPr lang="en-US"/>
        </a:p>
      </dgm:t>
    </dgm:pt>
    <dgm:pt modelId="{128C74C6-6F76-45D9-A578-C8F4FF02B8D9}" type="sibTrans" cxnId="{E5201985-2DAF-49E6-A420-0E699EA8A3CC}">
      <dgm:prSet/>
      <dgm:spPr/>
      <dgm:t>
        <a:bodyPr/>
        <a:lstStyle/>
        <a:p>
          <a:endParaRPr lang="en-US"/>
        </a:p>
      </dgm:t>
    </dgm:pt>
    <dgm:pt modelId="{3B16F7A5-C58D-47A2-B7F3-FBBE01027703}">
      <dgm:prSet phldrT="[Text]"/>
      <dgm:spPr/>
      <dgm:t>
        <a:bodyPr/>
        <a:lstStyle/>
        <a:p>
          <a:r>
            <a:rPr lang="en-GB" dirty="0"/>
            <a:t>Rating</a:t>
          </a:r>
          <a:endParaRPr lang="en-US" dirty="0"/>
        </a:p>
      </dgm:t>
    </dgm:pt>
    <dgm:pt modelId="{CFFB9EE9-8455-4D30-82A3-12FCEA20A535}" type="parTrans" cxnId="{BBB51311-49A2-4146-A600-65FAB0820A48}">
      <dgm:prSet/>
      <dgm:spPr/>
      <dgm:t>
        <a:bodyPr/>
        <a:lstStyle/>
        <a:p>
          <a:endParaRPr lang="en-US"/>
        </a:p>
      </dgm:t>
    </dgm:pt>
    <dgm:pt modelId="{6C78C703-AD96-4445-A162-5BDF8D1DC7BD}" type="sibTrans" cxnId="{BBB51311-49A2-4146-A600-65FAB0820A48}">
      <dgm:prSet/>
      <dgm:spPr/>
      <dgm:t>
        <a:bodyPr/>
        <a:lstStyle/>
        <a:p>
          <a:endParaRPr lang="en-US"/>
        </a:p>
      </dgm:t>
    </dgm:pt>
    <dgm:pt modelId="{A745D9D7-1CAA-4E19-AA14-5014334ECBE8}">
      <dgm:prSet phldrT="[Text]"/>
      <dgm:spPr/>
      <dgm:t>
        <a:bodyPr/>
        <a:lstStyle/>
        <a:p>
          <a:r>
            <a:rPr lang="en-US" dirty="0"/>
            <a:t>Customer Preferences </a:t>
          </a:r>
          <a:r>
            <a:rPr lang="en-US" dirty="0">
              <a:sym typeface="Wingdings" panose="05000000000000000000" pitchFamily="2" charset="2"/>
            </a:rPr>
            <a:t> </a:t>
          </a:r>
          <a:r>
            <a:rPr lang="en-GB" dirty="0"/>
            <a:t>Insights on Improving Overall Business</a:t>
          </a:r>
        </a:p>
      </dgm:t>
    </dgm:pt>
    <dgm:pt modelId="{73B5D530-7E6D-4059-9A46-1A10811B6623}" type="parTrans" cxnId="{37E0F6BF-9B3C-4071-99E9-0AD4E2771532}">
      <dgm:prSet/>
      <dgm:spPr/>
      <dgm:t>
        <a:bodyPr/>
        <a:lstStyle/>
        <a:p>
          <a:endParaRPr lang="en-US"/>
        </a:p>
      </dgm:t>
    </dgm:pt>
    <dgm:pt modelId="{F87B5651-3A20-4492-B9D4-8707FDB5B7F5}" type="sibTrans" cxnId="{37E0F6BF-9B3C-4071-99E9-0AD4E2771532}">
      <dgm:prSet/>
      <dgm:spPr/>
      <dgm:t>
        <a:bodyPr/>
        <a:lstStyle/>
        <a:p>
          <a:endParaRPr lang="en-US"/>
        </a:p>
      </dgm:t>
    </dgm:pt>
    <dgm:pt modelId="{A9C7F16C-11D9-424F-B90D-E11860436649}" type="pres">
      <dgm:prSet presAssocID="{7C599F7E-FD8D-48CE-A6C0-60F9D11F8A39}" presName="Name0" presStyleCnt="0">
        <dgm:presLayoutVars>
          <dgm:chMax val="4"/>
          <dgm:resizeHandles val="exact"/>
        </dgm:presLayoutVars>
      </dgm:prSet>
      <dgm:spPr/>
    </dgm:pt>
    <dgm:pt modelId="{AFB3FDA0-E16D-46CD-967D-77BBA108472B}" type="pres">
      <dgm:prSet presAssocID="{7C599F7E-FD8D-48CE-A6C0-60F9D11F8A39}" presName="ellipse" presStyleLbl="trBgShp" presStyleIdx="0" presStyleCnt="1"/>
      <dgm:spPr/>
    </dgm:pt>
    <dgm:pt modelId="{5CD3EA2A-F602-47AC-B538-F9FF62CB4CD2}" type="pres">
      <dgm:prSet presAssocID="{7C599F7E-FD8D-48CE-A6C0-60F9D11F8A39}" presName="arrow1" presStyleLbl="fgShp" presStyleIdx="0" presStyleCnt="1"/>
      <dgm:spPr/>
    </dgm:pt>
    <dgm:pt modelId="{06A7B7BE-611D-4E12-A126-1FF3FCA1F18A}" type="pres">
      <dgm:prSet presAssocID="{7C599F7E-FD8D-48CE-A6C0-60F9D11F8A39}" presName="rectangle" presStyleLbl="revTx" presStyleIdx="0" presStyleCnt="1">
        <dgm:presLayoutVars>
          <dgm:bulletEnabled val="1"/>
        </dgm:presLayoutVars>
      </dgm:prSet>
      <dgm:spPr/>
    </dgm:pt>
    <dgm:pt modelId="{7B0086DC-DBC4-4F0C-8340-64D56260D65F}" type="pres">
      <dgm:prSet presAssocID="{09D4C022-54CA-4B7D-853F-816493556BFF}" presName="item1" presStyleLbl="node1" presStyleIdx="0" presStyleCnt="3">
        <dgm:presLayoutVars>
          <dgm:bulletEnabled val="1"/>
        </dgm:presLayoutVars>
      </dgm:prSet>
      <dgm:spPr/>
    </dgm:pt>
    <dgm:pt modelId="{4EFB9644-2A3F-4DD6-BCCA-B26DA693BC79}" type="pres">
      <dgm:prSet presAssocID="{3B16F7A5-C58D-47A2-B7F3-FBBE01027703}" presName="item2" presStyleLbl="node1" presStyleIdx="1" presStyleCnt="3">
        <dgm:presLayoutVars>
          <dgm:bulletEnabled val="1"/>
        </dgm:presLayoutVars>
      </dgm:prSet>
      <dgm:spPr/>
    </dgm:pt>
    <dgm:pt modelId="{C8A97077-ECEE-4359-AF7D-FC0327013A88}" type="pres">
      <dgm:prSet presAssocID="{A745D9D7-1CAA-4E19-AA14-5014334ECBE8}" presName="item3" presStyleLbl="node1" presStyleIdx="2" presStyleCnt="3">
        <dgm:presLayoutVars>
          <dgm:bulletEnabled val="1"/>
        </dgm:presLayoutVars>
      </dgm:prSet>
      <dgm:spPr/>
    </dgm:pt>
    <dgm:pt modelId="{E3776E5F-0884-45DD-99D3-585300649ABF}" type="pres">
      <dgm:prSet presAssocID="{7C599F7E-FD8D-48CE-A6C0-60F9D11F8A39}" presName="funnel" presStyleLbl="trAlignAcc1" presStyleIdx="0" presStyleCnt="1"/>
      <dgm:spPr/>
    </dgm:pt>
  </dgm:ptLst>
  <dgm:cxnLst>
    <dgm:cxn modelId="{BBB51311-49A2-4146-A600-65FAB0820A48}" srcId="{7C599F7E-FD8D-48CE-A6C0-60F9D11F8A39}" destId="{3B16F7A5-C58D-47A2-B7F3-FBBE01027703}" srcOrd="2" destOrd="0" parTransId="{CFFB9EE9-8455-4D30-82A3-12FCEA20A535}" sibTransId="{6C78C703-AD96-4445-A162-5BDF8D1DC7BD}"/>
    <dgm:cxn modelId="{C47C0717-71A5-439B-BF12-B8DC93CBC04B}" type="presOf" srcId="{7C599F7E-FD8D-48CE-A6C0-60F9D11F8A39}" destId="{A9C7F16C-11D9-424F-B90D-E11860436649}" srcOrd="0" destOrd="0" presId="urn:microsoft.com/office/officeart/2005/8/layout/funnel1"/>
    <dgm:cxn modelId="{12D29B31-1657-4BC9-B849-A46104CEDF73}" type="presOf" srcId="{A745D9D7-1CAA-4E19-AA14-5014334ECBE8}" destId="{06A7B7BE-611D-4E12-A126-1FF3FCA1F18A}" srcOrd="0" destOrd="0" presId="urn:microsoft.com/office/officeart/2005/8/layout/funnel1"/>
    <dgm:cxn modelId="{BBB53D37-F24F-4D77-9703-8E0AB8D3B9B1}" type="presOf" srcId="{3B16F7A5-C58D-47A2-B7F3-FBBE01027703}" destId="{7B0086DC-DBC4-4F0C-8340-64D56260D65F}" srcOrd="0" destOrd="0" presId="urn:microsoft.com/office/officeart/2005/8/layout/funnel1"/>
    <dgm:cxn modelId="{A0CFC66C-DA30-405F-A78D-8DE7A74DD7B9}" type="presOf" srcId="{09D4C022-54CA-4B7D-853F-816493556BFF}" destId="{4EFB9644-2A3F-4DD6-BCCA-B26DA693BC79}" srcOrd="0" destOrd="0" presId="urn:microsoft.com/office/officeart/2005/8/layout/funnel1"/>
    <dgm:cxn modelId="{E5201985-2DAF-49E6-A420-0E699EA8A3CC}" srcId="{7C599F7E-FD8D-48CE-A6C0-60F9D11F8A39}" destId="{09D4C022-54CA-4B7D-853F-816493556BFF}" srcOrd="1" destOrd="0" parTransId="{53DB2A9E-02F3-4EF1-8ED2-9C61A61F996E}" sibTransId="{128C74C6-6F76-45D9-A578-C8F4FF02B8D9}"/>
    <dgm:cxn modelId="{170DF4B0-E8E4-4129-B3F6-847B9BF20E97}" srcId="{7C599F7E-FD8D-48CE-A6C0-60F9D11F8A39}" destId="{5FECA424-0566-4E26-AF55-506AE0EF4D3C}" srcOrd="0" destOrd="0" parTransId="{9A3CC973-4BFB-42FE-8E2F-3D8A113121F4}" sibTransId="{CF5A35FF-8EF8-4ABA-AA1D-17E3DE4EC57C}"/>
    <dgm:cxn modelId="{37E0F6BF-9B3C-4071-99E9-0AD4E2771532}" srcId="{7C599F7E-FD8D-48CE-A6C0-60F9D11F8A39}" destId="{A745D9D7-1CAA-4E19-AA14-5014334ECBE8}" srcOrd="3" destOrd="0" parTransId="{73B5D530-7E6D-4059-9A46-1A10811B6623}" sibTransId="{F87B5651-3A20-4492-B9D4-8707FDB5B7F5}"/>
    <dgm:cxn modelId="{86AF85E6-897E-4B1A-B94C-F80CA3D33DE6}" type="presOf" srcId="{5FECA424-0566-4E26-AF55-506AE0EF4D3C}" destId="{C8A97077-ECEE-4359-AF7D-FC0327013A88}" srcOrd="0" destOrd="0" presId="urn:microsoft.com/office/officeart/2005/8/layout/funnel1"/>
    <dgm:cxn modelId="{2A408651-9204-4FFD-A4CB-4B3A5B994247}" type="presParOf" srcId="{A9C7F16C-11D9-424F-B90D-E11860436649}" destId="{AFB3FDA0-E16D-46CD-967D-77BBA108472B}" srcOrd="0" destOrd="0" presId="urn:microsoft.com/office/officeart/2005/8/layout/funnel1"/>
    <dgm:cxn modelId="{7C880623-2ED8-4670-BD9D-3653AC5E30CC}" type="presParOf" srcId="{A9C7F16C-11D9-424F-B90D-E11860436649}" destId="{5CD3EA2A-F602-47AC-B538-F9FF62CB4CD2}" srcOrd="1" destOrd="0" presId="urn:microsoft.com/office/officeart/2005/8/layout/funnel1"/>
    <dgm:cxn modelId="{6F464ED7-69D6-456A-A3B2-496A70015D47}" type="presParOf" srcId="{A9C7F16C-11D9-424F-B90D-E11860436649}" destId="{06A7B7BE-611D-4E12-A126-1FF3FCA1F18A}" srcOrd="2" destOrd="0" presId="urn:microsoft.com/office/officeart/2005/8/layout/funnel1"/>
    <dgm:cxn modelId="{F38B27CE-C2D4-43A2-A044-45D3D2625BBE}" type="presParOf" srcId="{A9C7F16C-11D9-424F-B90D-E11860436649}" destId="{7B0086DC-DBC4-4F0C-8340-64D56260D65F}" srcOrd="3" destOrd="0" presId="urn:microsoft.com/office/officeart/2005/8/layout/funnel1"/>
    <dgm:cxn modelId="{F4B5FE1F-FA6B-4288-AF5B-19DF478710A4}" type="presParOf" srcId="{A9C7F16C-11D9-424F-B90D-E11860436649}" destId="{4EFB9644-2A3F-4DD6-BCCA-B26DA693BC79}" srcOrd="4" destOrd="0" presId="urn:microsoft.com/office/officeart/2005/8/layout/funnel1"/>
    <dgm:cxn modelId="{29BE6539-BF0B-4E38-8576-3F245801F209}" type="presParOf" srcId="{A9C7F16C-11D9-424F-B90D-E11860436649}" destId="{C8A97077-ECEE-4359-AF7D-FC0327013A88}" srcOrd="5" destOrd="0" presId="urn:microsoft.com/office/officeart/2005/8/layout/funnel1"/>
    <dgm:cxn modelId="{4144B08A-F053-445F-A857-197E01558AF2}" type="presParOf" srcId="{A9C7F16C-11D9-424F-B90D-E11860436649}" destId="{E3776E5F-0884-45DD-99D3-585300649ABF}"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3FDA0-E16D-46CD-967D-77BBA108472B}">
      <dsp:nvSpPr>
        <dsp:cNvPr id="0" name=""/>
        <dsp:cNvSpPr/>
      </dsp:nvSpPr>
      <dsp:spPr>
        <a:xfrm>
          <a:off x="961686" y="322973"/>
          <a:ext cx="3514379" cy="1220497"/>
        </a:xfrm>
        <a:prstGeom prst="ellipse">
          <a:avLst/>
        </a:prstGeom>
        <a:solidFill>
          <a:schemeClr val="dk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D3EA2A-F602-47AC-B538-F9FF62CB4CD2}">
      <dsp:nvSpPr>
        <dsp:cNvPr id="0" name=""/>
        <dsp:cNvSpPr/>
      </dsp:nvSpPr>
      <dsp:spPr>
        <a:xfrm>
          <a:off x="2383784" y="3311558"/>
          <a:ext cx="681081" cy="435892"/>
        </a:xfrm>
        <a:prstGeom prst="downArrow">
          <a:avLst/>
        </a:prstGeom>
        <a:solidFill>
          <a:schemeClr val="dk1">
            <a:tint val="60000"/>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A7B7BE-611D-4E12-A126-1FF3FCA1F18A}">
      <dsp:nvSpPr>
        <dsp:cNvPr id="0" name=""/>
        <dsp:cNvSpPr/>
      </dsp:nvSpPr>
      <dsp:spPr>
        <a:xfrm>
          <a:off x="1089729" y="3660271"/>
          <a:ext cx="3269190" cy="817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Customer Preferences </a:t>
          </a:r>
          <a:r>
            <a:rPr lang="en-US" sz="1600" kern="1200" dirty="0">
              <a:sym typeface="Wingdings" panose="05000000000000000000" pitchFamily="2" charset="2"/>
            </a:rPr>
            <a:t> </a:t>
          </a:r>
          <a:r>
            <a:rPr lang="en-GB" sz="1600" kern="1200" dirty="0"/>
            <a:t>Insights on Improving Overall Business</a:t>
          </a:r>
        </a:p>
      </dsp:txBody>
      <dsp:txXfrm>
        <a:off x="1089729" y="3660271"/>
        <a:ext cx="3269190" cy="817297"/>
      </dsp:txXfrm>
    </dsp:sp>
    <dsp:sp modelId="{7B0086DC-DBC4-4F0C-8340-64D56260D65F}">
      <dsp:nvSpPr>
        <dsp:cNvPr id="0" name=""/>
        <dsp:cNvSpPr/>
      </dsp:nvSpPr>
      <dsp:spPr>
        <a:xfrm>
          <a:off x="2239395" y="1637732"/>
          <a:ext cx="1225946" cy="1225946"/>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kern="1200" dirty="0"/>
            <a:t>Rating</a:t>
          </a:r>
          <a:endParaRPr lang="en-US" sz="1600" kern="1200" dirty="0"/>
        </a:p>
      </dsp:txBody>
      <dsp:txXfrm>
        <a:off x="2418931" y="1817268"/>
        <a:ext cx="866874" cy="866874"/>
      </dsp:txXfrm>
    </dsp:sp>
    <dsp:sp modelId="{4EFB9644-2A3F-4DD6-BCCA-B26DA693BC79}">
      <dsp:nvSpPr>
        <dsp:cNvPr id="0" name=""/>
        <dsp:cNvSpPr/>
      </dsp:nvSpPr>
      <dsp:spPr>
        <a:xfrm>
          <a:off x="1362162" y="718000"/>
          <a:ext cx="1225946" cy="1225946"/>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kern="1200" dirty="0"/>
            <a:t>Ride Based Data</a:t>
          </a:r>
          <a:endParaRPr lang="en-US" sz="1600" kern="1200" dirty="0"/>
        </a:p>
      </dsp:txBody>
      <dsp:txXfrm>
        <a:off x="1541698" y="897536"/>
        <a:ext cx="866874" cy="866874"/>
      </dsp:txXfrm>
    </dsp:sp>
    <dsp:sp modelId="{C8A97077-ECEE-4359-AF7D-FC0327013A88}">
      <dsp:nvSpPr>
        <dsp:cNvPr id="0" name=""/>
        <dsp:cNvSpPr/>
      </dsp:nvSpPr>
      <dsp:spPr>
        <a:xfrm>
          <a:off x="2615352" y="421594"/>
          <a:ext cx="1225946" cy="1225946"/>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kern="1200" dirty="0"/>
            <a:t>Customer Data</a:t>
          </a:r>
          <a:endParaRPr lang="en-US" sz="1600" kern="1200" dirty="0"/>
        </a:p>
      </dsp:txBody>
      <dsp:txXfrm>
        <a:off x="2794888" y="601130"/>
        <a:ext cx="866874" cy="866874"/>
      </dsp:txXfrm>
    </dsp:sp>
    <dsp:sp modelId="{E3776E5F-0884-45DD-99D3-585300649ABF}">
      <dsp:nvSpPr>
        <dsp:cNvPr id="0" name=""/>
        <dsp:cNvSpPr/>
      </dsp:nvSpPr>
      <dsp:spPr>
        <a:xfrm>
          <a:off x="817297" y="173135"/>
          <a:ext cx="3814055" cy="3051244"/>
        </a:xfrm>
        <a:prstGeom prst="funnel">
          <a:avLst/>
        </a:prstGeom>
        <a:solidFill>
          <a:schemeClr val="dk1">
            <a:alpha val="40000"/>
            <a:tint val="40000"/>
            <a:hueOff val="0"/>
            <a:satOff val="0"/>
            <a:lumOff val="0"/>
            <a:alphaOff val="0"/>
          </a:schemeClr>
        </a:solidFill>
        <a:ln w="6350" cap="flat" cmpd="sng" algn="in">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12T18:43:58.352"/>
    </inkml:context>
    <inkml:brush xml:id="br0">
      <inkml:brushProperty name="width" value="0.1" units="cm"/>
      <inkml:brushProperty name="height" value="0.1" units="cm"/>
      <inkml:brushProperty name="color" value="#E71224"/>
      <inkml:brushProperty name="ignorePressure" value="1"/>
    </inkml:brush>
  </inkml:definitions>
  <inkml:trace contextRef="#ctx0" brushRef="#br0">1291 18,'-633'0,"620"0,-1 1,1-1,0 2,0 0,-11 3,16-3,0 0,1 1,0 0,0 0,0 1,0 0,1 0,0 0,0 1,-2 1,-13 11,1 1,2 1,0 1,1 0,1 0,1 2,1 0,-1 4,-175 379,171-363,-10 17,18-41,1 1,1 0,2 1,0 0,1 0,1 0,0 10,-13 116,8-75,0 70,11 328,1-452,0 0,1 0,2-1,0 1,0-1,3 2,2 10,28 66,4 0,18 21,13 4,-44-73,7 9,2-1,2-2,18 16,-46-58,0 1,1-1,0-1,0 0,1 0,1-2,-1 1,2-1,-1-1,16 4,26 6,1-2,28 3,-34-8,58 14,106 18,-152-31,1-3,27-1,189-6,-153-1,-114 0,0 0,1 0,-1-1,0-1,0 0,0 0,-1-1,0-1,0 0,0-1,0 0,-1 0,7-6,48-26,-44 27,-1-2,-1 0,0-1,14-13,-12 5,-2-1,0 0,-2-2,-2 0,0-1,12-26,11-35,12-46,-46 117,16-49,-4-1,-2-1,-5-1,-2 0,-4 0,-4-35,-1 6,0-1,-4 0,-15-74,14 149,-38-187,25 142,-3 0,-4 1,-21-60,26 67,-4 1,-2 1,-17-25,27 60,0 1,-2 1,-1 0,-1 2,0-1,-2 2,-1 1,0 0,-1 1,-1 1,-1 2,-12-5,-26-9,-1 2,-1 3,-1 3,-53-10,83 20,1-2,-1-2,5 2,0 1,-21-3,33 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12T18:51:18.300"/>
    </inkml:context>
    <inkml:brush xml:id="br0">
      <inkml:brushProperty name="width" value="0.1" units="cm"/>
      <inkml:brushProperty name="height" value="0.1" units="cm"/>
      <inkml:brushProperty name="color" value="#FFC114"/>
      <inkml:brushProperty name="ignorePressure" value="1"/>
    </inkml:brush>
  </inkml:definitions>
  <inkml:trace contextRef="#ctx0" brushRef="#br0">1 57,'1'0,"0"0,-1 1,1-1,0 1,0-1,-1 1,1-1,0 1,-1 0,1-1,0 1,-1 0,1 0,-1-1,1 1,-1 0,1 0,-1 0,0 0,0-1,1 1,-1 0,0 0,0 0,0 0,0 0,4 31,-3-27,36 286,-2-22,-32-217,-2 1,-3 7,0-16,3 0,1 1,3 6,-5-50,2 16,2 0,0 0,1 2,-4-15,1 0,-1-1,1 1,-1 0,1-1,0 1,1-1,-1 1,0-1,1 0,0 0,0 0,0-1,0 1,0-1,3 2,7 1,1-1,0 0,0-1,0 0,0-1,0-1,10 0,-11 0,648 6,-438-10,1421 1,-1021 2,-617 0,0 0,-1 0,1-1,0 1,-1-1,1-1,0 1,-1-1,0 0,1 0,1-2,-4 2,0 0,0 0,-1-1,1 1,-1-1,0 1,1-1,-1 0,0 0,0 0,-1 0,1-1,-1 1,0 0,0-1,0 1,0 0,0-1,-1 0,4-27,-2 0,-1 0,-2 0,-3-22,0-37,5-65,-3-127,-2 246,-2 1,-8-29,7 34,1-1,1 0,-1-30,6 54,0-1,-1 1,1-1,-2 1,1 0,-1-1,-1 0,2 5,0 1,0 0,0-1,-1 1,1 0,-1 0,1 0,-1 0,0 0,0 1,0-1,0 0,0 1,0-1,-1 1,1 0,0 0,-1 0,1 0,-1 0,1 1,-3-1,-33-5,-1 3,1 1,-1 1,-33 5,3-1,-97 11,91-6,-32-3,-1382-6,1453 3,0 2,0 1,-27 8,26-5,-1-1,0-2,-22-1,-557-5,583 2,1 2,-17 5,16-3,0-1,-12-1,0-3,26-1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033E7-5676-402F-8B37-A6DAAAC8C863}" type="datetimeFigureOut">
              <a:rPr lang="en-US" smtClean="0"/>
              <a:t>10/16/2019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E9E93-C7C8-4F77-90D6-5D8D48DEA835}" type="slidenum">
              <a:rPr lang="en-US" smtClean="0"/>
              <a:t>‹#›</a:t>
            </a:fld>
            <a:endParaRPr lang="en-US"/>
          </a:p>
        </p:txBody>
      </p:sp>
    </p:spTree>
    <p:extLst>
      <p:ext uri="{BB962C8B-B14F-4D97-AF65-F5344CB8AC3E}">
        <p14:creationId xmlns:p14="http://schemas.microsoft.com/office/powerpoint/2010/main" val="870333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08C24C2-84AC-4A0C-A261-FCD3E3752246}" type="datetime1">
              <a:rPr lang="en-US" smtClean="0"/>
              <a:t>10/17/2019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ML Class HH</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A5012-74BC-42B0-98FF-004677517CFF}" type="datetime1">
              <a:rPr lang="en-US" smtClean="0"/>
              <a:t>10/17/2019</a:t>
            </a:fld>
            <a:endParaRPr lang="en-US" dirty="0"/>
          </a:p>
        </p:txBody>
      </p:sp>
      <p:sp>
        <p:nvSpPr>
          <p:cNvPr id="5" name="Footer Placeholder 4"/>
          <p:cNvSpPr>
            <a:spLocks noGrp="1"/>
          </p:cNvSpPr>
          <p:nvPr>
            <p:ph type="ftr" sz="quarter" idx="11"/>
          </p:nvPr>
        </p:nvSpPr>
        <p:spPr/>
        <p:txBody>
          <a:bodyPr/>
          <a:lstStyle/>
          <a:p>
            <a:r>
              <a:rPr lang="en-US"/>
              <a:t>ML Class HH</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19834-C0AF-48C8-A784-3624DCD07CF8}" type="datetime1">
              <a:rPr lang="en-US" smtClean="0"/>
              <a:t>10/17/2019</a:t>
            </a:fld>
            <a:endParaRPr lang="en-US" dirty="0"/>
          </a:p>
        </p:txBody>
      </p:sp>
      <p:sp>
        <p:nvSpPr>
          <p:cNvPr id="5" name="Footer Placeholder 4"/>
          <p:cNvSpPr>
            <a:spLocks noGrp="1"/>
          </p:cNvSpPr>
          <p:nvPr>
            <p:ph type="ftr" sz="quarter" idx="11"/>
          </p:nvPr>
        </p:nvSpPr>
        <p:spPr/>
        <p:txBody>
          <a:bodyPr/>
          <a:lstStyle/>
          <a:p>
            <a:r>
              <a:rPr lang="en-US"/>
              <a:t>ML Class HH</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0C3A69-150F-46DC-BEF3-28DC3FABCCA9}" type="datetime1">
              <a:rPr lang="en-US" smtClean="0"/>
              <a:t>10/17/2019</a:t>
            </a:fld>
            <a:endParaRPr lang="en-US" dirty="0"/>
          </a:p>
        </p:txBody>
      </p:sp>
      <p:sp>
        <p:nvSpPr>
          <p:cNvPr id="5" name="Footer Placeholder 4"/>
          <p:cNvSpPr>
            <a:spLocks noGrp="1"/>
          </p:cNvSpPr>
          <p:nvPr>
            <p:ph type="ftr" sz="quarter" idx="11"/>
          </p:nvPr>
        </p:nvSpPr>
        <p:spPr/>
        <p:txBody>
          <a:bodyPr/>
          <a:lstStyle/>
          <a:p>
            <a:r>
              <a:rPr lang="en-US"/>
              <a:t>ML Class HH</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35B05E5-3ADE-448A-A898-813949607F09}" type="datetime1">
              <a:rPr lang="en-US" smtClean="0"/>
              <a:t>10/17/2019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ML Class HH</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240221-5D45-40B7-A447-8674E0CE0B3C}" type="datetime1">
              <a:rPr lang="en-US" smtClean="0"/>
              <a:t>10/17/2019</a:t>
            </a:fld>
            <a:endParaRPr lang="en-US" dirty="0"/>
          </a:p>
        </p:txBody>
      </p:sp>
      <p:sp>
        <p:nvSpPr>
          <p:cNvPr id="6" name="Footer Placeholder 5"/>
          <p:cNvSpPr>
            <a:spLocks noGrp="1"/>
          </p:cNvSpPr>
          <p:nvPr>
            <p:ph type="ftr" sz="quarter" idx="11"/>
          </p:nvPr>
        </p:nvSpPr>
        <p:spPr/>
        <p:txBody>
          <a:bodyPr/>
          <a:lstStyle/>
          <a:p>
            <a:r>
              <a:rPr lang="en-US"/>
              <a:t>ML Class HH</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C34378-56EA-4D7A-8865-7D7C86395E37}" type="datetime1">
              <a:rPr lang="en-US" smtClean="0"/>
              <a:t>10/17/2019</a:t>
            </a:fld>
            <a:endParaRPr lang="en-US" dirty="0"/>
          </a:p>
        </p:txBody>
      </p:sp>
      <p:sp>
        <p:nvSpPr>
          <p:cNvPr id="8" name="Footer Placeholder 7"/>
          <p:cNvSpPr>
            <a:spLocks noGrp="1"/>
          </p:cNvSpPr>
          <p:nvPr>
            <p:ph type="ftr" sz="quarter" idx="11"/>
          </p:nvPr>
        </p:nvSpPr>
        <p:spPr/>
        <p:txBody>
          <a:bodyPr/>
          <a:lstStyle/>
          <a:p>
            <a:r>
              <a:rPr lang="en-US"/>
              <a:t>ML Class HH</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E8FCD9-BF77-4D7E-B885-4C9D09DCBA73}" type="datetime1">
              <a:rPr lang="en-US" smtClean="0"/>
              <a:t>10/17/2019</a:t>
            </a:fld>
            <a:endParaRPr lang="en-US" dirty="0"/>
          </a:p>
        </p:txBody>
      </p:sp>
      <p:sp>
        <p:nvSpPr>
          <p:cNvPr id="4" name="Footer Placeholder 3"/>
          <p:cNvSpPr>
            <a:spLocks noGrp="1"/>
          </p:cNvSpPr>
          <p:nvPr>
            <p:ph type="ftr" sz="quarter" idx="11"/>
          </p:nvPr>
        </p:nvSpPr>
        <p:spPr/>
        <p:txBody>
          <a:bodyPr/>
          <a:lstStyle/>
          <a:p>
            <a:r>
              <a:rPr lang="en-US"/>
              <a:t>ML Class HH</a:t>
            </a:r>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5222D4-1AAD-47D1-8BEE-AF218846D9EE}" type="datetime1">
              <a:rPr lang="en-US" smtClean="0"/>
              <a:t>10/17/2019</a:t>
            </a:fld>
            <a:endParaRPr lang="en-US" dirty="0"/>
          </a:p>
        </p:txBody>
      </p:sp>
      <p:sp>
        <p:nvSpPr>
          <p:cNvPr id="3" name="Footer Placeholder 2"/>
          <p:cNvSpPr>
            <a:spLocks noGrp="1"/>
          </p:cNvSpPr>
          <p:nvPr>
            <p:ph type="ftr" sz="quarter" idx="11"/>
          </p:nvPr>
        </p:nvSpPr>
        <p:spPr/>
        <p:txBody>
          <a:bodyPr/>
          <a:lstStyle/>
          <a:p>
            <a:r>
              <a:rPr lang="en-US"/>
              <a:t>ML Class HH</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00FA397-9C5F-4F4F-8BEC-2096292D6D57}" type="datetime1">
              <a:rPr lang="en-US" smtClean="0"/>
              <a:t>10/17/2019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ML Class HH</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5F2BA66-525E-453E-AE9A-C3DBB27966EE}" type="datetime1">
              <a:rPr lang="en-US" smtClean="0"/>
              <a:t>10/17/2019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ML Class HH</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7522195-243B-45EF-A3DD-502995BE6C84}" type="datetime1">
              <a:rPr lang="en-US" smtClean="0"/>
              <a:t>10/17/2019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ML Class HH</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customXml" Target="../ink/ink1.xml"/><Relationship Id="rId7"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customXml" Target="../ink/ink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6666-1453-429E-A8C2-10DD88ACD15D}"/>
              </a:ext>
            </a:extLst>
          </p:cNvPr>
          <p:cNvSpPr>
            <a:spLocks noGrp="1"/>
          </p:cNvSpPr>
          <p:nvPr>
            <p:ph type="ctrTitle"/>
          </p:nvPr>
        </p:nvSpPr>
        <p:spPr/>
        <p:txBody>
          <a:bodyPr/>
          <a:lstStyle/>
          <a:p>
            <a:r>
              <a:rPr lang="en-GB" sz="4000" dirty="0"/>
              <a:t>Machine Learning (Course) :</a:t>
            </a:r>
            <a:br>
              <a:rPr lang="en-GB" sz="4000" dirty="0"/>
            </a:br>
            <a:r>
              <a:rPr lang="en-GB" sz="4000" dirty="0"/>
              <a:t>Ride rating prediction</a:t>
            </a:r>
            <a:endParaRPr lang="en-US" sz="4000" dirty="0"/>
          </a:p>
        </p:txBody>
      </p:sp>
      <p:sp>
        <p:nvSpPr>
          <p:cNvPr id="3" name="Subtitle 2">
            <a:extLst>
              <a:ext uri="{FF2B5EF4-FFF2-40B4-BE49-F238E27FC236}">
                <a16:creationId xmlns:a16="http://schemas.microsoft.com/office/drawing/2014/main" id="{F778C5C9-265A-4A43-8878-9B7E628A9AC1}"/>
              </a:ext>
            </a:extLst>
          </p:cNvPr>
          <p:cNvSpPr>
            <a:spLocks noGrp="1"/>
          </p:cNvSpPr>
          <p:nvPr>
            <p:ph type="subTitle" idx="1"/>
          </p:nvPr>
        </p:nvSpPr>
        <p:spPr/>
        <p:txBody>
          <a:bodyPr/>
          <a:lstStyle/>
          <a:p>
            <a:r>
              <a:rPr lang="en-GB" dirty="0"/>
              <a:t>By Sharon Christina</a:t>
            </a:r>
          </a:p>
          <a:p>
            <a:r>
              <a:rPr lang="en-GB" dirty="0"/>
              <a:t>Supervised by Mr. Anil Jadon</a:t>
            </a:r>
          </a:p>
          <a:p>
            <a:endParaRPr lang="en-US" dirty="0"/>
          </a:p>
        </p:txBody>
      </p:sp>
    </p:spTree>
    <p:extLst>
      <p:ext uri="{BB962C8B-B14F-4D97-AF65-F5344CB8AC3E}">
        <p14:creationId xmlns:p14="http://schemas.microsoft.com/office/powerpoint/2010/main" val="3533179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175C-536C-4B52-8F6E-988424F9F26A}"/>
              </a:ext>
            </a:extLst>
          </p:cNvPr>
          <p:cNvSpPr>
            <a:spLocks noGrp="1"/>
          </p:cNvSpPr>
          <p:nvPr>
            <p:ph type="title"/>
          </p:nvPr>
        </p:nvSpPr>
        <p:spPr>
          <a:xfrm>
            <a:off x="1371600" y="283129"/>
            <a:ext cx="9601200" cy="538993"/>
          </a:xfrm>
        </p:spPr>
        <p:txBody>
          <a:bodyPr>
            <a:normAutofit fontScale="90000"/>
          </a:bodyPr>
          <a:lstStyle/>
          <a:p>
            <a:r>
              <a:rPr lang="en-GB" dirty="0"/>
              <a:t>Outlier Treatment post-</a:t>
            </a:r>
            <a:r>
              <a:rPr lang="en-GB" dirty="0" err="1"/>
              <a:t>winsorization</a:t>
            </a:r>
            <a:r>
              <a:rPr lang="en-GB" dirty="0"/>
              <a:t> at 95%</a:t>
            </a:r>
            <a:endParaRPr lang="en-US" dirty="0"/>
          </a:p>
        </p:txBody>
      </p:sp>
      <p:sp>
        <p:nvSpPr>
          <p:cNvPr id="4" name="Footer Placeholder 3">
            <a:extLst>
              <a:ext uri="{FF2B5EF4-FFF2-40B4-BE49-F238E27FC236}">
                <a16:creationId xmlns:a16="http://schemas.microsoft.com/office/drawing/2014/main" id="{5295F339-41D7-4E01-A4E8-97730D55C523}"/>
              </a:ext>
            </a:extLst>
          </p:cNvPr>
          <p:cNvSpPr>
            <a:spLocks noGrp="1"/>
          </p:cNvSpPr>
          <p:nvPr>
            <p:ph type="ftr" sz="quarter" idx="11"/>
          </p:nvPr>
        </p:nvSpPr>
        <p:spPr/>
        <p:txBody>
          <a:bodyPr/>
          <a:lstStyle/>
          <a:p>
            <a:r>
              <a:rPr lang="en-US"/>
              <a:t>ML Class HH</a:t>
            </a:r>
            <a:endParaRPr lang="en-US" dirty="0"/>
          </a:p>
        </p:txBody>
      </p:sp>
      <p:sp>
        <p:nvSpPr>
          <p:cNvPr id="5" name="Slide Number Placeholder 4">
            <a:extLst>
              <a:ext uri="{FF2B5EF4-FFF2-40B4-BE49-F238E27FC236}">
                <a16:creationId xmlns:a16="http://schemas.microsoft.com/office/drawing/2014/main" id="{921F4812-35F4-42A9-AD0C-A0783365262B}"/>
              </a:ext>
            </a:extLst>
          </p:cNvPr>
          <p:cNvSpPr>
            <a:spLocks noGrp="1"/>
          </p:cNvSpPr>
          <p:nvPr>
            <p:ph type="sldNum" sz="quarter" idx="12"/>
          </p:nvPr>
        </p:nvSpPr>
        <p:spPr/>
        <p:txBody>
          <a:bodyPr/>
          <a:lstStyle/>
          <a:p>
            <a:fld id="{69E57DC2-970A-4B3E-BB1C-7A09969E49DF}" type="slidenum">
              <a:rPr lang="en-US" smtClean="0"/>
              <a:t>10</a:t>
            </a:fld>
            <a:endParaRPr lang="en-US" dirty="0"/>
          </a:p>
        </p:txBody>
      </p:sp>
      <p:grpSp>
        <p:nvGrpSpPr>
          <p:cNvPr id="6" name="Group 5">
            <a:extLst>
              <a:ext uri="{FF2B5EF4-FFF2-40B4-BE49-F238E27FC236}">
                <a16:creationId xmlns:a16="http://schemas.microsoft.com/office/drawing/2014/main" id="{C571BC2E-F03F-49F8-A426-E8062EE695F0}"/>
              </a:ext>
            </a:extLst>
          </p:cNvPr>
          <p:cNvGrpSpPr/>
          <p:nvPr/>
        </p:nvGrpSpPr>
        <p:grpSpPr>
          <a:xfrm>
            <a:off x="1076448" y="984571"/>
            <a:ext cx="10542304" cy="5089059"/>
            <a:chOff x="1093226" y="1278185"/>
            <a:chExt cx="8232561" cy="4467451"/>
          </a:xfrm>
        </p:grpSpPr>
        <p:pic>
          <p:nvPicPr>
            <p:cNvPr id="4098" name="Picture 2">
              <a:extLst>
                <a:ext uri="{FF2B5EF4-FFF2-40B4-BE49-F238E27FC236}">
                  <a16:creationId xmlns:a16="http://schemas.microsoft.com/office/drawing/2014/main" id="{F3FA56B8-4893-4CA2-B787-19F2C4C6D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987" y="1278185"/>
              <a:ext cx="2826245" cy="112830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4C6959F-8848-48E2-AE23-B3085C9822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226" y="2401851"/>
              <a:ext cx="2873599" cy="113006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1EF6197-C8A8-47FF-BA73-63CC7941BD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8946" y="1278185"/>
              <a:ext cx="2746841" cy="110597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9DE007DA-18E3-4F06-BBAA-40FC018D7A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6824" y="1278185"/>
              <a:ext cx="2612122" cy="113006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4EBF01FB-7A74-4F94-9B3C-F0FF930F04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6824" y="3492069"/>
              <a:ext cx="2612122" cy="1130067"/>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218285BD-FEE7-408F-9A67-CBF9DD4BC0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5039" y="3490137"/>
              <a:ext cx="2861785" cy="1130067"/>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B660D900-35B3-4884-A0A8-27B8595B62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2417" y="2406486"/>
              <a:ext cx="2606529" cy="1125432"/>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a:extLst>
                <a:ext uri="{FF2B5EF4-FFF2-40B4-BE49-F238E27FC236}">
                  <a16:creationId xmlns:a16="http://schemas.microsoft.com/office/drawing/2014/main" id="{C162CF0D-D854-4396-BB14-F5F1F8B56C6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4987" y="4620204"/>
              <a:ext cx="2837430" cy="1125432"/>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a:extLst>
                <a:ext uri="{FF2B5EF4-FFF2-40B4-BE49-F238E27FC236}">
                  <a16:creationId xmlns:a16="http://schemas.microsoft.com/office/drawing/2014/main" id="{529DC27F-ABCA-4403-992F-381048993B6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78946" y="2430578"/>
              <a:ext cx="2746841" cy="1101340"/>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a:extLst>
                <a:ext uri="{FF2B5EF4-FFF2-40B4-BE49-F238E27FC236}">
                  <a16:creationId xmlns:a16="http://schemas.microsoft.com/office/drawing/2014/main" id="{E1C8C1C7-4E5A-48BC-9BCF-A64873A1D93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84538" y="3531918"/>
              <a:ext cx="2741249" cy="10614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43467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92D5-2D89-4210-A10F-C9DF7CCCB04E}"/>
              </a:ext>
            </a:extLst>
          </p:cNvPr>
          <p:cNvSpPr>
            <a:spLocks noGrp="1"/>
          </p:cNvSpPr>
          <p:nvPr>
            <p:ph type="title"/>
          </p:nvPr>
        </p:nvSpPr>
        <p:spPr>
          <a:xfrm>
            <a:off x="1295400" y="165683"/>
            <a:ext cx="9601200" cy="606105"/>
          </a:xfrm>
        </p:spPr>
        <p:txBody>
          <a:bodyPr>
            <a:normAutofit fontScale="90000"/>
          </a:bodyPr>
          <a:lstStyle/>
          <a:p>
            <a:r>
              <a:rPr lang="en-GB" dirty="0"/>
              <a:t>Speed vs. Rating</a:t>
            </a:r>
            <a:endParaRPr lang="en-US" dirty="0"/>
          </a:p>
        </p:txBody>
      </p:sp>
      <p:sp>
        <p:nvSpPr>
          <p:cNvPr id="4" name="Footer Placeholder 3">
            <a:extLst>
              <a:ext uri="{FF2B5EF4-FFF2-40B4-BE49-F238E27FC236}">
                <a16:creationId xmlns:a16="http://schemas.microsoft.com/office/drawing/2014/main" id="{B0074FE0-DE05-44EF-81A5-5F13614B63D2}"/>
              </a:ext>
            </a:extLst>
          </p:cNvPr>
          <p:cNvSpPr>
            <a:spLocks noGrp="1"/>
          </p:cNvSpPr>
          <p:nvPr>
            <p:ph type="ftr" sz="quarter" idx="11"/>
          </p:nvPr>
        </p:nvSpPr>
        <p:spPr/>
        <p:txBody>
          <a:bodyPr/>
          <a:lstStyle/>
          <a:p>
            <a:r>
              <a:rPr lang="en-US"/>
              <a:t>ML Class HH</a:t>
            </a:r>
            <a:endParaRPr lang="en-US" dirty="0"/>
          </a:p>
        </p:txBody>
      </p:sp>
      <p:sp>
        <p:nvSpPr>
          <p:cNvPr id="5" name="Slide Number Placeholder 4">
            <a:extLst>
              <a:ext uri="{FF2B5EF4-FFF2-40B4-BE49-F238E27FC236}">
                <a16:creationId xmlns:a16="http://schemas.microsoft.com/office/drawing/2014/main" id="{BE170777-940E-4EA6-B286-6FDF14AFE0C0}"/>
              </a:ext>
            </a:extLst>
          </p:cNvPr>
          <p:cNvSpPr>
            <a:spLocks noGrp="1"/>
          </p:cNvSpPr>
          <p:nvPr>
            <p:ph type="sldNum" sz="quarter" idx="12"/>
          </p:nvPr>
        </p:nvSpPr>
        <p:spPr/>
        <p:txBody>
          <a:bodyPr/>
          <a:lstStyle/>
          <a:p>
            <a:fld id="{69E57DC2-970A-4B3E-BB1C-7A09969E49DF}" type="slidenum">
              <a:rPr lang="en-US" smtClean="0"/>
              <a:t>11</a:t>
            </a:fld>
            <a:endParaRPr lang="en-US" dirty="0"/>
          </a:p>
        </p:txBody>
      </p:sp>
      <p:grpSp>
        <p:nvGrpSpPr>
          <p:cNvPr id="9" name="Group 8">
            <a:extLst>
              <a:ext uri="{FF2B5EF4-FFF2-40B4-BE49-F238E27FC236}">
                <a16:creationId xmlns:a16="http://schemas.microsoft.com/office/drawing/2014/main" id="{17A6B0A7-46B3-427C-BE5E-3A3564928685}"/>
              </a:ext>
            </a:extLst>
          </p:cNvPr>
          <p:cNvGrpSpPr/>
          <p:nvPr/>
        </p:nvGrpSpPr>
        <p:grpSpPr>
          <a:xfrm>
            <a:off x="975918" y="771788"/>
            <a:ext cx="4876801" cy="2877336"/>
            <a:chOff x="1219199" y="830598"/>
            <a:chExt cx="5728322" cy="3909182"/>
          </a:xfrm>
        </p:grpSpPr>
        <p:pic>
          <p:nvPicPr>
            <p:cNvPr id="5124" name="Picture 4">
              <a:extLst>
                <a:ext uri="{FF2B5EF4-FFF2-40B4-BE49-F238E27FC236}">
                  <a16:creationId xmlns:a16="http://schemas.microsoft.com/office/drawing/2014/main" id="{4D0ABE77-76F0-442A-B089-B0FB8E0FF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830598"/>
              <a:ext cx="5491993" cy="390918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F89AE83C-8847-4C4A-A396-5908E211F403}"/>
                    </a:ext>
                  </a:extLst>
                </p14:cNvPr>
                <p14:cNvContentPartPr/>
                <p14:nvPr/>
              </p14:nvContentPartPr>
              <p14:xfrm>
                <a:off x="5871481" y="838103"/>
                <a:ext cx="1076040" cy="1385640"/>
              </p14:xfrm>
            </p:contentPart>
          </mc:Choice>
          <mc:Fallback xmlns="">
            <p:pic>
              <p:nvPicPr>
                <p:cNvPr id="8" name="Ink 7">
                  <a:extLst>
                    <a:ext uri="{FF2B5EF4-FFF2-40B4-BE49-F238E27FC236}">
                      <a16:creationId xmlns:a16="http://schemas.microsoft.com/office/drawing/2014/main" id="{F89AE83C-8847-4C4A-A396-5908E211F403}"/>
                    </a:ext>
                  </a:extLst>
                </p:cNvPr>
                <p:cNvPicPr/>
                <p:nvPr/>
              </p:nvPicPr>
              <p:blipFill>
                <a:blip r:embed="rId4"/>
                <a:stretch>
                  <a:fillRect/>
                </a:stretch>
              </p:blipFill>
              <p:spPr>
                <a:xfrm>
                  <a:off x="5850764" y="814145"/>
                  <a:ext cx="1117898" cy="1434045"/>
                </a:xfrm>
                <a:prstGeom prst="rect">
                  <a:avLst/>
                </a:prstGeom>
              </p:spPr>
            </p:pic>
          </mc:Fallback>
        </mc:AlternateContent>
      </p:grpSp>
      <p:sp>
        <p:nvSpPr>
          <p:cNvPr id="10" name="TextBox 9">
            <a:extLst>
              <a:ext uri="{FF2B5EF4-FFF2-40B4-BE49-F238E27FC236}">
                <a16:creationId xmlns:a16="http://schemas.microsoft.com/office/drawing/2014/main" id="{36700645-58E7-400B-9152-E645C9210273}"/>
              </a:ext>
            </a:extLst>
          </p:cNvPr>
          <p:cNvSpPr txBox="1"/>
          <p:nvPr/>
        </p:nvSpPr>
        <p:spPr>
          <a:xfrm>
            <a:off x="5881243" y="860342"/>
            <a:ext cx="3154669"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i="1" dirty="0"/>
              <a:t>From the graph of speed vs. rating, we observe that higher speeds correspond to improved ratings (indicated by red circle)</a:t>
            </a:r>
          </a:p>
          <a:p>
            <a:r>
              <a:rPr lang="en-GB" i="1" dirty="0"/>
              <a:t>Few exceptions i.e. high speed but with low ratings are highlighted in yellow</a:t>
            </a:r>
            <a:endParaRPr lang="en-US" i="1" dirty="0"/>
          </a:p>
        </p:txBody>
      </p:sp>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0E1C8937-DECA-42A4-9714-C1F9EBC0C27B}"/>
                  </a:ext>
                </a:extLst>
              </p14:cNvPr>
              <p14:cNvContentPartPr/>
              <p14:nvPr/>
            </p14:nvContentPartPr>
            <p14:xfrm>
              <a:off x="2088258" y="1053383"/>
              <a:ext cx="1279080" cy="425160"/>
            </p14:xfrm>
          </p:contentPart>
        </mc:Choice>
        <mc:Fallback xmlns="">
          <p:pic>
            <p:nvPicPr>
              <p:cNvPr id="15" name="Ink 14">
                <a:extLst>
                  <a:ext uri="{FF2B5EF4-FFF2-40B4-BE49-F238E27FC236}">
                    <a16:creationId xmlns:a16="http://schemas.microsoft.com/office/drawing/2014/main" id="{0E1C8937-DECA-42A4-9714-C1F9EBC0C27B}"/>
                  </a:ext>
                </a:extLst>
              </p:cNvPr>
              <p:cNvPicPr/>
              <p:nvPr/>
            </p:nvPicPr>
            <p:blipFill>
              <a:blip r:embed="rId6"/>
              <a:stretch>
                <a:fillRect/>
              </a:stretch>
            </p:blipFill>
            <p:spPr>
              <a:xfrm>
                <a:off x="2070618" y="1035383"/>
                <a:ext cx="1314720" cy="460800"/>
              </a:xfrm>
              <a:prstGeom prst="rect">
                <a:avLst/>
              </a:prstGeom>
            </p:spPr>
          </p:pic>
        </mc:Fallback>
      </mc:AlternateContent>
      <p:pic>
        <p:nvPicPr>
          <p:cNvPr id="5126" name="Picture 6">
            <a:extLst>
              <a:ext uri="{FF2B5EF4-FFF2-40B4-BE49-F238E27FC236}">
                <a16:creationId xmlns:a16="http://schemas.microsoft.com/office/drawing/2014/main" id="{D8D0A565-EBCD-4B78-9D4E-191BE86DB8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5919" y="3803480"/>
            <a:ext cx="3688360" cy="249555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938E0B98-0107-4F9F-8423-31D4599A67B7}"/>
              </a:ext>
            </a:extLst>
          </p:cNvPr>
          <p:cNvSpPr txBox="1"/>
          <p:nvPr/>
        </p:nvSpPr>
        <p:spPr>
          <a:xfrm>
            <a:off x="4779208" y="3862804"/>
            <a:ext cx="2147021"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i="1" dirty="0"/>
              <a:t>No apparent relationship observed between shorter/ longer rides and ratings</a:t>
            </a:r>
            <a:endParaRPr lang="en-US" i="1" dirty="0"/>
          </a:p>
        </p:txBody>
      </p:sp>
      <p:pic>
        <p:nvPicPr>
          <p:cNvPr id="5128" name="Picture 8">
            <a:extLst>
              <a:ext uri="{FF2B5EF4-FFF2-40B4-BE49-F238E27FC236}">
                <a16:creationId xmlns:a16="http://schemas.microsoft.com/office/drawing/2014/main" id="{92FCFBAF-537A-4154-A42D-8741073C53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61820" y="4196767"/>
            <a:ext cx="3964061" cy="249555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99C306F2-46B2-48F4-8105-96A8CF3547C2}"/>
              </a:ext>
            </a:extLst>
          </p:cNvPr>
          <p:cNvSpPr txBox="1"/>
          <p:nvPr/>
        </p:nvSpPr>
        <p:spPr>
          <a:xfrm>
            <a:off x="9823089" y="2690336"/>
            <a:ext cx="2147021"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i="1" dirty="0"/>
              <a:t>No apparent relationship between price and ratings either (refer graph below)</a:t>
            </a:r>
            <a:endParaRPr lang="en-US" i="1" dirty="0"/>
          </a:p>
        </p:txBody>
      </p:sp>
    </p:spTree>
    <p:extLst>
      <p:ext uri="{BB962C8B-B14F-4D97-AF65-F5344CB8AC3E}">
        <p14:creationId xmlns:p14="http://schemas.microsoft.com/office/powerpoint/2010/main" val="2300708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86B4DED-0375-4CC4-A12C-2C12CCF5383C}"/>
              </a:ext>
            </a:extLst>
          </p:cNvPr>
          <p:cNvSpPr>
            <a:spLocks noGrp="1"/>
          </p:cNvSpPr>
          <p:nvPr>
            <p:ph type="ftr" sz="quarter" idx="11"/>
          </p:nvPr>
        </p:nvSpPr>
        <p:spPr/>
        <p:txBody>
          <a:bodyPr/>
          <a:lstStyle/>
          <a:p>
            <a:r>
              <a:rPr lang="en-US"/>
              <a:t>ML Class HH</a:t>
            </a:r>
            <a:endParaRPr lang="en-US" dirty="0"/>
          </a:p>
        </p:txBody>
      </p:sp>
      <p:sp>
        <p:nvSpPr>
          <p:cNvPr id="5" name="Slide Number Placeholder 4">
            <a:extLst>
              <a:ext uri="{FF2B5EF4-FFF2-40B4-BE49-F238E27FC236}">
                <a16:creationId xmlns:a16="http://schemas.microsoft.com/office/drawing/2014/main" id="{5C9BD37A-397F-409D-8A1D-4C2DBB5ED179}"/>
              </a:ext>
            </a:extLst>
          </p:cNvPr>
          <p:cNvSpPr>
            <a:spLocks noGrp="1"/>
          </p:cNvSpPr>
          <p:nvPr>
            <p:ph type="sldNum" sz="quarter" idx="12"/>
          </p:nvPr>
        </p:nvSpPr>
        <p:spPr/>
        <p:txBody>
          <a:bodyPr/>
          <a:lstStyle/>
          <a:p>
            <a:fld id="{69E57DC2-970A-4B3E-BB1C-7A09969E49DF}" type="slidenum">
              <a:rPr lang="en-US" smtClean="0"/>
              <a:t>12</a:t>
            </a:fld>
            <a:endParaRPr lang="en-US" dirty="0"/>
          </a:p>
        </p:txBody>
      </p:sp>
      <p:pic>
        <p:nvPicPr>
          <p:cNvPr id="6146" name="Picture 2">
            <a:extLst>
              <a:ext uri="{FF2B5EF4-FFF2-40B4-BE49-F238E27FC236}">
                <a16:creationId xmlns:a16="http://schemas.microsoft.com/office/drawing/2014/main" id="{0E84E71B-2E86-4453-B73E-9C89D7EAA1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422" y="388516"/>
            <a:ext cx="5650161" cy="4000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6A7EC97C-3111-41C9-BAAA-2940A439E9DF}"/>
              </a:ext>
            </a:extLst>
          </p:cNvPr>
          <p:cNvGraphicFramePr>
            <a:graphicFrameLocks noGrp="1"/>
          </p:cNvGraphicFramePr>
          <p:nvPr>
            <p:extLst>
              <p:ext uri="{D42A27DB-BD31-4B8C-83A1-F6EECF244321}">
                <p14:modId xmlns:p14="http://schemas.microsoft.com/office/powerpoint/2010/main" val="891237813"/>
              </p:ext>
            </p:extLst>
          </p:nvPr>
        </p:nvGraphicFramePr>
        <p:xfrm>
          <a:off x="7299762" y="594365"/>
          <a:ext cx="3213100" cy="25146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215857348"/>
                    </a:ext>
                  </a:extLst>
                </a:gridCol>
                <a:gridCol w="774700">
                  <a:extLst>
                    <a:ext uri="{9D8B030D-6E8A-4147-A177-3AD203B41FA5}">
                      <a16:colId xmlns:a16="http://schemas.microsoft.com/office/drawing/2014/main" val="2774702134"/>
                    </a:ext>
                  </a:extLst>
                </a:gridCol>
                <a:gridCol w="609600">
                  <a:extLst>
                    <a:ext uri="{9D8B030D-6E8A-4147-A177-3AD203B41FA5}">
                      <a16:colId xmlns:a16="http://schemas.microsoft.com/office/drawing/2014/main" val="3948832704"/>
                    </a:ext>
                  </a:extLst>
                </a:gridCol>
                <a:gridCol w="609600">
                  <a:extLst>
                    <a:ext uri="{9D8B030D-6E8A-4147-A177-3AD203B41FA5}">
                      <a16:colId xmlns:a16="http://schemas.microsoft.com/office/drawing/2014/main" val="4029116681"/>
                    </a:ext>
                  </a:extLst>
                </a:gridCol>
                <a:gridCol w="609600">
                  <a:extLst>
                    <a:ext uri="{9D8B030D-6E8A-4147-A177-3AD203B41FA5}">
                      <a16:colId xmlns:a16="http://schemas.microsoft.com/office/drawing/2014/main" val="3644494191"/>
                    </a:ext>
                  </a:extLst>
                </a:gridCol>
              </a:tblGrid>
              <a:tr h="182880">
                <a:tc gridSpan="5">
                  <a:txBody>
                    <a:bodyPr/>
                    <a:lstStyle/>
                    <a:p>
                      <a:pPr algn="ctr" fontAlgn="b"/>
                      <a:r>
                        <a:rPr lang="en-GB" sz="1100" b="1" i="0" u="none" strike="noStrike" dirty="0">
                          <a:solidFill>
                            <a:srgbClr val="000000"/>
                          </a:solidFill>
                          <a:effectLst/>
                          <a:latin typeface="Calibri" panose="020F0502020204030204" pitchFamily="34" charset="0"/>
                        </a:rPr>
                        <a:t>CLASSIFICATION REPORT</a:t>
                      </a:r>
                      <a:endParaRPr lang="en-US" sz="11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71300115"/>
                  </a:ext>
                </a:extLst>
              </a:tr>
              <a:tr h="182880">
                <a:tc>
                  <a:txBody>
                    <a:bodyPr/>
                    <a:lstStyle/>
                    <a:p>
                      <a:pPr algn="l" fontAlgn="b"/>
                      <a:r>
                        <a:rPr lang="en-US" sz="1100" b="1" u="none" strike="noStrike" dirty="0">
                          <a:effectLst/>
                        </a:rPr>
                        <a:t>RATING</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PRECISION</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RECALL</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f1 SCORE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SUPPORT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27142536"/>
                  </a:ext>
                </a:extLst>
              </a:tr>
              <a:tr h="182880">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4879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4848755"/>
                  </a:ext>
                </a:extLst>
              </a:tr>
              <a:tr h="18288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238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61457939"/>
                  </a:ext>
                </a:extLst>
              </a:tr>
              <a:tr h="18288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6206408"/>
                  </a:ext>
                </a:extLst>
              </a:tr>
              <a:tr h="18288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7824608"/>
                  </a:ext>
                </a:extLst>
              </a:tr>
              <a:tr h="182880">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930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10999830"/>
                  </a:ext>
                </a:extLst>
              </a:tr>
              <a:tr h="182880">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9027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66477280"/>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46106075"/>
                  </a:ext>
                </a:extLst>
              </a:tr>
              <a:tr h="182880">
                <a:tc>
                  <a:txBody>
                    <a:bodyPr/>
                    <a:lstStyle/>
                    <a:p>
                      <a:pPr algn="l" fontAlgn="b"/>
                      <a:r>
                        <a:rPr lang="en-US" sz="1100" u="none" strike="noStrike">
                          <a:effectLst/>
                        </a:rPr>
                        <a:t>Accuracy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6611408"/>
                  </a:ext>
                </a:extLst>
              </a:tr>
              <a:tr h="182880">
                <a:tc>
                  <a:txBody>
                    <a:bodyPr/>
                    <a:lstStyle/>
                    <a:p>
                      <a:pPr algn="l" fontAlgn="b"/>
                      <a:r>
                        <a:rPr lang="en-US" sz="1100" u="none" strike="noStrike">
                          <a:effectLst/>
                        </a:rPr>
                        <a:t>Macro Avg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0.34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0.34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0.34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029643"/>
                  </a:ext>
                </a:extLst>
              </a:tr>
              <a:tr h="182880">
                <a:tc>
                  <a:txBody>
                    <a:bodyPr/>
                    <a:lstStyle/>
                    <a:p>
                      <a:pPr algn="l" fontAlgn="b"/>
                      <a:r>
                        <a:rPr lang="en-US" sz="1100" u="none" strike="noStrike">
                          <a:effectLst/>
                        </a:rPr>
                        <a:t>Weight Avg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15325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14851633"/>
                  </a:ext>
                </a:extLst>
              </a:tr>
            </a:tbl>
          </a:graphicData>
        </a:graphic>
      </p:graphicFrame>
    </p:spTree>
    <p:extLst>
      <p:ext uri="{BB962C8B-B14F-4D97-AF65-F5344CB8AC3E}">
        <p14:creationId xmlns:p14="http://schemas.microsoft.com/office/powerpoint/2010/main" val="287105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A638-2FE9-4665-95D6-9F3E85AA0E53}"/>
              </a:ext>
            </a:extLst>
          </p:cNvPr>
          <p:cNvSpPr>
            <a:spLocks noGrp="1"/>
          </p:cNvSpPr>
          <p:nvPr>
            <p:ph type="title"/>
          </p:nvPr>
        </p:nvSpPr>
        <p:spPr/>
        <p:txBody>
          <a:bodyPr/>
          <a:lstStyle/>
          <a:p>
            <a:r>
              <a:rPr lang="en-GB" dirty="0"/>
              <a:t>Overview</a:t>
            </a:r>
            <a:endParaRPr lang="en-US" dirty="0"/>
          </a:p>
        </p:txBody>
      </p:sp>
      <p:sp>
        <p:nvSpPr>
          <p:cNvPr id="3" name="Content Placeholder 2">
            <a:extLst>
              <a:ext uri="{FF2B5EF4-FFF2-40B4-BE49-F238E27FC236}">
                <a16:creationId xmlns:a16="http://schemas.microsoft.com/office/drawing/2014/main" id="{A88C84D9-336E-4E94-A8ED-E93D7CD16D0E}"/>
              </a:ext>
            </a:extLst>
          </p:cNvPr>
          <p:cNvSpPr>
            <a:spLocks noGrp="1"/>
          </p:cNvSpPr>
          <p:nvPr>
            <p:ph idx="1"/>
          </p:nvPr>
        </p:nvSpPr>
        <p:spPr>
          <a:xfrm>
            <a:off x="1467828" y="1533525"/>
            <a:ext cx="9601200" cy="4638675"/>
          </a:xfrm>
        </p:spPr>
        <p:txBody>
          <a:bodyPr>
            <a:normAutofit lnSpcReduction="10000"/>
          </a:bodyPr>
          <a:lstStyle/>
          <a:p>
            <a:r>
              <a:rPr lang="en-GB" dirty="0"/>
              <a:t>Introduction</a:t>
            </a:r>
          </a:p>
          <a:p>
            <a:r>
              <a:rPr lang="en-GB" dirty="0"/>
              <a:t>Objective</a:t>
            </a:r>
          </a:p>
          <a:p>
            <a:r>
              <a:rPr lang="en-GB" dirty="0"/>
              <a:t>Variable Description</a:t>
            </a:r>
          </a:p>
          <a:p>
            <a:pPr lvl="1"/>
            <a:r>
              <a:rPr lang="en-GB" dirty="0"/>
              <a:t>Descriptives</a:t>
            </a:r>
          </a:p>
          <a:p>
            <a:r>
              <a:rPr lang="en-GB" dirty="0"/>
              <a:t>Exploratory Analysis</a:t>
            </a:r>
          </a:p>
          <a:p>
            <a:pPr lvl="1"/>
            <a:r>
              <a:rPr lang="en-GB" dirty="0"/>
              <a:t>Correlation Tables</a:t>
            </a:r>
          </a:p>
          <a:p>
            <a:pPr lvl="1"/>
            <a:r>
              <a:rPr lang="en-GB" dirty="0"/>
              <a:t>Outlier Detection and Treatment</a:t>
            </a:r>
          </a:p>
          <a:p>
            <a:r>
              <a:rPr lang="en-GB" dirty="0"/>
              <a:t>Analysis</a:t>
            </a:r>
          </a:p>
          <a:p>
            <a:pPr lvl="1"/>
            <a:r>
              <a:rPr lang="en-GB" dirty="0"/>
              <a:t>Bivariate Analysis</a:t>
            </a:r>
          </a:p>
          <a:p>
            <a:pPr lvl="1"/>
            <a:r>
              <a:rPr lang="en-GB" dirty="0"/>
              <a:t>Random Forest Classifier</a:t>
            </a:r>
          </a:p>
          <a:p>
            <a:pPr lvl="1"/>
            <a:r>
              <a:rPr lang="en-GB" dirty="0"/>
              <a:t>Method Validation</a:t>
            </a:r>
          </a:p>
          <a:p>
            <a:r>
              <a:rPr lang="en-GB" dirty="0"/>
              <a:t>References</a:t>
            </a:r>
          </a:p>
          <a:p>
            <a:pPr lvl="1"/>
            <a:endParaRPr lang="en-GB" dirty="0"/>
          </a:p>
          <a:p>
            <a:pPr lvl="1"/>
            <a:endParaRPr lang="en-US" dirty="0"/>
          </a:p>
        </p:txBody>
      </p:sp>
      <p:sp>
        <p:nvSpPr>
          <p:cNvPr id="4" name="Footer Placeholder 3">
            <a:extLst>
              <a:ext uri="{FF2B5EF4-FFF2-40B4-BE49-F238E27FC236}">
                <a16:creationId xmlns:a16="http://schemas.microsoft.com/office/drawing/2014/main" id="{66BFBEBD-7839-4BDE-B549-9EAA7B937FC3}"/>
              </a:ext>
            </a:extLst>
          </p:cNvPr>
          <p:cNvSpPr>
            <a:spLocks noGrp="1"/>
          </p:cNvSpPr>
          <p:nvPr>
            <p:ph type="ftr" sz="quarter" idx="11"/>
          </p:nvPr>
        </p:nvSpPr>
        <p:spPr/>
        <p:txBody>
          <a:bodyPr/>
          <a:lstStyle/>
          <a:p>
            <a:r>
              <a:rPr lang="en-US"/>
              <a:t>ML Class HH</a:t>
            </a:r>
            <a:endParaRPr lang="en-US" dirty="0"/>
          </a:p>
        </p:txBody>
      </p:sp>
      <p:sp>
        <p:nvSpPr>
          <p:cNvPr id="5" name="Slide Number Placeholder 4">
            <a:extLst>
              <a:ext uri="{FF2B5EF4-FFF2-40B4-BE49-F238E27FC236}">
                <a16:creationId xmlns:a16="http://schemas.microsoft.com/office/drawing/2014/main" id="{C3FDF0C1-3F0A-4E82-87E9-1F517572AD94}"/>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147940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2D256-6856-42CF-BAAA-0E2660DCE698}"/>
              </a:ext>
            </a:extLst>
          </p:cNvPr>
          <p:cNvSpPr>
            <a:spLocks noGrp="1"/>
          </p:cNvSpPr>
          <p:nvPr>
            <p:ph type="title"/>
          </p:nvPr>
        </p:nvSpPr>
        <p:spPr>
          <a:xfrm>
            <a:off x="1371600" y="333463"/>
            <a:ext cx="9601200" cy="379602"/>
          </a:xfrm>
        </p:spPr>
        <p:txBody>
          <a:bodyPr>
            <a:normAutofit fontScale="90000"/>
          </a:bodyPr>
          <a:lstStyle/>
          <a:p>
            <a:r>
              <a:rPr lang="en-GB" dirty="0"/>
              <a:t>Introduction</a:t>
            </a:r>
            <a:endParaRPr lang="en-US" dirty="0"/>
          </a:p>
        </p:txBody>
      </p:sp>
      <p:graphicFrame>
        <p:nvGraphicFramePr>
          <p:cNvPr id="7" name="Content Placeholder 6">
            <a:extLst>
              <a:ext uri="{FF2B5EF4-FFF2-40B4-BE49-F238E27FC236}">
                <a16:creationId xmlns:a16="http://schemas.microsoft.com/office/drawing/2014/main" id="{CFCD21D3-E231-418D-BE1D-77D9514500C6}"/>
              </a:ext>
            </a:extLst>
          </p:cNvPr>
          <p:cNvGraphicFramePr>
            <a:graphicFrameLocks noGrp="1"/>
          </p:cNvGraphicFramePr>
          <p:nvPr>
            <p:ph idx="1"/>
            <p:extLst>
              <p:ext uri="{D42A27DB-BD31-4B8C-83A1-F6EECF244321}">
                <p14:modId xmlns:p14="http://schemas.microsoft.com/office/powerpoint/2010/main" val="258729055"/>
              </p:ext>
            </p:extLst>
          </p:nvPr>
        </p:nvGraphicFramePr>
        <p:xfrm>
          <a:off x="4114800" y="922788"/>
          <a:ext cx="5448650" cy="46507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083FD306-CA3F-4F3D-BB3F-A4595298DD11}"/>
              </a:ext>
            </a:extLst>
          </p:cNvPr>
          <p:cNvSpPr>
            <a:spLocks noGrp="1"/>
          </p:cNvSpPr>
          <p:nvPr>
            <p:ph type="ftr" sz="quarter" idx="11"/>
          </p:nvPr>
        </p:nvSpPr>
        <p:spPr/>
        <p:txBody>
          <a:bodyPr/>
          <a:lstStyle/>
          <a:p>
            <a:r>
              <a:rPr lang="en-US"/>
              <a:t>ML Class HH</a:t>
            </a:r>
            <a:endParaRPr lang="en-US" dirty="0"/>
          </a:p>
        </p:txBody>
      </p:sp>
      <p:sp>
        <p:nvSpPr>
          <p:cNvPr id="5" name="Slide Number Placeholder 4">
            <a:extLst>
              <a:ext uri="{FF2B5EF4-FFF2-40B4-BE49-F238E27FC236}">
                <a16:creationId xmlns:a16="http://schemas.microsoft.com/office/drawing/2014/main" id="{F4C9BFD5-CF4A-4FA6-934D-0DDBABED36B4}"/>
              </a:ext>
            </a:extLst>
          </p:cNvPr>
          <p:cNvSpPr>
            <a:spLocks noGrp="1"/>
          </p:cNvSpPr>
          <p:nvPr>
            <p:ph type="sldNum" sz="quarter" idx="12"/>
          </p:nvPr>
        </p:nvSpPr>
        <p:spPr/>
        <p:txBody>
          <a:bodyPr/>
          <a:lstStyle/>
          <a:p>
            <a:fld id="{69E57DC2-970A-4B3E-BB1C-7A09969E49DF}" type="slidenum">
              <a:rPr lang="en-US" smtClean="0"/>
              <a:t>3</a:t>
            </a:fld>
            <a:endParaRPr lang="en-US" dirty="0"/>
          </a:p>
        </p:txBody>
      </p:sp>
      <p:sp>
        <p:nvSpPr>
          <p:cNvPr id="8" name="TextBox 7">
            <a:extLst>
              <a:ext uri="{FF2B5EF4-FFF2-40B4-BE49-F238E27FC236}">
                <a16:creationId xmlns:a16="http://schemas.microsoft.com/office/drawing/2014/main" id="{2919D145-7AF0-40E8-A630-A5414FEE6E97}"/>
              </a:ext>
            </a:extLst>
          </p:cNvPr>
          <p:cNvSpPr txBox="1"/>
          <p:nvPr/>
        </p:nvSpPr>
        <p:spPr>
          <a:xfrm>
            <a:off x="1538742" y="2063216"/>
            <a:ext cx="2127247"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dirty="0"/>
              <a:t>XXXX TAXI company has provided a random dataset of 9000 rides</a:t>
            </a:r>
          </a:p>
        </p:txBody>
      </p:sp>
    </p:spTree>
    <p:extLst>
      <p:ext uri="{BB962C8B-B14F-4D97-AF65-F5344CB8AC3E}">
        <p14:creationId xmlns:p14="http://schemas.microsoft.com/office/powerpoint/2010/main" val="1307195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B509-F32C-4EF4-B763-A950BC70B050}"/>
              </a:ext>
            </a:extLst>
          </p:cNvPr>
          <p:cNvSpPr>
            <a:spLocks noGrp="1"/>
          </p:cNvSpPr>
          <p:nvPr>
            <p:ph type="title"/>
          </p:nvPr>
        </p:nvSpPr>
        <p:spPr>
          <a:xfrm>
            <a:off x="1371600" y="685800"/>
            <a:ext cx="9601200" cy="555771"/>
          </a:xfrm>
        </p:spPr>
        <p:txBody>
          <a:bodyPr>
            <a:normAutofit fontScale="90000"/>
          </a:bodyPr>
          <a:lstStyle/>
          <a:p>
            <a:r>
              <a:rPr lang="en-GB" dirty="0"/>
              <a:t>Objective</a:t>
            </a:r>
            <a:endParaRPr lang="en-US" dirty="0"/>
          </a:p>
        </p:txBody>
      </p:sp>
      <p:sp>
        <p:nvSpPr>
          <p:cNvPr id="3" name="Content Placeholder 2">
            <a:extLst>
              <a:ext uri="{FF2B5EF4-FFF2-40B4-BE49-F238E27FC236}">
                <a16:creationId xmlns:a16="http://schemas.microsoft.com/office/drawing/2014/main" id="{91D1F5A9-9A6C-460C-B035-EA64AC19808C}"/>
              </a:ext>
            </a:extLst>
          </p:cNvPr>
          <p:cNvSpPr>
            <a:spLocks noGrp="1"/>
          </p:cNvSpPr>
          <p:nvPr>
            <p:ph idx="1"/>
          </p:nvPr>
        </p:nvSpPr>
        <p:spPr>
          <a:xfrm>
            <a:off x="1371600" y="1375794"/>
            <a:ext cx="9601200" cy="4491606"/>
          </a:xfrm>
        </p:spPr>
        <p:txBody>
          <a:bodyPr/>
          <a:lstStyle/>
          <a:p>
            <a:r>
              <a:rPr lang="en-GB" dirty="0"/>
              <a:t>Based on ride related features predict whether customers -</a:t>
            </a:r>
          </a:p>
          <a:p>
            <a:pPr lvl="1"/>
            <a:r>
              <a:rPr lang="en-GB" dirty="0"/>
              <a:t>Do they like speedy rides etc.?</a:t>
            </a:r>
          </a:p>
          <a:p>
            <a:pPr lvl="1"/>
            <a:r>
              <a:rPr lang="en-GB" dirty="0"/>
              <a:t>Do they estimate prices for long distances?</a:t>
            </a:r>
          </a:p>
          <a:p>
            <a:pPr marL="530352" lvl="1" indent="0">
              <a:buNone/>
            </a:pPr>
            <a:endParaRPr lang="en-GB" dirty="0"/>
          </a:p>
          <a:p>
            <a:pPr marL="530352" lvl="1" indent="0">
              <a:buNone/>
            </a:pPr>
            <a:endParaRPr lang="en-US" dirty="0"/>
          </a:p>
        </p:txBody>
      </p:sp>
      <p:sp>
        <p:nvSpPr>
          <p:cNvPr id="4" name="Footer Placeholder 3">
            <a:extLst>
              <a:ext uri="{FF2B5EF4-FFF2-40B4-BE49-F238E27FC236}">
                <a16:creationId xmlns:a16="http://schemas.microsoft.com/office/drawing/2014/main" id="{C4D310D6-6F52-457A-8324-8460E92DF2A5}"/>
              </a:ext>
            </a:extLst>
          </p:cNvPr>
          <p:cNvSpPr>
            <a:spLocks noGrp="1"/>
          </p:cNvSpPr>
          <p:nvPr>
            <p:ph type="ftr" sz="quarter" idx="11"/>
          </p:nvPr>
        </p:nvSpPr>
        <p:spPr/>
        <p:txBody>
          <a:bodyPr/>
          <a:lstStyle/>
          <a:p>
            <a:r>
              <a:rPr lang="en-US"/>
              <a:t>ML Class HH</a:t>
            </a:r>
            <a:endParaRPr lang="en-US" dirty="0"/>
          </a:p>
        </p:txBody>
      </p:sp>
      <p:sp>
        <p:nvSpPr>
          <p:cNvPr id="5" name="Slide Number Placeholder 4">
            <a:extLst>
              <a:ext uri="{FF2B5EF4-FFF2-40B4-BE49-F238E27FC236}">
                <a16:creationId xmlns:a16="http://schemas.microsoft.com/office/drawing/2014/main" id="{F0084B38-17C6-4FB6-BBDA-67E70915F35D}"/>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929507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A7813-1522-46B0-9FB6-E01A82E76D17}"/>
              </a:ext>
            </a:extLst>
          </p:cNvPr>
          <p:cNvSpPr>
            <a:spLocks noGrp="1"/>
          </p:cNvSpPr>
          <p:nvPr>
            <p:ph type="title"/>
          </p:nvPr>
        </p:nvSpPr>
        <p:spPr>
          <a:xfrm>
            <a:off x="1182847" y="182461"/>
            <a:ext cx="9601200" cy="404769"/>
          </a:xfrm>
        </p:spPr>
        <p:txBody>
          <a:bodyPr>
            <a:normAutofit fontScale="90000"/>
          </a:bodyPr>
          <a:lstStyle/>
          <a:p>
            <a:r>
              <a:rPr lang="en-GB" dirty="0"/>
              <a:t>Variable Description</a:t>
            </a:r>
            <a:endParaRPr lang="en-US" dirty="0"/>
          </a:p>
        </p:txBody>
      </p:sp>
      <p:graphicFrame>
        <p:nvGraphicFramePr>
          <p:cNvPr id="4" name="Table 4">
            <a:extLst>
              <a:ext uri="{FF2B5EF4-FFF2-40B4-BE49-F238E27FC236}">
                <a16:creationId xmlns:a16="http://schemas.microsoft.com/office/drawing/2014/main" id="{9F87C1DD-6081-48C3-88B7-A0C588F58072}"/>
              </a:ext>
            </a:extLst>
          </p:cNvPr>
          <p:cNvGraphicFramePr>
            <a:graphicFrameLocks noGrp="1"/>
          </p:cNvGraphicFramePr>
          <p:nvPr>
            <p:ph idx="1"/>
            <p:extLst>
              <p:ext uri="{D42A27DB-BD31-4B8C-83A1-F6EECF244321}">
                <p14:modId xmlns:p14="http://schemas.microsoft.com/office/powerpoint/2010/main" val="2337515925"/>
              </p:ext>
            </p:extLst>
          </p:nvPr>
        </p:nvGraphicFramePr>
        <p:xfrm>
          <a:off x="1182847" y="889233"/>
          <a:ext cx="10771464" cy="4678680"/>
        </p:xfrm>
        <a:graphic>
          <a:graphicData uri="http://schemas.openxmlformats.org/drawingml/2006/table">
            <a:tbl>
              <a:tblPr firstRow="1" bandRow="1">
                <a:tableStyleId>{8EC20E35-A176-4012-BC5E-935CFFF8708E}</a:tableStyleId>
              </a:tblPr>
              <a:tblGrid>
                <a:gridCol w="2097248">
                  <a:extLst>
                    <a:ext uri="{9D8B030D-6E8A-4147-A177-3AD203B41FA5}">
                      <a16:colId xmlns:a16="http://schemas.microsoft.com/office/drawing/2014/main" val="1232394281"/>
                    </a:ext>
                  </a:extLst>
                </a:gridCol>
                <a:gridCol w="8674216">
                  <a:extLst>
                    <a:ext uri="{9D8B030D-6E8A-4147-A177-3AD203B41FA5}">
                      <a16:colId xmlns:a16="http://schemas.microsoft.com/office/drawing/2014/main" val="603595452"/>
                    </a:ext>
                  </a:extLst>
                </a:gridCol>
              </a:tblGrid>
              <a:tr h="0">
                <a:tc>
                  <a:txBody>
                    <a:bodyPr/>
                    <a:lstStyle/>
                    <a:p>
                      <a:r>
                        <a:rPr lang="en-GB" sz="1600" dirty="0"/>
                        <a:t>Variable Name</a:t>
                      </a:r>
                      <a:endParaRPr lang="en-US" sz="1600" dirty="0"/>
                    </a:p>
                  </a:txBody>
                  <a:tcPr/>
                </a:tc>
                <a:tc>
                  <a:txBody>
                    <a:bodyPr/>
                    <a:lstStyle/>
                    <a:p>
                      <a:r>
                        <a:rPr lang="en-GB" sz="1600" dirty="0"/>
                        <a:t>Description</a:t>
                      </a:r>
                      <a:endParaRPr lang="en-US" sz="1600" dirty="0"/>
                    </a:p>
                  </a:txBody>
                  <a:tcPr/>
                </a:tc>
                <a:extLst>
                  <a:ext uri="{0D108BD9-81ED-4DB2-BD59-A6C34878D82A}">
                    <a16:rowId xmlns:a16="http://schemas.microsoft.com/office/drawing/2014/main" val="3157610957"/>
                  </a:ext>
                </a:extLst>
              </a:tr>
              <a:tr h="0">
                <a:tc>
                  <a:txBody>
                    <a:bodyPr/>
                    <a:lstStyle/>
                    <a:p>
                      <a:pPr algn="ctr" fontAlgn="b"/>
                      <a:r>
                        <a:rPr lang="en-US" sz="1200" u="none" strike="noStrike" dirty="0" err="1">
                          <a:effectLst/>
                        </a:rPr>
                        <a:t>customer_id</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Unique customer identifier. If a customer took more than one trip within 30 days, there will be more than one entry with the Customer ID</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83111033"/>
                  </a:ext>
                </a:extLst>
              </a:tr>
              <a:tr h="0">
                <a:tc>
                  <a:txBody>
                    <a:bodyPr/>
                    <a:lstStyle/>
                    <a:p>
                      <a:pPr algn="ctr" fontAlgn="b"/>
                      <a:r>
                        <a:rPr lang="en-US" sz="1200" u="none" strike="noStrike" dirty="0" err="1">
                          <a:effectLst/>
                        </a:rPr>
                        <a:t>driver_id</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a:effectLst/>
                        </a:rPr>
                        <a:t>Unique driver identificator. If a driver made more than one trip within 30 days, there MAY be more than one entry with the driver’s id. But be careful, we filtered the data by the customers, not drivers, so a drive may have a ride that’s not shown in the dataset</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85243183"/>
                  </a:ext>
                </a:extLst>
              </a:tr>
              <a:tr h="0">
                <a:tc>
                  <a:txBody>
                    <a:bodyPr/>
                    <a:lstStyle/>
                    <a:p>
                      <a:pPr algn="ctr" fontAlgn="b"/>
                      <a:r>
                        <a:rPr lang="en-US" sz="1200" u="none" strike="noStrike" dirty="0" err="1">
                          <a:effectLst/>
                        </a:rPr>
                        <a:t>creation_date</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a:effectLst/>
                        </a:rPr>
                        <a:t>Date and time when the customer booked the ride</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2681482"/>
                  </a:ext>
                </a:extLst>
              </a:tr>
              <a:tr h="0">
                <a:tc>
                  <a:txBody>
                    <a:bodyPr/>
                    <a:lstStyle/>
                    <a:p>
                      <a:pPr algn="ctr" fontAlgn="b"/>
                      <a:r>
                        <a:rPr lang="en-US" sz="1200" u="none" strike="noStrike" dirty="0" err="1">
                          <a:effectLst/>
                        </a:rPr>
                        <a:t>booking_source</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a:effectLst/>
                        </a:rPr>
                        <a:t>The application type via which the customer booked the trip. It can be Android/IOS App, web/mobile web, etc. </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58830020"/>
                  </a:ext>
                </a:extLst>
              </a:tr>
              <a:tr h="0">
                <a:tc>
                  <a:txBody>
                    <a:bodyPr/>
                    <a:lstStyle/>
                    <a:p>
                      <a:pPr algn="ctr" fontAlgn="b"/>
                      <a:r>
                        <a:rPr lang="en-US" sz="1200" u="none" strike="noStrike" dirty="0" err="1">
                          <a:effectLst/>
                        </a:rPr>
                        <a:t>car_type</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a:effectLst/>
                        </a:rPr>
                        <a:t>Type of the car used in the trip. There are different prices and service provided by the different car type. It can be economical, luxury, minivan, etc.</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34634600"/>
                  </a:ext>
                </a:extLst>
              </a:tr>
              <a:tr h="0">
                <a:tc>
                  <a:txBody>
                    <a:bodyPr/>
                    <a:lstStyle/>
                    <a:p>
                      <a:pPr algn="ctr" fontAlgn="b"/>
                      <a:r>
                        <a:rPr lang="en-US" sz="1200" u="none" strike="noStrike" dirty="0" err="1">
                          <a:effectLst/>
                        </a:rPr>
                        <a:t>estimated_distance</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a:effectLst/>
                        </a:rPr>
                        <a:t>Estimated distance between pick-up and drop-off location according to our algorithms. Can be empty, if the customer didn’t put the drop-off location in the app. Measured in kilometers</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80578424"/>
                  </a:ext>
                </a:extLst>
              </a:tr>
              <a:tr h="0">
                <a:tc>
                  <a:txBody>
                    <a:bodyPr/>
                    <a:lstStyle/>
                    <a:p>
                      <a:pPr algn="ctr" fontAlgn="b"/>
                      <a:r>
                        <a:rPr lang="en-US" sz="1200" u="none" strike="noStrike">
                          <a:effectLst/>
                        </a:rPr>
                        <a:t>distance_travelled</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Real trip distance calculated after the trip finished. Measured in kilometers</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04666519"/>
                  </a:ext>
                </a:extLst>
              </a:tr>
              <a:tr h="0">
                <a:tc>
                  <a:txBody>
                    <a:bodyPr/>
                    <a:lstStyle/>
                    <a:p>
                      <a:pPr algn="ctr" fontAlgn="b"/>
                      <a:r>
                        <a:rPr lang="en-US" sz="1200" u="none" strike="noStrike">
                          <a:effectLst/>
                        </a:rPr>
                        <a:t>distance_travelled_while_moving</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a:effectLst/>
                        </a:rPr>
                        <a:t>Distance driven when the car was running fast enough (eg. Not stuck in a traffic)</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11832899"/>
                  </a:ext>
                </a:extLst>
              </a:tr>
              <a:tr h="0">
                <a:tc>
                  <a:txBody>
                    <a:bodyPr/>
                    <a:lstStyle/>
                    <a:p>
                      <a:pPr algn="ctr" fontAlgn="b"/>
                      <a:r>
                        <a:rPr lang="en-US" sz="1200" u="none" strike="noStrike">
                          <a:effectLst/>
                        </a:rPr>
                        <a:t>estimated_duration</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The number of minutes that we predict the trip will take. Can be empty, if the customer didn’t put the drop-off location in the app</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003997"/>
                  </a:ext>
                </a:extLst>
              </a:tr>
              <a:tr h="0">
                <a:tc>
                  <a:txBody>
                    <a:bodyPr/>
                    <a:lstStyle/>
                    <a:p>
                      <a:pPr algn="ctr" fontAlgn="b"/>
                      <a:r>
                        <a:rPr lang="en-US" sz="1200" u="none" strike="noStrike" dirty="0" err="1">
                          <a:effectLst/>
                        </a:rPr>
                        <a:t>duration_time</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The number of minutes that the trip really took</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72804178"/>
                  </a:ext>
                </a:extLst>
              </a:tr>
              <a:tr h="0">
                <a:tc>
                  <a:txBody>
                    <a:bodyPr/>
                    <a:lstStyle/>
                    <a:p>
                      <a:pPr algn="ctr" fontAlgn="b"/>
                      <a:r>
                        <a:rPr lang="en-US" sz="1200" u="none" strike="noStrike">
                          <a:effectLst/>
                        </a:rPr>
                        <a:t>wait_time_initial</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The number of minutes between the driver arrives to the pick-up location and customer gets into the car</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83090511"/>
                  </a:ext>
                </a:extLst>
              </a:tr>
              <a:tr h="0">
                <a:tc>
                  <a:txBody>
                    <a:bodyPr/>
                    <a:lstStyle/>
                    <a:p>
                      <a:pPr algn="ctr" fontAlgn="b"/>
                      <a:r>
                        <a:rPr lang="en-US" sz="1200" u="none" strike="noStrike">
                          <a:effectLst/>
                        </a:rPr>
                        <a:t>wait_time_in_journey</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The number of minutes during the trip when the car’s speed was extremely slow (</a:t>
                      </a:r>
                      <a:r>
                        <a:rPr lang="en-US" sz="1200" u="none" strike="noStrike" dirty="0" err="1">
                          <a:effectLst/>
                        </a:rPr>
                        <a:t>eg</a:t>
                      </a:r>
                      <a:r>
                        <a:rPr lang="en-US" sz="1200" u="none" strike="noStrike" dirty="0">
                          <a:effectLst/>
                        </a:rPr>
                        <a:t> stuck in a traffic)</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40337862"/>
                  </a:ext>
                </a:extLst>
              </a:tr>
              <a:tr h="0">
                <a:tc>
                  <a:txBody>
                    <a:bodyPr/>
                    <a:lstStyle/>
                    <a:p>
                      <a:pPr algn="ctr" fontAlgn="b"/>
                      <a:r>
                        <a:rPr lang="en-US" sz="1200" u="none" strike="noStrike">
                          <a:effectLst/>
                        </a:rPr>
                        <a:t>estimated_price</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Price that our algorithms predict. Can be empty, if the customer didn’t put the drop-off location in the app</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57570506"/>
                  </a:ext>
                </a:extLst>
              </a:tr>
              <a:tr h="0">
                <a:tc>
                  <a:txBody>
                    <a:bodyPr/>
                    <a:lstStyle/>
                    <a:p>
                      <a:pPr algn="ctr" fontAlgn="b"/>
                      <a:r>
                        <a:rPr lang="en-US" sz="1200" u="none" strike="noStrike">
                          <a:effectLst/>
                        </a:rPr>
                        <a:t>price</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Real trip price calculated after the trip completed</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56412969"/>
                  </a:ext>
                </a:extLst>
              </a:tr>
              <a:tr h="0">
                <a:tc>
                  <a:txBody>
                    <a:bodyPr/>
                    <a:lstStyle/>
                    <a:p>
                      <a:pPr algn="ctr" fontAlgn="b"/>
                      <a:r>
                        <a:rPr lang="en-US" sz="1200" u="none" strike="noStrike">
                          <a:effectLst/>
                        </a:rPr>
                        <a:t>is_cancelled</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Shows if the trip was cancelled ('0' not cancelled; '1' cancelled)</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21001910"/>
                  </a:ext>
                </a:extLst>
              </a:tr>
              <a:tr h="0">
                <a:tc>
                  <a:txBody>
                    <a:bodyPr/>
                    <a:lstStyle/>
                    <a:p>
                      <a:pPr algn="ctr" fontAlgn="b"/>
                      <a:r>
                        <a:rPr lang="en-US" sz="1200" u="none" strike="noStrike" dirty="0">
                          <a:effectLst/>
                        </a:rPr>
                        <a:t>Rating</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1-5 stars the customer rated the trip. 0 is when there is no data, 1 is a minimal rating 5 is a maximal one</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6475699"/>
                  </a:ext>
                </a:extLst>
              </a:tr>
              <a:tr h="0">
                <a:tc>
                  <a:txBody>
                    <a:bodyPr/>
                    <a:lstStyle/>
                    <a:p>
                      <a:pPr algn="ctr" fontAlgn="b"/>
                      <a:r>
                        <a:rPr lang="en-US" sz="1200" u="none" strike="noStrike" dirty="0" err="1">
                          <a:effectLst/>
                        </a:rPr>
                        <a:t>was_rated</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Shows if the customer rated the trip ( '0' not rated; '1' rated)</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14762763"/>
                  </a:ext>
                </a:extLst>
              </a:tr>
              <a:tr h="0">
                <a:tc>
                  <a:txBody>
                    <a:bodyPr/>
                    <a:lstStyle/>
                    <a:p>
                      <a:pPr algn="ctr" fontAlgn="b"/>
                      <a:r>
                        <a:rPr lang="en-GB" sz="1200" b="0" i="0" u="none" strike="noStrike" dirty="0">
                          <a:solidFill>
                            <a:srgbClr val="000000"/>
                          </a:solidFill>
                          <a:effectLst/>
                          <a:latin typeface="Calibri" panose="020F0502020204030204" pitchFamily="34" charset="0"/>
                        </a:rPr>
                        <a:t>speed</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b"/>
                      <a:r>
                        <a:rPr lang="en-GB" sz="1200" b="0" i="0" u="none" strike="noStrike" dirty="0" err="1">
                          <a:solidFill>
                            <a:srgbClr val="000000"/>
                          </a:solidFill>
                          <a:effectLst/>
                          <a:latin typeface="Calibri" panose="020F0502020204030204" pitchFamily="34" charset="0"/>
                        </a:rPr>
                        <a:t>distance_travelled</a:t>
                      </a:r>
                      <a:r>
                        <a:rPr lang="en-GB" sz="1200" b="0" i="0" u="none" strike="noStrike" dirty="0">
                          <a:solidFill>
                            <a:srgbClr val="000000"/>
                          </a:solidFill>
                          <a:effectLst/>
                          <a:latin typeface="Calibri" panose="020F0502020204030204" pitchFamily="34" charset="0"/>
                        </a:rPr>
                        <a:t>/</a:t>
                      </a:r>
                      <a:r>
                        <a:rPr lang="en-GB" sz="1200" b="0" i="0" u="none" strike="noStrike" dirty="0" err="1">
                          <a:solidFill>
                            <a:srgbClr val="000000"/>
                          </a:solidFill>
                          <a:effectLst/>
                          <a:latin typeface="Calibri" panose="020F0502020204030204" pitchFamily="34" charset="0"/>
                        </a:rPr>
                        <a:t>duration_time</a:t>
                      </a:r>
                      <a:r>
                        <a:rPr lang="en-GB" sz="1200" b="0" i="0" u="none" strike="noStrike" dirty="0">
                          <a:solidFill>
                            <a:srgbClr val="000000"/>
                          </a:solidFill>
                          <a:effectLst/>
                          <a:latin typeface="Calibri" panose="020F0502020204030204" pitchFamily="34" charset="0"/>
                        </a:rPr>
                        <a:t> (defined for the purpose of study)</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82475896"/>
                  </a:ext>
                </a:extLst>
              </a:tr>
            </a:tbl>
          </a:graphicData>
        </a:graphic>
      </p:graphicFrame>
      <p:sp>
        <p:nvSpPr>
          <p:cNvPr id="6" name="Footer Placeholder 5">
            <a:extLst>
              <a:ext uri="{FF2B5EF4-FFF2-40B4-BE49-F238E27FC236}">
                <a16:creationId xmlns:a16="http://schemas.microsoft.com/office/drawing/2014/main" id="{1EEFA874-A018-45DC-9DA9-B455E9934F1A}"/>
              </a:ext>
            </a:extLst>
          </p:cNvPr>
          <p:cNvSpPr>
            <a:spLocks noGrp="1"/>
          </p:cNvSpPr>
          <p:nvPr>
            <p:ph type="ftr" sz="quarter" idx="11"/>
          </p:nvPr>
        </p:nvSpPr>
        <p:spPr/>
        <p:txBody>
          <a:bodyPr/>
          <a:lstStyle/>
          <a:p>
            <a:r>
              <a:rPr lang="en-US"/>
              <a:t>ML Class HH</a:t>
            </a:r>
            <a:endParaRPr lang="en-US" dirty="0"/>
          </a:p>
        </p:txBody>
      </p:sp>
      <p:sp>
        <p:nvSpPr>
          <p:cNvPr id="7" name="Slide Number Placeholder 6">
            <a:extLst>
              <a:ext uri="{FF2B5EF4-FFF2-40B4-BE49-F238E27FC236}">
                <a16:creationId xmlns:a16="http://schemas.microsoft.com/office/drawing/2014/main" id="{1421E3C1-C127-4FBD-8900-6C3E34308E84}"/>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90991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63E2-D6B4-429D-93B4-CBB3BCE89473}"/>
              </a:ext>
            </a:extLst>
          </p:cNvPr>
          <p:cNvSpPr>
            <a:spLocks noGrp="1"/>
          </p:cNvSpPr>
          <p:nvPr>
            <p:ph type="title"/>
          </p:nvPr>
        </p:nvSpPr>
        <p:spPr>
          <a:xfrm>
            <a:off x="893427" y="853580"/>
            <a:ext cx="9601200" cy="497048"/>
          </a:xfrm>
        </p:spPr>
        <p:txBody>
          <a:bodyPr>
            <a:noAutofit/>
          </a:bodyPr>
          <a:lstStyle/>
          <a:p>
            <a:r>
              <a:rPr lang="en-GB" sz="2400" dirty="0"/>
              <a:t>Descriptives</a:t>
            </a:r>
            <a:endParaRPr lang="en-US" sz="2400" dirty="0"/>
          </a:p>
        </p:txBody>
      </p:sp>
      <p:graphicFrame>
        <p:nvGraphicFramePr>
          <p:cNvPr id="6" name="Content Placeholder 5">
            <a:extLst>
              <a:ext uri="{FF2B5EF4-FFF2-40B4-BE49-F238E27FC236}">
                <a16:creationId xmlns:a16="http://schemas.microsoft.com/office/drawing/2014/main" id="{8DCC9257-4EC7-4F4B-8F6F-E2584D4187B1}"/>
              </a:ext>
            </a:extLst>
          </p:cNvPr>
          <p:cNvGraphicFramePr>
            <a:graphicFrameLocks noGrp="1"/>
          </p:cNvGraphicFramePr>
          <p:nvPr>
            <p:ph idx="1"/>
            <p:extLst>
              <p:ext uri="{D42A27DB-BD31-4B8C-83A1-F6EECF244321}">
                <p14:modId xmlns:p14="http://schemas.microsoft.com/office/powerpoint/2010/main" val="1029220729"/>
              </p:ext>
            </p:extLst>
          </p:nvPr>
        </p:nvGraphicFramePr>
        <p:xfrm>
          <a:off x="893427" y="1646043"/>
          <a:ext cx="10944000" cy="3118902"/>
        </p:xfrm>
        <a:graphic>
          <a:graphicData uri="http://schemas.openxmlformats.org/drawingml/2006/table">
            <a:tbl>
              <a:tblPr>
                <a:tableStyleId>{8EC20E35-A176-4012-BC5E-935CFFF8708E}</a:tableStyleId>
              </a:tblPr>
              <a:tblGrid>
                <a:gridCol w="684000">
                  <a:extLst>
                    <a:ext uri="{9D8B030D-6E8A-4147-A177-3AD203B41FA5}">
                      <a16:colId xmlns:a16="http://schemas.microsoft.com/office/drawing/2014/main" val="3309515353"/>
                    </a:ext>
                  </a:extLst>
                </a:gridCol>
                <a:gridCol w="684000">
                  <a:extLst>
                    <a:ext uri="{9D8B030D-6E8A-4147-A177-3AD203B41FA5}">
                      <a16:colId xmlns:a16="http://schemas.microsoft.com/office/drawing/2014/main" val="3341739839"/>
                    </a:ext>
                  </a:extLst>
                </a:gridCol>
                <a:gridCol w="684000">
                  <a:extLst>
                    <a:ext uri="{9D8B030D-6E8A-4147-A177-3AD203B41FA5}">
                      <a16:colId xmlns:a16="http://schemas.microsoft.com/office/drawing/2014/main" val="261135654"/>
                    </a:ext>
                  </a:extLst>
                </a:gridCol>
                <a:gridCol w="684000">
                  <a:extLst>
                    <a:ext uri="{9D8B030D-6E8A-4147-A177-3AD203B41FA5}">
                      <a16:colId xmlns:a16="http://schemas.microsoft.com/office/drawing/2014/main" val="327390024"/>
                    </a:ext>
                  </a:extLst>
                </a:gridCol>
                <a:gridCol w="684000">
                  <a:extLst>
                    <a:ext uri="{9D8B030D-6E8A-4147-A177-3AD203B41FA5}">
                      <a16:colId xmlns:a16="http://schemas.microsoft.com/office/drawing/2014/main" val="630112780"/>
                    </a:ext>
                  </a:extLst>
                </a:gridCol>
                <a:gridCol w="684000">
                  <a:extLst>
                    <a:ext uri="{9D8B030D-6E8A-4147-A177-3AD203B41FA5}">
                      <a16:colId xmlns:a16="http://schemas.microsoft.com/office/drawing/2014/main" val="1324603067"/>
                    </a:ext>
                  </a:extLst>
                </a:gridCol>
                <a:gridCol w="684000">
                  <a:extLst>
                    <a:ext uri="{9D8B030D-6E8A-4147-A177-3AD203B41FA5}">
                      <a16:colId xmlns:a16="http://schemas.microsoft.com/office/drawing/2014/main" val="1432195777"/>
                    </a:ext>
                  </a:extLst>
                </a:gridCol>
                <a:gridCol w="684000">
                  <a:extLst>
                    <a:ext uri="{9D8B030D-6E8A-4147-A177-3AD203B41FA5}">
                      <a16:colId xmlns:a16="http://schemas.microsoft.com/office/drawing/2014/main" val="2760756843"/>
                    </a:ext>
                  </a:extLst>
                </a:gridCol>
                <a:gridCol w="684000">
                  <a:extLst>
                    <a:ext uri="{9D8B030D-6E8A-4147-A177-3AD203B41FA5}">
                      <a16:colId xmlns:a16="http://schemas.microsoft.com/office/drawing/2014/main" val="1758312944"/>
                    </a:ext>
                  </a:extLst>
                </a:gridCol>
                <a:gridCol w="684000">
                  <a:extLst>
                    <a:ext uri="{9D8B030D-6E8A-4147-A177-3AD203B41FA5}">
                      <a16:colId xmlns:a16="http://schemas.microsoft.com/office/drawing/2014/main" val="1661998920"/>
                    </a:ext>
                  </a:extLst>
                </a:gridCol>
                <a:gridCol w="684000">
                  <a:extLst>
                    <a:ext uri="{9D8B030D-6E8A-4147-A177-3AD203B41FA5}">
                      <a16:colId xmlns:a16="http://schemas.microsoft.com/office/drawing/2014/main" val="4069674256"/>
                    </a:ext>
                  </a:extLst>
                </a:gridCol>
                <a:gridCol w="684000">
                  <a:extLst>
                    <a:ext uri="{9D8B030D-6E8A-4147-A177-3AD203B41FA5}">
                      <a16:colId xmlns:a16="http://schemas.microsoft.com/office/drawing/2014/main" val="1381206607"/>
                    </a:ext>
                  </a:extLst>
                </a:gridCol>
                <a:gridCol w="684000">
                  <a:extLst>
                    <a:ext uri="{9D8B030D-6E8A-4147-A177-3AD203B41FA5}">
                      <a16:colId xmlns:a16="http://schemas.microsoft.com/office/drawing/2014/main" val="1959843905"/>
                    </a:ext>
                  </a:extLst>
                </a:gridCol>
                <a:gridCol w="684000">
                  <a:extLst>
                    <a:ext uri="{9D8B030D-6E8A-4147-A177-3AD203B41FA5}">
                      <a16:colId xmlns:a16="http://schemas.microsoft.com/office/drawing/2014/main" val="1236435947"/>
                    </a:ext>
                  </a:extLst>
                </a:gridCol>
                <a:gridCol w="684000">
                  <a:extLst>
                    <a:ext uri="{9D8B030D-6E8A-4147-A177-3AD203B41FA5}">
                      <a16:colId xmlns:a16="http://schemas.microsoft.com/office/drawing/2014/main" val="148962123"/>
                    </a:ext>
                  </a:extLst>
                </a:gridCol>
                <a:gridCol w="684000">
                  <a:extLst>
                    <a:ext uri="{9D8B030D-6E8A-4147-A177-3AD203B41FA5}">
                      <a16:colId xmlns:a16="http://schemas.microsoft.com/office/drawing/2014/main" val="1507565462"/>
                    </a:ext>
                  </a:extLst>
                </a:gridCol>
              </a:tblGrid>
              <a:tr h="599622">
                <a:tc>
                  <a:txBody>
                    <a:bodyPr/>
                    <a:lstStyle/>
                    <a:p>
                      <a:pPr algn="ctr" fontAlgn="b"/>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Booking Source</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Car Type</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Estimated Distance</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Distance</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Distance Moving</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Estimated Duration</a:t>
                      </a:r>
                      <a:endParaRPr lang="en-US" sz="1200" b="0" i="0" u="none" strike="noStrike">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Duration</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Wait Initial</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Wait Journey</a:t>
                      </a:r>
                      <a:endParaRPr lang="en-US" sz="1200" b="0" i="0" u="none" strike="noStrike">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Estimated Price</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Price</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Cancelled</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Rating</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Rated?</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Speed</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9070"/>
                  </a:ext>
                </a:extLst>
              </a:tr>
              <a:tr h="314910">
                <a:tc>
                  <a:txBody>
                    <a:bodyPr/>
                    <a:lstStyle/>
                    <a:p>
                      <a:pPr algn="ctr" fontAlgn="b"/>
                      <a:r>
                        <a:rPr lang="en-US" sz="1200" u="none" strike="noStrike" dirty="0">
                          <a:effectLst/>
                        </a:rPr>
                        <a:t>COUNT</a:t>
                      </a:r>
                      <a:endParaRPr lang="en-US" sz="1200" b="0" i="0" u="none" strike="noStrike" dirty="0">
                        <a:solidFill>
                          <a:srgbClr val="000000"/>
                        </a:solidFill>
                        <a:effectLst/>
                        <a:latin typeface="Calibri" panose="020F0502020204030204" pitchFamily="34" charset="0"/>
                      </a:endParaRPr>
                    </a:p>
                  </a:txBody>
                  <a:tcPr marL="7501" marR="7501" marT="7501"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dirty="0">
                          <a:effectLst/>
                        </a:rPr>
                        <a:t>51083</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tc>
                  <a:txBody>
                    <a:bodyPr/>
                    <a:lstStyle/>
                    <a:p>
                      <a:pPr algn="ctr" fontAlgn="b"/>
                      <a:r>
                        <a:rPr lang="en-US" sz="1200" u="none" strike="noStrike">
                          <a:effectLst/>
                        </a:rPr>
                        <a:t>51083</a:t>
                      </a:r>
                      <a:endParaRPr lang="en-US" sz="1200" b="0" i="0" u="none" strike="noStrike">
                        <a:solidFill>
                          <a:srgbClr val="000000"/>
                        </a:solidFill>
                        <a:effectLst/>
                        <a:latin typeface="Calibri" panose="020F0502020204030204" pitchFamily="34" charset="0"/>
                      </a:endParaRPr>
                    </a:p>
                  </a:txBody>
                  <a:tcPr marL="7501" marR="7501" marT="7501"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35682643"/>
                  </a:ext>
                </a:extLst>
              </a:tr>
              <a:tr h="314910">
                <a:tc>
                  <a:txBody>
                    <a:bodyPr/>
                    <a:lstStyle/>
                    <a:p>
                      <a:pPr algn="ctr" fontAlgn="b"/>
                      <a:r>
                        <a:rPr lang="en-US" sz="1200" u="none" strike="noStrike" dirty="0">
                          <a:effectLst/>
                        </a:rPr>
                        <a:t>MEAN</a:t>
                      </a:r>
                      <a:endParaRPr lang="en-US" sz="1200" b="0" i="0" u="none" strike="noStrike" dirty="0">
                        <a:solidFill>
                          <a:srgbClr val="000000"/>
                        </a:solidFill>
                        <a:effectLst/>
                        <a:latin typeface="Calibri" panose="020F0502020204030204" pitchFamily="34" charset="0"/>
                      </a:endParaRPr>
                    </a:p>
                  </a:txBody>
                  <a:tcPr marL="7501" marR="7501" marT="7501" marB="0" anchor="ctr">
                    <a:lnR w="12700" cap="flat" cmpd="sng" algn="ctr">
                      <a:solidFill>
                        <a:schemeClr val="tx1"/>
                      </a:solidFill>
                      <a:prstDash val="solid"/>
                      <a:round/>
                      <a:headEnd type="none" w="med" len="med"/>
                      <a:tailEnd type="none" w="med" len="med"/>
                    </a:lnR>
                  </a:tcPr>
                </a:tc>
                <a:tc>
                  <a:txBody>
                    <a:bodyPr/>
                    <a:lstStyle/>
                    <a:p>
                      <a:pPr algn="ctr" fontAlgn="b"/>
                      <a:r>
                        <a:rPr lang="en-US" sz="1200" u="none" strike="noStrike" dirty="0">
                          <a:effectLst/>
                        </a:rPr>
                        <a:t>1.51</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solidFill>
                        <a:schemeClr val="tx1"/>
                      </a:solidFill>
                      <a:prstDash val="solid"/>
                      <a:round/>
                      <a:headEnd type="none" w="med" len="med"/>
                      <a:tailEnd type="none" w="med" len="med"/>
                    </a:lnL>
                  </a:tcPr>
                </a:tc>
                <a:tc>
                  <a:txBody>
                    <a:bodyPr/>
                    <a:lstStyle/>
                    <a:p>
                      <a:pPr algn="ctr" fontAlgn="b"/>
                      <a:r>
                        <a:rPr lang="en-US" sz="1200" u="none" strike="noStrike" dirty="0">
                          <a:effectLst/>
                        </a:rPr>
                        <a:t>1.11</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0.58</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6.33</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5.80</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1.51</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15.49</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2.36</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5.44</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1.36</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13.51</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0.04</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3.26</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0.68</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0.42</a:t>
                      </a:r>
                      <a:endParaRPr lang="en-US" sz="1200" b="0" i="0" u="none" strike="noStrike" dirty="0">
                        <a:solidFill>
                          <a:srgbClr val="000000"/>
                        </a:solidFill>
                        <a:effectLst/>
                        <a:latin typeface="Calibri" panose="020F0502020204030204" pitchFamily="34" charset="0"/>
                      </a:endParaRPr>
                    </a:p>
                  </a:txBody>
                  <a:tcPr marL="7501" marR="7501" marT="7501" marB="0" anchor="ctr"/>
                </a:tc>
                <a:extLst>
                  <a:ext uri="{0D108BD9-81ED-4DB2-BD59-A6C34878D82A}">
                    <a16:rowId xmlns:a16="http://schemas.microsoft.com/office/drawing/2014/main" val="212400773"/>
                  </a:ext>
                </a:extLst>
              </a:tr>
              <a:tr h="314910">
                <a:tc>
                  <a:txBody>
                    <a:bodyPr/>
                    <a:lstStyle/>
                    <a:p>
                      <a:pPr algn="ctr" fontAlgn="b"/>
                      <a:r>
                        <a:rPr lang="en-US" sz="1200" u="none" strike="noStrike" dirty="0">
                          <a:effectLst/>
                        </a:rPr>
                        <a:t>STD</a:t>
                      </a:r>
                      <a:endParaRPr lang="en-US" sz="1200" b="0" i="0" u="none" strike="noStrike" dirty="0">
                        <a:solidFill>
                          <a:srgbClr val="000000"/>
                        </a:solidFill>
                        <a:effectLst/>
                        <a:latin typeface="Calibri" panose="020F0502020204030204" pitchFamily="34" charset="0"/>
                      </a:endParaRPr>
                    </a:p>
                  </a:txBody>
                  <a:tcPr marL="7501" marR="7501" marT="7501" marB="0" anchor="ctr">
                    <a:lnR w="12700" cap="flat" cmpd="sng" algn="ctr">
                      <a:solidFill>
                        <a:schemeClr val="tx1"/>
                      </a:solidFill>
                      <a:prstDash val="solid"/>
                      <a:round/>
                      <a:headEnd type="none" w="med" len="med"/>
                      <a:tailEnd type="none" w="med" len="med"/>
                    </a:lnR>
                  </a:tcPr>
                </a:tc>
                <a:tc>
                  <a:txBody>
                    <a:bodyPr/>
                    <a:lstStyle/>
                    <a:p>
                      <a:pPr algn="ctr" fontAlgn="b"/>
                      <a:r>
                        <a:rPr lang="en-US" sz="1200" u="none" strike="noStrike" dirty="0">
                          <a:effectLst/>
                        </a:rPr>
                        <a:t>0.51</a:t>
                      </a:r>
                      <a:endParaRPr lang="en-US" sz="1200" b="0" i="0" u="none" strike="noStrike" dirty="0">
                        <a:solidFill>
                          <a:srgbClr val="000000"/>
                        </a:solidFill>
                        <a:effectLst/>
                        <a:latin typeface="Calibri" panose="020F0502020204030204" pitchFamily="34" charset="0"/>
                      </a:endParaRPr>
                    </a:p>
                  </a:txBody>
                  <a:tcPr marL="7501" marR="7501" marT="7501" marB="0" anchor="ctr">
                    <a:lnL w="12700" cap="flat" cmpd="sng" algn="ctr">
                      <a:solidFill>
                        <a:schemeClr val="tx1"/>
                      </a:solidFill>
                      <a:prstDash val="solid"/>
                      <a:round/>
                      <a:headEnd type="none" w="med" len="med"/>
                      <a:tailEnd type="none" w="med" len="med"/>
                    </a:lnL>
                  </a:tcPr>
                </a:tc>
                <a:tc>
                  <a:txBody>
                    <a:bodyPr/>
                    <a:lstStyle/>
                    <a:p>
                      <a:pPr algn="ctr" fontAlgn="b"/>
                      <a:r>
                        <a:rPr lang="en-US" sz="1200" u="none" strike="noStrike" dirty="0">
                          <a:effectLst/>
                        </a:rPr>
                        <a:t>0.45</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1.71</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4.15</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3.96</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4.38</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9.42</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2.51</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5.19</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3.80</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3.97</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0.20</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2.30</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0.47</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0.17</a:t>
                      </a:r>
                      <a:endParaRPr lang="en-US" sz="1200" b="0" i="0" u="none" strike="noStrike" dirty="0">
                        <a:solidFill>
                          <a:srgbClr val="000000"/>
                        </a:solidFill>
                        <a:effectLst/>
                        <a:latin typeface="Calibri" panose="020F0502020204030204" pitchFamily="34" charset="0"/>
                      </a:endParaRPr>
                    </a:p>
                  </a:txBody>
                  <a:tcPr marL="7501" marR="7501" marT="7501" marB="0" anchor="ctr"/>
                </a:tc>
                <a:extLst>
                  <a:ext uri="{0D108BD9-81ED-4DB2-BD59-A6C34878D82A}">
                    <a16:rowId xmlns:a16="http://schemas.microsoft.com/office/drawing/2014/main" val="3359493211"/>
                  </a:ext>
                </a:extLst>
              </a:tr>
              <a:tr h="314910">
                <a:tc>
                  <a:txBody>
                    <a:bodyPr/>
                    <a:lstStyle/>
                    <a:p>
                      <a:pPr algn="ctr" fontAlgn="b"/>
                      <a:r>
                        <a:rPr lang="en-US" sz="1200" u="none" strike="noStrike" dirty="0">
                          <a:effectLst/>
                        </a:rPr>
                        <a:t>MIN</a:t>
                      </a:r>
                      <a:endParaRPr lang="en-US" sz="1200" b="0" i="0" u="none" strike="noStrike" dirty="0">
                        <a:solidFill>
                          <a:srgbClr val="000000"/>
                        </a:solidFill>
                        <a:effectLst/>
                        <a:latin typeface="Calibri" panose="020F0502020204030204" pitchFamily="34" charset="0"/>
                      </a:endParaRPr>
                    </a:p>
                  </a:txBody>
                  <a:tcPr marL="7501" marR="7501" marT="7501" marB="0" anchor="ctr">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501" marR="7501" marT="7501" marB="0" anchor="ctr">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0.69</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0.51</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8.51</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0.02</a:t>
                      </a:r>
                      <a:endParaRPr lang="en-US" sz="1200" b="0" i="0" u="none" strike="noStrike" dirty="0">
                        <a:solidFill>
                          <a:srgbClr val="000000"/>
                        </a:solidFill>
                        <a:effectLst/>
                        <a:latin typeface="Calibri" panose="020F0502020204030204" pitchFamily="34" charset="0"/>
                      </a:endParaRPr>
                    </a:p>
                  </a:txBody>
                  <a:tcPr marL="7501" marR="7501" marT="7501" marB="0" anchor="ctr"/>
                </a:tc>
                <a:extLst>
                  <a:ext uri="{0D108BD9-81ED-4DB2-BD59-A6C34878D82A}">
                    <a16:rowId xmlns:a16="http://schemas.microsoft.com/office/drawing/2014/main" val="2324129263"/>
                  </a:ext>
                </a:extLst>
              </a:tr>
              <a:tr h="314910">
                <a:tc>
                  <a:txBody>
                    <a:bodyPr/>
                    <a:lstStyle/>
                    <a:p>
                      <a:pPr algn="ctr" fontAlgn="b"/>
                      <a:r>
                        <a:rPr lang="en-US" sz="1200" u="none" strike="noStrike" dirty="0">
                          <a:effectLst/>
                        </a:rPr>
                        <a:t>25%</a:t>
                      </a:r>
                      <a:endParaRPr lang="en-US" sz="1200" b="0" i="0" u="none" strike="noStrike" dirty="0">
                        <a:solidFill>
                          <a:srgbClr val="000000"/>
                        </a:solidFill>
                        <a:effectLst/>
                        <a:latin typeface="Calibri" panose="020F0502020204030204" pitchFamily="34" charset="0"/>
                      </a:endParaRPr>
                    </a:p>
                  </a:txBody>
                  <a:tcPr marL="7501" marR="7501" marT="7501" marB="0" anchor="ctr">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501" marR="7501" marT="7501" marB="0" anchor="ctr">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3.20</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2.82</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8</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10.86</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0.31</a:t>
                      </a:r>
                      <a:endParaRPr lang="en-US" sz="1200" b="0" i="0" u="none" strike="noStrike" dirty="0">
                        <a:solidFill>
                          <a:srgbClr val="000000"/>
                        </a:solidFill>
                        <a:effectLst/>
                        <a:latin typeface="Calibri" panose="020F0502020204030204" pitchFamily="34" charset="0"/>
                      </a:endParaRPr>
                    </a:p>
                  </a:txBody>
                  <a:tcPr marL="7501" marR="7501" marT="7501" marB="0" anchor="ctr"/>
                </a:tc>
                <a:extLst>
                  <a:ext uri="{0D108BD9-81ED-4DB2-BD59-A6C34878D82A}">
                    <a16:rowId xmlns:a16="http://schemas.microsoft.com/office/drawing/2014/main" val="2289480408"/>
                  </a:ext>
                </a:extLst>
              </a:tr>
              <a:tr h="314910">
                <a:tc>
                  <a:txBody>
                    <a:bodyPr/>
                    <a:lstStyle/>
                    <a:p>
                      <a:pPr algn="ctr" fontAlgn="b"/>
                      <a:r>
                        <a:rPr lang="en-US" sz="1200" u="none" strike="noStrike" dirty="0">
                          <a:effectLst/>
                        </a:rPr>
                        <a:t>50%</a:t>
                      </a:r>
                      <a:endParaRPr lang="en-US" sz="1200" b="0" i="0" u="none" strike="noStrike" dirty="0">
                        <a:solidFill>
                          <a:srgbClr val="000000"/>
                        </a:solidFill>
                        <a:effectLst/>
                        <a:latin typeface="Calibri" panose="020F0502020204030204" pitchFamily="34" charset="0"/>
                      </a:endParaRPr>
                    </a:p>
                  </a:txBody>
                  <a:tcPr marL="7501" marR="7501" marT="7501" marB="0" anchor="ctr">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501" marR="7501" marT="7501" marB="0" anchor="ctr">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5.36</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4.85</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13</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12.68</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0.40</a:t>
                      </a:r>
                      <a:endParaRPr lang="en-US" sz="1200" b="0" i="0" u="none" strike="noStrike" dirty="0">
                        <a:solidFill>
                          <a:srgbClr val="000000"/>
                        </a:solidFill>
                        <a:effectLst/>
                        <a:latin typeface="Calibri" panose="020F0502020204030204" pitchFamily="34" charset="0"/>
                      </a:endParaRPr>
                    </a:p>
                  </a:txBody>
                  <a:tcPr marL="7501" marR="7501" marT="7501" marB="0" anchor="ctr"/>
                </a:tc>
                <a:extLst>
                  <a:ext uri="{0D108BD9-81ED-4DB2-BD59-A6C34878D82A}">
                    <a16:rowId xmlns:a16="http://schemas.microsoft.com/office/drawing/2014/main" val="1567702729"/>
                  </a:ext>
                </a:extLst>
              </a:tr>
              <a:tr h="314910">
                <a:tc>
                  <a:txBody>
                    <a:bodyPr/>
                    <a:lstStyle/>
                    <a:p>
                      <a:pPr algn="ctr" fontAlgn="b"/>
                      <a:r>
                        <a:rPr lang="en-US" sz="1200" u="none" strike="noStrike" dirty="0">
                          <a:effectLst/>
                        </a:rPr>
                        <a:t>75%</a:t>
                      </a:r>
                      <a:endParaRPr lang="en-US" sz="1200" b="0" i="0" u="none" strike="noStrike" dirty="0">
                        <a:solidFill>
                          <a:srgbClr val="000000"/>
                        </a:solidFill>
                        <a:effectLst/>
                        <a:latin typeface="Calibri" panose="020F0502020204030204" pitchFamily="34" charset="0"/>
                      </a:endParaRPr>
                    </a:p>
                  </a:txBody>
                  <a:tcPr marL="7501" marR="7501" marT="7501" marB="0" anchor="ctr">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501" marR="7501" marT="7501" marB="0" anchor="ctr">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8.57</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7.92</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21</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16.29</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0.50</a:t>
                      </a:r>
                      <a:endParaRPr lang="en-US" sz="1200" b="0" i="0" u="none" strike="noStrike" dirty="0">
                        <a:solidFill>
                          <a:srgbClr val="000000"/>
                        </a:solidFill>
                        <a:effectLst/>
                        <a:latin typeface="Calibri" panose="020F0502020204030204" pitchFamily="34" charset="0"/>
                      </a:endParaRPr>
                    </a:p>
                  </a:txBody>
                  <a:tcPr marL="7501" marR="7501" marT="7501" marB="0" anchor="ctr"/>
                </a:tc>
                <a:extLst>
                  <a:ext uri="{0D108BD9-81ED-4DB2-BD59-A6C34878D82A}">
                    <a16:rowId xmlns:a16="http://schemas.microsoft.com/office/drawing/2014/main" val="2609722841"/>
                  </a:ext>
                </a:extLst>
              </a:tr>
              <a:tr h="314910">
                <a:tc>
                  <a:txBody>
                    <a:bodyPr/>
                    <a:lstStyle/>
                    <a:p>
                      <a:pPr algn="ctr" fontAlgn="b"/>
                      <a:r>
                        <a:rPr lang="en-US" sz="1200" u="none" strike="noStrike" dirty="0">
                          <a:effectLst/>
                        </a:rPr>
                        <a:t>MAX</a:t>
                      </a:r>
                      <a:endParaRPr lang="en-US" sz="1200" b="0" i="0" u="none" strike="noStrike" dirty="0">
                        <a:solidFill>
                          <a:srgbClr val="000000"/>
                        </a:solidFill>
                        <a:effectLst/>
                        <a:latin typeface="Calibri" panose="020F0502020204030204" pitchFamily="34" charset="0"/>
                      </a:endParaRPr>
                    </a:p>
                  </a:txBody>
                  <a:tcPr marL="7501" marR="7501" marT="7501" marB="0" anchor="ctr">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7501" marR="7501" marT="7501" marB="0" anchor="ctr">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6.55</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16.26</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15.34</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16</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a:effectLst/>
                        </a:rPr>
                        <a:t>38</a:t>
                      </a:r>
                      <a:endParaRPr lang="en-US" sz="1200" b="0" i="0" u="none" strike="noStrike">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9</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19</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13.36</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21.84</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5</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501" marR="7501" marT="7501" marB="0" anchor="ctr"/>
                </a:tc>
                <a:tc>
                  <a:txBody>
                    <a:bodyPr/>
                    <a:lstStyle/>
                    <a:p>
                      <a:pPr algn="ctr" fontAlgn="b"/>
                      <a:r>
                        <a:rPr lang="en-US" sz="1200" u="none" strike="noStrike" dirty="0">
                          <a:effectLst/>
                        </a:rPr>
                        <a:t>5.42</a:t>
                      </a:r>
                      <a:endParaRPr lang="en-US" sz="1200" b="0" i="0" u="none" strike="noStrike" dirty="0">
                        <a:solidFill>
                          <a:srgbClr val="000000"/>
                        </a:solidFill>
                        <a:effectLst/>
                        <a:latin typeface="Calibri" panose="020F0502020204030204" pitchFamily="34" charset="0"/>
                      </a:endParaRPr>
                    </a:p>
                  </a:txBody>
                  <a:tcPr marL="7501" marR="7501" marT="7501" marB="0" anchor="ctr"/>
                </a:tc>
                <a:extLst>
                  <a:ext uri="{0D108BD9-81ED-4DB2-BD59-A6C34878D82A}">
                    <a16:rowId xmlns:a16="http://schemas.microsoft.com/office/drawing/2014/main" val="3871776400"/>
                  </a:ext>
                </a:extLst>
              </a:tr>
            </a:tbl>
          </a:graphicData>
        </a:graphic>
      </p:graphicFrame>
      <p:sp>
        <p:nvSpPr>
          <p:cNvPr id="4" name="Footer Placeholder 3">
            <a:extLst>
              <a:ext uri="{FF2B5EF4-FFF2-40B4-BE49-F238E27FC236}">
                <a16:creationId xmlns:a16="http://schemas.microsoft.com/office/drawing/2014/main" id="{BC0959B9-EFD1-4C38-B2F8-310CF0AA9EDE}"/>
              </a:ext>
            </a:extLst>
          </p:cNvPr>
          <p:cNvSpPr>
            <a:spLocks noGrp="1"/>
          </p:cNvSpPr>
          <p:nvPr>
            <p:ph type="ftr" sz="quarter" idx="11"/>
          </p:nvPr>
        </p:nvSpPr>
        <p:spPr/>
        <p:txBody>
          <a:bodyPr/>
          <a:lstStyle/>
          <a:p>
            <a:r>
              <a:rPr lang="en-US"/>
              <a:t>ML Class HH</a:t>
            </a:r>
            <a:endParaRPr lang="en-US" dirty="0"/>
          </a:p>
        </p:txBody>
      </p:sp>
      <p:sp>
        <p:nvSpPr>
          <p:cNvPr id="5" name="Slide Number Placeholder 4">
            <a:extLst>
              <a:ext uri="{FF2B5EF4-FFF2-40B4-BE49-F238E27FC236}">
                <a16:creationId xmlns:a16="http://schemas.microsoft.com/office/drawing/2014/main" id="{5E1DB587-0F1D-462B-91FD-1EF3F1B6D445}"/>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1429953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EB0DB-BD85-4515-B8B0-493344D9D459}"/>
              </a:ext>
            </a:extLst>
          </p:cNvPr>
          <p:cNvSpPr>
            <a:spLocks noGrp="1"/>
          </p:cNvSpPr>
          <p:nvPr>
            <p:ph type="title"/>
          </p:nvPr>
        </p:nvSpPr>
        <p:spPr>
          <a:xfrm>
            <a:off x="943062" y="132127"/>
            <a:ext cx="9601200" cy="387991"/>
          </a:xfrm>
        </p:spPr>
        <p:txBody>
          <a:bodyPr>
            <a:noAutofit/>
          </a:bodyPr>
          <a:lstStyle/>
          <a:p>
            <a:r>
              <a:rPr lang="en-GB" sz="2000" dirty="0"/>
              <a:t>Exploratory Analysis</a:t>
            </a:r>
            <a:endParaRPr lang="en-US" sz="2000" dirty="0"/>
          </a:p>
        </p:txBody>
      </p:sp>
      <p:sp>
        <p:nvSpPr>
          <p:cNvPr id="4" name="Footer Placeholder 3">
            <a:extLst>
              <a:ext uri="{FF2B5EF4-FFF2-40B4-BE49-F238E27FC236}">
                <a16:creationId xmlns:a16="http://schemas.microsoft.com/office/drawing/2014/main" id="{1DDA45D1-652A-4FE6-9611-4BA93B33616E}"/>
              </a:ext>
            </a:extLst>
          </p:cNvPr>
          <p:cNvSpPr>
            <a:spLocks noGrp="1"/>
          </p:cNvSpPr>
          <p:nvPr>
            <p:ph type="ftr" sz="quarter" idx="11"/>
          </p:nvPr>
        </p:nvSpPr>
        <p:spPr/>
        <p:txBody>
          <a:bodyPr/>
          <a:lstStyle/>
          <a:p>
            <a:r>
              <a:rPr lang="en-US"/>
              <a:t>ML Class HH</a:t>
            </a:r>
            <a:endParaRPr lang="en-US" dirty="0"/>
          </a:p>
        </p:txBody>
      </p:sp>
      <p:sp>
        <p:nvSpPr>
          <p:cNvPr id="5" name="Slide Number Placeholder 4">
            <a:extLst>
              <a:ext uri="{FF2B5EF4-FFF2-40B4-BE49-F238E27FC236}">
                <a16:creationId xmlns:a16="http://schemas.microsoft.com/office/drawing/2014/main" id="{A301108D-9ECE-4221-8B63-7916C110246F}"/>
              </a:ext>
            </a:extLst>
          </p:cNvPr>
          <p:cNvSpPr>
            <a:spLocks noGrp="1"/>
          </p:cNvSpPr>
          <p:nvPr>
            <p:ph type="sldNum" sz="quarter" idx="12"/>
          </p:nvPr>
        </p:nvSpPr>
        <p:spPr/>
        <p:txBody>
          <a:bodyPr/>
          <a:lstStyle/>
          <a:p>
            <a:fld id="{69E57DC2-970A-4B3E-BB1C-7A09969E49DF}" type="slidenum">
              <a:rPr lang="en-US" smtClean="0"/>
              <a:t>7</a:t>
            </a:fld>
            <a:endParaRPr lang="en-US" dirty="0"/>
          </a:p>
        </p:txBody>
      </p:sp>
      <p:graphicFrame>
        <p:nvGraphicFramePr>
          <p:cNvPr id="7" name="Table 7">
            <a:extLst>
              <a:ext uri="{FF2B5EF4-FFF2-40B4-BE49-F238E27FC236}">
                <a16:creationId xmlns:a16="http://schemas.microsoft.com/office/drawing/2014/main" id="{3BC48DE8-1833-43A6-9EEA-ADFBADF6904B}"/>
              </a:ext>
            </a:extLst>
          </p:cNvPr>
          <p:cNvGraphicFramePr>
            <a:graphicFrameLocks noGrp="1"/>
          </p:cNvGraphicFramePr>
          <p:nvPr>
            <p:extLst>
              <p:ext uri="{D42A27DB-BD31-4B8C-83A1-F6EECF244321}">
                <p14:modId xmlns:p14="http://schemas.microsoft.com/office/powerpoint/2010/main" val="1382223488"/>
              </p:ext>
            </p:extLst>
          </p:nvPr>
        </p:nvGraphicFramePr>
        <p:xfrm>
          <a:off x="7085901" y="132127"/>
          <a:ext cx="2452646" cy="6048000"/>
        </p:xfrm>
        <a:graphic>
          <a:graphicData uri="http://schemas.openxmlformats.org/drawingml/2006/table">
            <a:tbl>
              <a:tblPr firstRow="1" bandRow="1">
                <a:tableStyleId>{5C22544A-7EE6-4342-B048-85BDC9FD1C3A}</a:tableStyleId>
              </a:tblPr>
              <a:tblGrid>
                <a:gridCol w="1336646">
                  <a:extLst>
                    <a:ext uri="{9D8B030D-6E8A-4147-A177-3AD203B41FA5}">
                      <a16:colId xmlns:a16="http://schemas.microsoft.com/office/drawing/2014/main" val="3301203065"/>
                    </a:ext>
                  </a:extLst>
                </a:gridCol>
                <a:gridCol w="1116000">
                  <a:extLst>
                    <a:ext uri="{9D8B030D-6E8A-4147-A177-3AD203B41FA5}">
                      <a16:colId xmlns:a16="http://schemas.microsoft.com/office/drawing/2014/main" val="3726451112"/>
                    </a:ext>
                  </a:extLst>
                </a:gridCol>
              </a:tblGrid>
              <a:tr h="288000">
                <a:tc>
                  <a:txBody>
                    <a:bodyPr/>
                    <a:lstStyle/>
                    <a:p>
                      <a:r>
                        <a:rPr lang="en-GB" sz="1200" dirty="0"/>
                        <a:t>Feature</a:t>
                      </a:r>
                      <a:endParaRPr lang="en-US" sz="1200" dirty="0"/>
                    </a:p>
                  </a:txBody>
                  <a:tcPr/>
                </a:tc>
                <a:tc>
                  <a:txBody>
                    <a:bodyPr/>
                    <a:lstStyle/>
                    <a:p>
                      <a:r>
                        <a:rPr lang="en-GB" sz="1200" dirty="0"/>
                        <a:t>Count</a:t>
                      </a:r>
                      <a:endParaRPr lang="en-US" sz="1200" dirty="0"/>
                    </a:p>
                  </a:txBody>
                  <a:tcPr/>
                </a:tc>
                <a:extLst>
                  <a:ext uri="{0D108BD9-81ED-4DB2-BD59-A6C34878D82A}">
                    <a16:rowId xmlns:a16="http://schemas.microsoft.com/office/drawing/2014/main" val="338103418"/>
                  </a:ext>
                </a:extLst>
              </a:tr>
              <a:tr h="288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altLang="en-US" sz="1200" b="1" dirty="0"/>
                        <a:t>Total Variables</a:t>
                      </a:r>
                      <a:endParaRPr lang="en-US" altLang="en-US" sz="1200" b="1" dirty="0"/>
                    </a:p>
                  </a:txBody>
                  <a:tcPr/>
                </a:tc>
                <a:tc>
                  <a:txBody>
                    <a:bodyPr/>
                    <a:lstStyle/>
                    <a:p>
                      <a:r>
                        <a:rPr lang="en-GB" sz="1200" b="1" dirty="0"/>
                        <a:t>51083</a:t>
                      </a:r>
                      <a:endParaRPr lang="en-US" sz="1200" b="1" dirty="0"/>
                    </a:p>
                  </a:txBody>
                  <a:tcPr/>
                </a:tc>
                <a:extLst>
                  <a:ext uri="{0D108BD9-81ED-4DB2-BD59-A6C34878D82A}">
                    <a16:rowId xmlns:a16="http://schemas.microsoft.com/office/drawing/2014/main" val="3397261615"/>
                  </a:ext>
                </a:extLst>
              </a:tr>
              <a:tr h="288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altLang="en-US" sz="1200" dirty="0"/>
                        <a:t>Car Type</a:t>
                      </a:r>
                      <a:endParaRPr lang="en-US" altLang="en-US" sz="1200" dirty="0"/>
                    </a:p>
                  </a:txBody>
                  <a:tcPr/>
                </a:tc>
                <a:tc>
                  <a:txBody>
                    <a:bodyPr/>
                    <a:lstStyle/>
                    <a:p>
                      <a:endParaRPr lang="en-US" sz="1200" dirty="0"/>
                    </a:p>
                  </a:txBody>
                  <a:tcPr/>
                </a:tc>
                <a:extLst>
                  <a:ext uri="{0D108BD9-81ED-4DB2-BD59-A6C34878D82A}">
                    <a16:rowId xmlns:a16="http://schemas.microsoft.com/office/drawing/2014/main" val="2532795837"/>
                  </a:ext>
                </a:extLst>
              </a:tr>
              <a:tr h="288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altLang="en-US" sz="1200" dirty="0"/>
                        <a:t>1</a:t>
                      </a:r>
                      <a:endParaRPr lang="en-US" altLang="en-US" sz="1200" dirty="0"/>
                    </a:p>
                  </a:txBody>
                  <a:tcPr/>
                </a:tc>
                <a:tc>
                  <a:txBody>
                    <a:bodyPr/>
                    <a:lstStyle/>
                    <a:p>
                      <a:r>
                        <a:rPr lang="en-US" altLang="en-US" sz="1200" dirty="0"/>
                        <a:t>47931 </a:t>
                      </a:r>
                      <a:endParaRPr lang="en-US" sz="1200" dirty="0"/>
                    </a:p>
                  </a:txBody>
                  <a:tcPr/>
                </a:tc>
                <a:extLst>
                  <a:ext uri="{0D108BD9-81ED-4DB2-BD59-A6C34878D82A}">
                    <a16:rowId xmlns:a16="http://schemas.microsoft.com/office/drawing/2014/main" val="1028864983"/>
                  </a:ext>
                </a:extLst>
              </a:tr>
              <a:tr h="288000">
                <a:tc>
                  <a:txBody>
                    <a:bodyPr/>
                    <a:lstStyle/>
                    <a:p>
                      <a:r>
                        <a:rPr lang="en-GB" sz="1200" dirty="0"/>
                        <a:t>2</a:t>
                      </a:r>
                      <a:endParaRPr lang="en-US" sz="1200" dirty="0"/>
                    </a:p>
                  </a:txBody>
                  <a:tcPr/>
                </a:tc>
                <a:tc>
                  <a:txBody>
                    <a:bodyPr/>
                    <a:lstStyle/>
                    <a:p>
                      <a:r>
                        <a:rPr lang="en-US" altLang="en-US" sz="1200" dirty="0"/>
                        <a:t>643 </a:t>
                      </a:r>
                      <a:endParaRPr lang="en-US" sz="1200" dirty="0"/>
                    </a:p>
                  </a:txBody>
                  <a:tcPr/>
                </a:tc>
                <a:extLst>
                  <a:ext uri="{0D108BD9-81ED-4DB2-BD59-A6C34878D82A}">
                    <a16:rowId xmlns:a16="http://schemas.microsoft.com/office/drawing/2014/main" val="903582506"/>
                  </a:ext>
                </a:extLst>
              </a:tr>
              <a:tr h="288000">
                <a:tc>
                  <a:txBody>
                    <a:bodyPr/>
                    <a:lstStyle/>
                    <a:p>
                      <a:r>
                        <a:rPr lang="en-GB" sz="1200" dirty="0"/>
                        <a:t>3</a:t>
                      </a:r>
                      <a:endParaRPr lang="en-US" sz="1200" dirty="0"/>
                    </a:p>
                  </a:txBody>
                  <a:tcPr/>
                </a:tc>
                <a:tc>
                  <a:txBody>
                    <a:bodyPr/>
                    <a:lstStyle/>
                    <a:p>
                      <a:r>
                        <a:rPr lang="en-GB" sz="1200" dirty="0"/>
                        <a:t>2485</a:t>
                      </a:r>
                      <a:endParaRPr lang="en-US" sz="1200" dirty="0"/>
                    </a:p>
                  </a:txBody>
                  <a:tcPr/>
                </a:tc>
                <a:extLst>
                  <a:ext uri="{0D108BD9-81ED-4DB2-BD59-A6C34878D82A}">
                    <a16:rowId xmlns:a16="http://schemas.microsoft.com/office/drawing/2014/main" val="2497196976"/>
                  </a:ext>
                </a:extLst>
              </a:tr>
              <a:tr h="288000">
                <a:tc>
                  <a:txBody>
                    <a:bodyPr/>
                    <a:lstStyle/>
                    <a:p>
                      <a:r>
                        <a:rPr lang="en-GB" sz="1200" dirty="0"/>
                        <a:t>4</a:t>
                      </a:r>
                      <a:endParaRPr lang="en-US" sz="1200" dirty="0"/>
                    </a:p>
                  </a:txBody>
                  <a:tcPr/>
                </a:tc>
                <a:tc>
                  <a:txBody>
                    <a:bodyPr/>
                    <a:lstStyle/>
                    <a:p>
                      <a:r>
                        <a:rPr lang="en-GB" sz="1200" dirty="0"/>
                        <a:t>22</a:t>
                      </a:r>
                      <a:endParaRPr lang="en-US" sz="1200" dirty="0"/>
                    </a:p>
                  </a:txBody>
                  <a:tcPr/>
                </a:tc>
                <a:extLst>
                  <a:ext uri="{0D108BD9-81ED-4DB2-BD59-A6C34878D82A}">
                    <a16:rowId xmlns:a16="http://schemas.microsoft.com/office/drawing/2014/main" val="1911858061"/>
                  </a:ext>
                </a:extLst>
              </a:tr>
              <a:tr h="288000">
                <a:tc>
                  <a:txBody>
                    <a:bodyPr/>
                    <a:lstStyle/>
                    <a:p>
                      <a:r>
                        <a:rPr lang="en-GB" sz="1200" dirty="0"/>
                        <a:t>5</a:t>
                      </a:r>
                      <a:endParaRPr lang="en-US" sz="1200" dirty="0"/>
                    </a:p>
                  </a:txBody>
                  <a:tcPr/>
                </a:tc>
                <a:tc>
                  <a:txBody>
                    <a:bodyPr/>
                    <a:lstStyle/>
                    <a:p>
                      <a:r>
                        <a:rPr lang="en-GB" sz="1200" dirty="0"/>
                        <a:t>1</a:t>
                      </a:r>
                      <a:endParaRPr lang="en-US" sz="1200" dirty="0"/>
                    </a:p>
                  </a:txBody>
                  <a:tcPr/>
                </a:tc>
                <a:extLst>
                  <a:ext uri="{0D108BD9-81ED-4DB2-BD59-A6C34878D82A}">
                    <a16:rowId xmlns:a16="http://schemas.microsoft.com/office/drawing/2014/main" val="848736507"/>
                  </a:ext>
                </a:extLst>
              </a:tr>
              <a:tr h="288000">
                <a:tc>
                  <a:txBody>
                    <a:bodyPr/>
                    <a:lstStyle/>
                    <a:p>
                      <a:r>
                        <a:rPr lang="en-GB" sz="1200" dirty="0"/>
                        <a:t>6</a:t>
                      </a:r>
                      <a:endParaRPr lang="en-US" sz="1200" dirty="0"/>
                    </a:p>
                  </a:txBody>
                  <a:tcPr/>
                </a:tc>
                <a:tc>
                  <a:txBody>
                    <a:bodyPr/>
                    <a:lstStyle/>
                    <a:p>
                      <a:r>
                        <a:rPr lang="en-GB" sz="1200" dirty="0"/>
                        <a:t>1</a:t>
                      </a:r>
                      <a:endParaRPr lang="en-US" sz="1200" dirty="0"/>
                    </a:p>
                  </a:txBody>
                  <a:tcPr/>
                </a:tc>
                <a:extLst>
                  <a:ext uri="{0D108BD9-81ED-4DB2-BD59-A6C34878D82A}">
                    <a16:rowId xmlns:a16="http://schemas.microsoft.com/office/drawing/2014/main" val="1882217789"/>
                  </a:ext>
                </a:extLst>
              </a:tr>
              <a:tr h="288000">
                <a:tc>
                  <a:txBody>
                    <a:bodyPr/>
                    <a:lstStyle/>
                    <a:p>
                      <a:r>
                        <a:rPr lang="en-GB" sz="1200" dirty="0"/>
                        <a:t>Booking Source</a:t>
                      </a:r>
                      <a:endParaRPr lang="en-US" sz="1200" dirty="0"/>
                    </a:p>
                  </a:txBody>
                  <a:tcPr/>
                </a:tc>
                <a:tc>
                  <a:txBody>
                    <a:bodyPr/>
                    <a:lstStyle/>
                    <a:p>
                      <a:endParaRPr lang="en-US" sz="1200" dirty="0"/>
                    </a:p>
                  </a:txBody>
                  <a:tcPr/>
                </a:tc>
                <a:extLst>
                  <a:ext uri="{0D108BD9-81ED-4DB2-BD59-A6C34878D82A}">
                    <a16:rowId xmlns:a16="http://schemas.microsoft.com/office/drawing/2014/main" val="2293796137"/>
                  </a:ext>
                </a:extLst>
              </a:tr>
              <a:tr h="288000">
                <a:tc>
                  <a:txBody>
                    <a:bodyPr/>
                    <a:lstStyle/>
                    <a:p>
                      <a:r>
                        <a:rPr lang="en-GB" sz="1200" dirty="0"/>
                        <a:t>1</a:t>
                      </a:r>
                      <a:endParaRPr lang="en-US" sz="1200" dirty="0"/>
                    </a:p>
                  </a:txBody>
                  <a:tcPr/>
                </a:tc>
                <a:tc>
                  <a:txBody>
                    <a:bodyPr/>
                    <a:lstStyle/>
                    <a:p>
                      <a:r>
                        <a:rPr lang="en-GB" sz="1200" dirty="0"/>
                        <a:t>25728</a:t>
                      </a:r>
                      <a:endParaRPr lang="en-US" sz="1200" dirty="0"/>
                    </a:p>
                  </a:txBody>
                  <a:tcPr/>
                </a:tc>
                <a:extLst>
                  <a:ext uri="{0D108BD9-81ED-4DB2-BD59-A6C34878D82A}">
                    <a16:rowId xmlns:a16="http://schemas.microsoft.com/office/drawing/2014/main" val="2238714231"/>
                  </a:ext>
                </a:extLst>
              </a:tr>
              <a:tr h="288000">
                <a:tc>
                  <a:txBody>
                    <a:bodyPr/>
                    <a:lstStyle/>
                    <a:p>
                      <a:r>
                        <a:rPr lang="en-GB" sz="1200" dirty="0"/>
                        <a:t>2</a:t>
                      </a:r>
                      <a:endParaRPr lang="en-US" sz="1200" dirty="0"/>
                    </a:p>
                  </a:txBody>
                  <a:tcPr/>
                </a:tc>
                <a:tc>
                  <a:txBody>
                    <a:bodyPr/>
                    <a:lstStyle/>
                    <a:p>
                      <a:r>
                        <a:rPr lang="en-GB" sz="1200" dirty="0"/>
                        <a:t>25203</a:t>
                      </a:r>
                      <a:endParaRPr lang="en-US" sz="1200" dirty="0"/>
                    </a:p>
                  </a:txBody>
                  <a:tcPr/>
                </a:tc>
                <a:extLst>
                  <a:ext uri="{0D108BD9-81ED-4DB2-BD59-A6C34878D82A}">
                    <a16:rowId xmlns:a16="http://schemas.microsoft.com/office/drawing/2014/main" val="951278581"/>
                  </a:ext>
                </a:extLst>
              </a:tr>
              <a:tr h="288000">
                <a:tc>
                  <a:txBody>
                    <a:bodyPr/>
                    <a:lstStyle/>
                    <a:p>
                      <a:r>
                        <a:rPr lang="en-GB" sz="1200" dirty="0"/>
                        <a:t>3</a:t>
                      </a:r>
                      <a:endParaRPr lang="en-US" sz="1200" dirty="0"/>
                    </a:p>
                  </a:txBody>
                  <a:tcPr/>
                </a:tc>
                <a:tc>
                  <a:txBody>
                    <a:bodyPr/>
                    <a:lstStyle/>
                    <a:p>
                      <a:r>
                        <a:rPr lang="en-GB" sz="1200" dirty="0"/>
                        <a:t>141</a:t>
                      </a:r>
                      <a:endParaRPr lang="en-US" sz="1200" dirty="0"/>
                    </a:p>
                  </a:txBody>
                  <a:tcPr/>
                </a:tc>
                <a:extLst>
                  <a:ext uri="{0D108BD9-81ED-4DB2-BD59-A6C34878D82A}">
                    <a16:rowId xmlns:a16="http://schemas.microsoft.com/office/drawing/2014/main" val="1677058260"/>
                  </a:ext>
                </a:extLst>
              </a:tr>
              <a:tr h="288000">
                <a:tc>
                  <a:txBody>
                    <a:bodyPr/>
                    <a:lstStyle/>
                    <a:p>
                      <a:r>
                        <a:rPr lang="en-GB" sz="1200" dirty="0"/>
                        <a:t>4</a:t>
                      </a:r>
                      <a:endParaRPr lang="en-US" sz="1200" dirty="0"/>
                    </a:p>
                  </a:txBody>
                  <a:tcPr/>
                </a:tc>
                <a:tc>
                  <a:txBody>
                    <a:bodyPr/>
                    <a:lstStyle/>
                    <a:p>
                      <a:r>
                        <a:rPr lang="en-GB" sz="1200" dirty="0"/>
                        <a:t>11</a:t>
                      </a:r>
                      <a:endParaRPr lang="en-US" sz="1200" dirty="0"/>
                    </a:p>
                  </a:txBody>
                  <a:tcPr/>
                </a:tc>
                <a:extLst>
                  <a:ext uri="{0D108BD9-81ED-4DB2-BD59-A6C34878D82A}">
                    <a16:rowId xmlns:a16="http://schemas.microsoft.com/office/drawing/2014/main" val="663377843"/>
                  </a:ext>
                </a:extLst>
              </a:tr>
              <a:tr h="288000">
                <a:tc>
                  <a:txBody>
                    <a:bodyPr/>
                    <a:lstStyle/>
                    <a:p>
                      <a:r>
                        <a:rPr lang="en-GB" sz="1200" dirty="0"/>
                        <a:t>Rating</a:t>
                      </a:r>
                      <a:endParaRPr lang="en-US" sz="1200" dirty="0"/>
                    </a:p>
                  </a:txBody>
                  <a:tcPr/>
                </a:tc>
                <a:tc>
                  <a:txBody>
                    <a:bodyPr/>
                    <a:lstStyle/>
                    <a:p>
                      <a:endParaRPr lang="en-US" sz="1200" dirty="0"/>
                    </a:p>
                  </a:txBody>
                  <a:tcPr/>
                </a:tc>
                <a:extLst>
                  <a:ext uri="{0D108BD9-81ED-4DB2-BD59-A6C34878D82A}">
                    <a16:rowId xmlns:a16="http://schemas.microsoft.com/office/drawing/2014/main" val="2906886603"/>
                  </a:ext>
                </a:extLst>
              </a:tr>
              <a:tr h="288000">
                <a:tc>
                  <a:txBody>
                    <a:bodyPr/>
                    <a:lstStyle/>
                    <a:p>
                      <a:r>
                        <a:rPr lang="en-GB" sz="1200" dirty="0"/>
                        <a:t>0</a:t>
                      </a:r>
                      <a:endParaRPr lang="en-US" sz="1200" dirty="0"/>
                    </a:p>
                  </a:txBody>
                  <a:tcPr/>
                </a:tc>
                <a:tc>
                  <a:txBody>
                    <a:bodyPr/>
                    <a:lstStyle/>
                    <a:p>
                      <a:r>
                        <a:rPr lang="en-GB" sz="1200" dirty="0"/>
                        <a:t>16206</a:t>
                      </a:r>
                      <a:endParaRPr lang="en-US" sz="1200" dirty="0"/>
                    </a:p>
                  </a:txBody>
                  <a:tcPr/>
                </a:tc>
                <a:extLst>
                  <a:ext uri="{0D108BD9-81ED-4DB2-BD59-A6C34878D82A}">
                    <a16:rowId xmlns:a16="http://schemas.microsoft.com/office/drawing/2014/main" val="2381852017"/>
                  </a:ext>
                </a:extLst>
              </a:tr>
              <a:tr h="288000">
                <a:tc>
                  <a:txBody>
                    <a:bodyPr/>
                    <a:lstStyle/>
                    <a:p>
                      <a:r>
                        <a:rPr lang="en-GB" sz="1200" dirty="0"/>
                        <a:t>1</a:t>
                      </a:r>
                      <a:endParaRPr lang="en-US" sz="1200" dirty="0"/>
                    </a:p>
                  </a:txBody>
                  <a:tcPr/>
                </a:tc>
                <a:tc>
                  <a:txBody>
                    <a:bodyPr/>
                    <a:lstStyle/>
                    <a:p>
                      <a:r>
                        <a:rPr lang="en-GB" sz="1200" dirty="0"/>
                        <a:t>706</a:t>
                      </a:r>
                      <a:endParaRPr lang="en-US" sz="1200" dirty="0"/>
                    </a:p>
                  </a:txBody>
                  <a:tcPr/>
                </a:tc>
                <a:extLst>
                  <a:ext uri="{0D108BD9-81ED-4DB2-BD59-A6C34878D82A}">
                    <a16:rowId xmlns:a16="http://schemas.microsoft.com/office/drawing/2014/main" val="1470300823"/>
                  </a:ext>
                </a:extLst>
              </a:tr>
              <a:tr h="288000">
                <a:tc>
                  <a:txBody>
                    <a:bodyPr/>
                    <a:lstStyle/>
                    <a:p>
                      <a:r>
                        <a:rPr lang="en-GB" sz="1200" dirty="0"/>
                        <a:t>2</a:t>
                      </a:r>
                      <a:endParaRPr lang="en-US" sz="1200" dirty="0"/>
                    </a:p>
                  </a:txBody>
                  <a:tcPr/>
                </a:tc>
                <a:tc>
                  <a:txBody>
                    <a:bodyPr/>
                    <a:lstStyle/>
                    <a:p>
                      <a:r>
                        <a:rPr lang="en-GB" sz="1200" dirty="0"/>
                        <a:t>211</a:t>
                      </a:r>
                      <a:endParaRPr lang="en-US" sz="1200" dirty="0"/>
                    </a:p>
                  </a:txBody>
                  <a:tcPr/>
                </a:tc>
                <a:extLst>
                  <a:ext uri="{0D108BD9-81ED-4DB2-BD59-A6C34878D82A}">
                    <a16:rowId xmlns:a16="http://schemas.microsoft.com/office/drawing/2014/main" val="288559524"/>
                  </a:ext>
                </a:extLst>
              </a:tr>
              <a:tr h="288000">
                <a:tc>
                  <a:txBody>
                    <a:bodyPr/>
                    <a:lstStyle/>
                    <a:p>
                      <a:r>
                        <a:rPr lang="en-GB" sz="1200" dirty="0"/>
                        <a:t>3</a:t>
                      </a:r>
                      <a:endParaRPr lang="en-US" sz="1200" dirty="0"/>
                    </a:p>
                  </a:txBody>
                  <a:tcPr/>
                </a:tc>
                <a:tc>
                  <a:txBody>
                    <a:bodyPr/>
                    <a:lstStyle/>
                    <a:p>
                      <a:r>
                        <a:rPr lang="en-GB" sz="1200" dirty="0"/>
                        <a:t>576</a:t>
                      </a:r>
                      <a:endParaRPr lang="en-US" sz="1200" dirty="0"/>
                    </a:p>
                  </a:txBody>
                  <a:tcPr/>
                </a:tc>
                <a:extLst>
                  <a:ext uri="{0D108BD9-81ED-4DB2-BD59-A6C34878D82A}">
                    <a16:rowId xmlns:a16="http://schemas.microsoft.com/office/drawing/2014/main" val="242013336"/>
                  </a:ext>
                </a:extLst>
              </a:tr>
              <a:tr h="288000">
                <a:tc>
                  <a:txBody>
                    <a:bodyPr/>
                    <a:lstStyle/>
                    <a:p>
                      <a:r>
                        <a:rPr lang="en-GB" sz="1200" dirty="0"/>
                        <a:t>4</a:t>
                      </a:r>
                      <a:endParaRPr lang="en-US" sz="1200" dirty="0"/>
                    </a:p>
                  </a:txBody>
                  <a:tcPr/>
                </a:tc>
                <a:tc>
                  <a:txBody>
                    <a:bodyPr/>
                    <a:lstStyle/>
                    <a:p>
                      <a:r>
                        <a:rPr lang="en-GB" sz="1200" dirty="0"/>
                        <a:t>3086</a:t>
                      </a:r>
                      <a:endParaRPr lang="en-US" sz="1200" dirty="0"/>
                    </a:p>
                  </a:txBody>
                  <a:tcPr/>
                </a:tc>
                <a:extLst>
                  <a:ext uri="{0D108BD9-81ED-4DB2-BD59-A6C34878D82A}">
                    <a16:rowId xmlns:a16="http://schemas.microsoft.com/office/drawing/2014/main" val="3163546872"/>
                  </a:ext>
                </a:extLst>
              </a:tr>
              <a:tr h="288000">
                <a:tc>
                  <a:txBody>
                    <a:bodyPr/>
                    <a:lstStyle/>
                    <a:p>
                      <a:r>
                        <a:rPr lang="en-GB" sz="1200" dirty="0"/>
                        <a:t>5</a:t>
                      </a:r>
                      <a:endParaRPr lang="en-US" sz="1200" dirty="0"/>
                    </a:p>
                  </a:txBody>
                  <a:tcPr/>
                </a:tc>
                <a:tc>
                  <a:txBody>
                    <a:bodyPr/>
                    <a:lstStyle/>
                    <a:p>
                      <a:r>
                        <a:rPr lang="en-GB" sz="1200" dirty="0"/>
                        <a:t>30298</a:t>
                      </a:r>
                      <a:endParaRPr lang="en-US" sz="1200" dirty="0"/>
                    </a:p>
                  </a:txBody>
                  <a:tcPr/>
                </a:tc>
                <a:extLst>
                  <a:ext uri="{0D108BD9-81ED-4DB2-BD59-A6C34878D82A}">
                    <a16:rowId xmlns:a16="http://schemas.microsoft.com/office/drawing/2014/main" val="3098802379"/>
                  </a:ext>
                </a:extLst>
              </a:tr>
            </a:tbl>
          </a:graphicData>
        </a:graphic>
      </p:graphicFrame>
      <p:grpSp>
        <p:nvGrpSpPr>
          <p:cNvPr id="9" name="Group 8">
            <a:extLst>
              <a:ext uri="{FF2B5EF4-FFF2-40B4-BE49-F238E27FC236}">
                <a16:creationId xmlns:a16="http://schemas.microsoft.com/office/drawing/2014/main" id="{8C74843E-A8B3-4708-B729-ECD2AEA4DF35}"/>
              </a:ext>
            </a:extLst>
          </p:cNvPr>
          <p:cNvGrpSpPr/>
          <p:nvPr/>
        </p:nvGrpSpPr>
        <p:grpSpPr>
          <a:xfrm>
            <a:off x="943062" y="529856"/>
            <a:ext cx="5541628" cy="5913792"/>
            <a:chOff x="901292" y="326122"/>
            <a:chExt cx="5236478" cy="6531878"/>
          </a:xfrm>
        </p:grpSpPr>
        <p:pic>
          <p:nvPicPr>
            <p:cNvPr id="1033" name="Picture 9">
              <a:extLst>
                <a:ext uri="{FF2B5EF4-FFF2-40B4-BE49-F238E27FC236}">
                  <a16:creationId xmlns:a16="http://schemas.microsoft.com/office/drawing/2014/main" id="{30DBE1B0-13E1-4E3B-8860-5545FCFB3F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062" y="326122"/>
              <a:ext cx="5152938" cy="2216441"/>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59920D8A-4D13-4DED-887A-AC9DD48E1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062" y="2483841"/>
              <a:ext cx="5152938" cy="2216441"/>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B42F464B-CF42-4DE6-9346-6BD2A4A05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292" y="4641559"/>
              <a:ext cx="5236478" cy="22164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25157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444E9-CF73-4559-8236-34EED1B99CED}"/>
              </a:ext>
            </a:extLst>
          </p:cNvPr>
          <p:cNvSpPr>
            <a:spLocks noGrp="1"/>
          </p:cNvSpPr>
          <p:nvPr>
            <p:ph type="title"/>
          </p:nvPr>
        </p:nvSpPr>
        <p:spPr>
          <a:xfrm>
            <a:off x="1371600" y="0"/>
            <a:ext cx="9601200" cy="268448"/>
          </a:xfrm>
        </p:spPr>
        <p:txBody>
          <a:bodyPr>
            <a:normAutofit fontScale="90000"/>
          </a:bodyPr>
          <a:lstStyle/>
          <a:p>
            <a:r>
              <a:rPr lang="en-GB"/>
              <a:t>Correlation Table</a:t>
            </a:r>
            <a:endParaRPr lang="en-US" dirty="0"/>
          </a:p>
        </p:txBody>
      </p:sp>
      <p:sp>
        <p:nvSpPr>
          <p:cNvPr id="4" name="Footer Placeholder 3">
            <a:extLst>
              <a:ext uri="{FF2B5EF4-FFF2-40B4-BE49-F238E27FC236}">
                <a16:creationId xmlns:a16="http://schemas.microsoft.com/office/drawing/2014/main" id="{4E77F146-C604-498C-83A5-E071E97AA966}"/>
              </a:ext>
            </a:extLst>
          </p:cNvPr>
          <p:cNvSpPr>
            <a:spLocks noGrp="1"/>
          </p:cNvSpPr>
          <p:nvPr>
            <p:ph type="ftr" sz="quarter" idx="11"/>
          </p:nvPr>
        </p:nvSpPr>
        <p:spPr>
          <a:xfrm>
            <a:off x="2893564" y="6453386"/>
            <a:ext cx="6280830" cy="404614"/>
          </a:xfrm>
        </p:spPr>
        <p:txBody>
          <a:bodyPr/>
          <a:lstStyle/>
          <a:p>
            <a:r>
              <a:rPr lang="en-US"/>
              <a:t>ML Class HH</a:t>
            </a:r>
            <a:endParaRPr lang="en-US" dirty="0"/>
          </a:p>
        </p:txBody>
      </p:sp>
      <p:sp>
        <p:nvSpPr>
          <p:cNvPr id="5" name="Slide Number Placeholder 4">
            <a:extLst>
              <a:ext uri="{FF2B5EF4-FFF2-40B4-BE49-F238E27FC236}">
                <a16:creationId xmlns:a16="http://schemas.microsoft.com/office/drawing/2014/main" id="{9D2E229A-11F4-4E78-9665-8B2B0DC76F21}"/>
              </a:ext>
            </a:extLst>
          </p:cNvPr>
          <p:cNvSpPr>
            <a:spLocks noGrp="1"/>
          </p:cNvSpPr>
          <p:nvPr>
            <p:ph type="sldNum" sz="quarter" idx="12"/>
          </p:nvPr>
        </p:nvSpPr>
        <p:spPr>
          <a:xfrm>
            <a:off x="9472736" y="6453386"/>
            <a:ext cx="1596292" cy="404614"/>
          </a:xfrm>
        </p:spPr>
        <p:txBody>
          <a:bodyPr/>
          <a:lstStyle/>
          <a:p>
            <a:fld id="{69E57DC2-970A-4B3E-BB1C-7A09969E49DF}" type="slidenum">
              <a:rPr lang="en-US" smtClean="0"/>
              <a:t>8</a:t>
            </a:fld>
            <a:endParaRPr lang="en-US" dirty="0"/>
          </a:p>
        </p:txBody>
      </p:sp>
      <p:pic>
        <p:nvPicPr>
          <p:cNvPr id="2050" name="Picture 2">
            <a:extLst>
              <a:ext uri="{FF2B5EF4-FFF2-40B4-BE49-F238E27FC236}">
                <a16:creationId xmlns:a16="http://schemas.microsoft.com/office/drawing/2014/main" id="{AA7912F2-3BCC-446A-8F50-1A84AFBB85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5372" y="134224"/>
            <a:ext cx="8711967" cy="6453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60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83E9-9EBD-467F-AE87-1CACADD62239}"/>
              </a:ext>
            </a:extLst>
          </p:cNvPr>
          <p:cNvSpPr>
            <a:spLocks noGrp="1"/>
          </p:cNvSpPr>
          <p:nvPr>
            <p:ph type="title"/>
          </p:nvPr>
        </p:nvSpPr>
        <p:spPr>
          <a:xfrm>
            <a:off x="811067" y="188455"/>
            <a:ext cx="9601200" cy="304800"/>
          </a:xfrm>
        </p:spPr>
        <p:txBody>
          <a:bodyPr>
            <a:normAutofit fontScale="90000"/>
          </a:bodyPr>
          <a:lstStyle/>
          <a:p>
            <a:r>
              <a:rPr lang="en-GB" sz="1800" dirty="0"/>
              <a:t>Outlier Detection</a:t>
            </a:r>
            <a:endParaRPr lang="en-US" sz="1800" dirty="0"/>
          </a:p>
        </p:txBody>
      </p:sp>
      <p:sp>
        <p:nvSpPr>
          <p:cNvPr id="4" name="Footer Placeholder 3">
            <a:extLst>
              <a:ext uri="{FF2B5EF4-FFF2-40B4-BE49-F238E27FC236}">
                <a16:creationId xmlns:a16="http://schemas.microsoft.com/office/drawing/2014/main" id="{A8250738-EEE9-4AB4-8C32-34546B531B30}"/>
              </a:ext>
            </a:extLst>
          </p:cNvPr>
          <p:cNvSpPr>
            <a:spLocks noGrp="1"/>
          </p:cNvSpPr>
          <p:nvPr>
            <p:ph type="ftr" sz="quarter" idx="11"/>
          </p:nvPr>
        </p:nvSpPr>
        <p:spPr/>
        <p:txBody>
          <a:bodyPr/>
          <a:lstStyle/>
          <a:p>
            <a:r>
              <a:rPr lang="en-US"/>
              <a:t>ML Class HH</a:t>
            </a:r>
            <a:endParaRPr lang="en-US" dirty="0"/>
          </a:p>
        </p:txBody>
      </p:sp>
      <p:sp>
        <p:nvSpPr>
          <p:cNvPr id="5" name="Slide Number Placeholder 4">
            <a:extLst>
              <a:ext uri="{FF2B5EF4-FFF2-40B4-BE49-F238E27FC236}">
                <a16:creationId xmlns:a16="http://schemas.microsoft.com/office/drawing/2014/main" id="{0EB6CFD3-ACFA-4451-BFCB-B764C835ED4F}"/>
              </a:ext>
            </a:extLst>
          </p:cNvPr>
          <p:cNvSpPr>
            <a:spLocks noGrp="1"/>
          </p:cNvSpPr>
          <p:nvPr>
            <p:ph type="sldNum" sz="quarter" idx="12"/>
          </p:nvPr>
        </p:nvSpPr>
        <p:spPr/>
        <p:txBody>
          <a:bodyPr/>
          <a:lstStyle/>
          <a:p>
            <a:fld id="{69E57DC2-970A-4B3E-BB1C-7A09969E49DF}" type="slidenum">
              <a:rPr lang="en-US" smtClean="0"/>
              <a:t>9</a:t>
            </a:fld>
            <a:endParaRPr lang="en-US" dirty="0"/>
          </a:p>
        </p:txBody>
      </p:sp>
      <p:grpSp>
        <p:nvGrpSpPr>
          <p:cNvPr id="7" name="Group 6">
            <a:extLst>
              <a:ext uri="{FF2B5EF4-FFF2-40B4-BE49-F238E27FC236}">
                <a16:creationId xmlns:a16="http://schemas.microsoft.com/office/drawing/2014/main" id="{0BB17335-7D85-470A-BC22-5FB67BADF246}"/>
              </a:ext>
            </a:extLst>
          </p:cNvPr>
          <p:cNvGrpSpPr/>
          <p:nvPr/>
        </p:nvGrpSpPr>
        <p:grpSpPr>
          <a:xfrm>
            <a:off x="739498" y="619085"/>
            <a:ext cx="10661141" cy="2686177"/>
            <a:chOff x="790182" y="1658361"/>
            <a:chExt cx="9441767" cy="1372821"/>
          </a:xfrm>
        </p:grpSpPr>
        <p:pic>
          <p:nvPicPr>
            <p:cNvPr id="3078" name="Picture 6">
              <a:extLst>
                <a:ext uri="{FF2B5EF4-FFF2-40B4-BE49-F238E27FC236}">
                  <a16:creationId xmlns:a16="http://schemas.microsoft.com/office/drawing/2014/main" id="{215239C2-70BF-42C6-9863-F3EAF3166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6326" y="1658361"/>
              <a:ext cx="1925623" cy="135037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891902A6-2665-439B-A066-77DD19019C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3254" y="1658361"/>
              <a:ext cx="1925623" cy="135036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CAC03D38-1EC5-4C45-8595-7F77AE2339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1491" y="1658362"/>
              <a:ext cx="1764835"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05DA5BD9-DBD5-4753-843D-E123287B78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4219" y="1658361"/>
              <a:ext cx="1874939" cy="1350369"/>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AFAEF2C2-49E7-4E34-8898-B40B7B0192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0182" y="1658361"/>
              <a:ext cx="1874939" cy="13728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3E92325F-57C4-4826-A1F0-33FCEA5182A1}"/>
              </a:ext>
            </a:extLst>
          </p:cNvPr>
          <p:cNvGrpSpPr/>
          <p:nvPr/>
        </p:nvGrpSpPr>
        <p:grpSpPr>
          <a:xfrm>
            <a:off x="811067" y="3428999"/>
            <a:ext cx="10589572" cy="2642245"/>
            <a:chOff x="830161" y="364182"/>
            <a:chExt cx="9351104" cy="1350368"/>
          </a:xfrm>
        </p:grpSpPr>
        <p:pic>
          <p:nvPicPr>
            <p:cNvPr id="3074" name="Picture 2">
              <a:extLst>
                <a:ext uri="{FF2B5EF4-FFF2-40B4-BE49-F238E27FC236}">
                  <a16:creationId xmlns:a16="http://schemas.microsoft.com/office/drawing/2014/main" id="{2893D588-524E-43C1-9F4D-74EEC7063F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161" y="364182"/>
              <a:ext cx="1874939"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7A85A56-01AC-4498-9667-F1C3616C16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8877" y="381050"/>
              <a:ext cx="1874939"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804E0337-6BE1-4BE8-B8CF-4A35E7EC256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9519" y="379911"/>
              <a:ext cx="1874939"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a:extLst>
                <a:ext uri="{FF2B5EF4-FFF2-40B4-BE49-F238E27FC236}">
                  <a16:creationId xmlns:a16="http://schemas.microsoft.com/office/drawing/2014/main" id="{FB959E7F-31E7-4B5F-ABEF-A5F6C29D798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06326" y="379910"/>
              <a:ext cx="1874939" cy="133464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a:extLst>
                <a:ext uri="{FF2B5EF4-FFF2-40B4-BE49-F238E27FC236}">
                  <a16:creationId xmlns:a16="http://schemas.microsoft.com/office/drawing/2014/main" id="{1D116FCC-BCAF-437D-8157-102A64C947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12654" y="379911"/>
              <a:ext cx="1764834" cy="1333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8401683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786</TotalTime>
  <Words>915</Words>
  <Application>Microsoft Office PowerPoint</Application>
  <PresentationFormat>Widescreen</PresentationFormat>
  <Paragraphs>326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Franklin Gothic Book</vt:lpstr>
      <vt:lpstr>Wingdings</vt:lpstr>
      <vt:lpstr>Crop</vt:lpstr>
      <vt:lpstr>Machine Learning (Course) : Ride rating prediction</vt:lpstr>
      <vt:lpstr>Overview</vt:lpstr>
      <vt:lpstr>Introduction</vt:lpstr>
      <vt:lpstr>Objective</vt:lpstr>
      <vt:lpstr>Variable Description</vt:lpstr>
      <vt:lpstr>Descriptives</vt:lpstr>
      <vt:lpstr>Exploratory Analysis</vt:lpstr>
      <vt:lpstr>Correlation Table</vt:lpstr>
      <vt:lpstr>Outlier Detection</vt:lpstr>
      <vt:lpstr>Outlier Treatment post-winsorization at 95%</vt:lpstr>
      <vt:lpstr>Speed vs. Rating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(Course) : Ride rating prediction</dc:title>
  <dc:creator>sharon christina</dc:creator>
  <cp:lastModifiedBy>sharon christina</cp:lastModifiedBy>
  <cp:revision>28</cp:revision>
  <dcterms:created xsi:type="dcterms:W3CDTF">2019-10-06T12:29:51Z</dcterms:created>
  <dcterms:modified xsi:type="dcterms:W3CDTF">2019-10-16T19:14:23Z</dcterms:modified>
</cp:coreProperties>
</file>