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4" r:id="rId2"/>
    <p:sldMasterId id="2147483680" r:id="rId3"/>
    <p:sldMasterId id="2147483696" r:id="rId4"/>
  </p:sldMasterIdLst>
  <p:notesMasterIdLst>
    <p:notesMasterId r:id="rId17"/>
  </p:notesMasterIdLst>
  <p:handoutMasterIdLst>
    <p:handoutMasterId r:id="rId18"/>
  </p:handoutMasterIdLst>
  <p:sldIdLst>
    <p:sldId id="555" r:id="rId5"/>
    <p:sldId id="567" r:id="rId6"/>
    <p:sldId id="579" r:id="rId7"/>
    <p:sldId id="580" r:id="rId8"/>
    <p:sldId id="584" r:id="rId9"/>
    <p:sldId id="581" r:id="rId10"/>
    <p:sldId id="585" r:id="rId11"/>
    <p:sldId id="586" r:id="rId12"/>
    <p:sldId id="582" r:id="rId13"/>
    <p:sldId id="587" r:id="rId14"/>
    <p:sldId id="583" r:id="rId15"/>
    <p:sldId id="578" r:id="rId16"/>
  </p:sldIdLst>
  <p:sldSz cx="9144000" cy="5143500" type="screen16x9"/>
  <p:notesSz cx="6858000" cy="9144000"/>
  <p:defaultTextStyle>
    <a:defPPr>
      <a:defRPr lang="zh-TW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FF3300"/>
    <a:srgbClr val="FFFFFF"/>
    <a:srgbClr val="008000"/>
    <a:srgbClr val="BD097D"/>
    <a:srgbClr val="FFFF99"/>
    <a:srgbClr val="00CC00"/>
    <a:srgbClr val="0099FF"/>
    <a:srgbClr val="AE188E"/>
  </p:clrMru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94" autoAdjust="0"/>
    <p:restoredTop sz="99281" autoAdjust="0"/>
  </p:normalViewPr>
  <p:slideViewPr>
    <p:cSldViewPr snapToGrid="0" snapToObjects="1">
      <p:cViewPr>
        <p:scale>
          <a:sx n="90" d="100"/>
          <a:sy n="90" d="100"/>
        </p:scale>
        <p:origin x="-726" y="-1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4" d="100"/>
          <a:sy n="44" d="100"/>
        </p:scale>
        <p:origin x="-2323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85B75-2F73-4B3B-8DCE-E7DA5FAE27A4}" type="datetimeFigureOut">
              <a:rPr lang="zh-TW" altLang="en-US" smtClean="0"/>
              <a:pPr/>
              <a:t>2019/1/21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9D68A-15DE-4A62-81FE-72CD2845DE6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87922-6DBC-4905-AC06-D2EA073CE4D1}" type="datetimeFigureOut">
              <a:rPr lang="zh-TW" altLang="en-US" smtClean="0"/>
              <a:pPr/>
              <a:t>2019/1/21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93C64-F8FF-4CD3-ABC9-3899BF714E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 </a:t>
            </a:r>
            <a:r>
              <a:rPr lang="zh-TW" altLang="en-US" smtClean="0"/>
              <a:t>按一下以編輯母片子標題樣式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BF494-4694-426E-BB84-0D12E91FB6B9}" type="datetime1">
              <a:rPr lang="zh-TW" altLang="en-US" smtClean="0"/>
              <a:pPr>
                <a:defRPr/>
              </a:pPr>
              <a:t>2019/1/21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66143-FD49-4FA0-BB84-DF636A2CC7C8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1B9C9-22C1-4E66-928D-BD96C0601E86}" type="datetime1">
              <a:rPr lang="zh-TW" altLang="en-US" smtClean="0"/>
              <a:pPr>
                <a:defRPr/>
              </a:pPr>
              <a:t>2019/1/21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B9C6D-854D-49EF-82FB-483FFA89D4AB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69C06-8AD2-40A9-8B52-29DE8ED556C0}" type="datetime1">
              <a:rPr lang="zh-TW" altLang="en-US" smtClean="0"/>
              <a:pPr>
                <a:defRPr/>
              </a:pPr>
              <a:t>2019/1/21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1734F-8E84-45AA-8CAB-6ED8A6AA1A50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65FB0-87DB-4CB9-B2E6-0EDDB75C11BB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94B2F-9596-4205-9A6D-C97D1E2E5D67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54896-6CDE-4B51-A6E9-34060556D07B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1C9D7-9C6A-4512-B20D-77EFA4ED8B06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2522D-47CE-4C71-834E-7EDB07C3238E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248A5-6DCF-4F19-8A65-BAA521BB93F3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C2C2A-FFE6-41EE-BC7E-371ECF667A21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E9901-F0A8-42B0-8C88-0C4488416188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34A1C-BE05-4163-A15C-E2CFD8B743B8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EFE65-4009-4EB8-A85A-1D81C635CC5A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BEA9B-9E8B-4889-8238-508058122E51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9886C-9935-4353-953C-27A696D7F55F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FA870-DD87-4CAA-8256-51E1AFDAEC39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D7593-269F-492F-946E-F2ABA1D9996F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6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94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B3221-7424-4DC6-A9FD-054A707D39A0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3D175-F930-4FFD-B571-2C4D2D168859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4C3B9-A6FE-4010-9540-B75BBA6DE6E9}" type="datetime1">
              <a:rPr lang="zh-TW" altLang="en-US" smtClean="0"/>
              <a:pPr>
                <a:defRPr/>
              </a:pPr>
              <a:t>2019/1/21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34BE4-E586-47A6-9592-141FACFBD24D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E41FB-1EA3-4B56-8318-9D3CB0218663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2CE6D-53A7-440B-B649-1CD89EB221A8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D5FD4-DA30-47E4-89EC-907D7FF9831E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33F33-B4C0-4FED-B89D-971E6FF6CBB0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70BDC-CB6E-4947-AF99-D14433FDDECD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65475-01C0-4613-B1EB-C47A7140C5F9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05980"/>
            <a:ext cx="8229600" cy="438864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57423-37C4-4F01-8657-2EC13970F74F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BB1CB-3A1C-4DBB-AB59-A38AF3AFD61A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2C4D6-432E-4BD3-98F6-A3260C58040B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8B36C-2FB0-4A41-92BC-B49F9024AF37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200152"/>
            <a:ext cx="4038600" cy="163949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2953948"/>
            <a:ext cx="4038600" cy="164068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FBFCE-733F-4A3B-B250-8EA2F056F7B6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BE9AF-8B01-44F8-BAF2-498EE4FCF53E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7C22F-023E-4058-ABB8-B2380921BEC1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A11BD-7694-47B0-9850-6687F4EC2A66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D4D08-445B-48C8-8E1E-30DD91804278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0913D-B1BB-4524-8FB5-67C11D718D26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16854-EFD5-4598-AD6C-C1DA1492484E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75B00-598A-4B4F-AECD-4C43DA7C29DA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3FF4D-8159-4270-9FA2-0B4EC9DF60E4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81C6F-F72B-4FA9-BC9D-4C20640608EF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310AB-D47B-4DBA-970D-CA11A4F520E3}" type="datetime1">
              <a:rPr lang="zh-TW" altLang="en-US" smtClean="0"/>
              <a:pPr>
                <a:defRPr/>
              </a:pPr>
              <a:t>2019/1/21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1E046-A531-4B71-A6EB-49677D9B4BB6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5F086-9732-4B30-B2FF-B464DC9EC6D8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FAF16-19B0-43CF-880B-44C75B60FE5D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BB038-D7AC-4DC0-A6C6-968D7BD04ECE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D4ED0-8B83-4198-B756-79AAB06F0F5D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AB9EF-3B3F-42D8-980B-944660234E10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2AB14-FC8C-4016-A13E-80CD8537BF45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D6C15-8113-47AB-AE4C-60A9CF0DCBD6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E2BA3-21ED-4CD3-88CF-518DB42D698E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6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9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6DA0D-4615-4209-AE92-CA5F616F40A3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FF6F2-8F51-4A0B-A988-8C05900AEC6D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78AD6-F478-4EC0-9E82-CEFDCB320717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58D01-3241-439C-A06D-C7E2BB827BE6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56A5A-6A94-4456-B8BB-5E4DA12E7548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61F14-5EE0-41E5-854F-C6C887F92E08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4A441-CE1C-4E7E-B164-E0235D2EEBA9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1590D-9979-4B59-85A7-202C797B1C2C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05980"/>
            <a:ext cx="8229600" cy="438864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5DDB2-8F08-4ED3-90DB-0BCD34FF09C3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30164-C8BD-4A26-A087-5FFB0AB70783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8FD60-5F13-4F1A-878A-291453EC45AB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B4B5F-9BDC-4419-A241-FA094084FC2C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3ED35-8727-4CDE-8542-68314888D447}" type="datetime1">
              <a:rPr lang="zh-TW" altLang="en-US" smtClean="0"/>
              <a:pPr>
                <a:defRPr/>
              </a:pPr>
              <a:t>2019/1/21</a:t>
            </a:fld>
            <a:endParaRPr lang="en-US" altLang="zh-TW" dirty="0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70C4D-4401-4215-AE77-7B9D4A85EAC7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200152"/>
            <a:ext cx="4038600" cy="163949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2953949"/>
            <a:ext cx="4038600" cy="164068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3672A-B8FA-4ADF-9EC2-4C328E967934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78FFD-6C4A-436F-A37B-F915EF2A3493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4D344-C111-4509-A7D0-269EED769F57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CF827-360F-4456-BAAD-3DDD6B7D4C2F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AC1A1-AA9F-40C8-B612-7AE9DEB185A4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0913D-B1BB-4524-8FB5-67C11D718D26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84D72-4A4E-4C31-8635-883B1A4D615C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75B00-598A-4B4F-AECD-4C43DA7C29DA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79D2-5B87-4A41-B593-470F06FA496F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81C6F-F72B-4FA9-BC9D-4C20640608EF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8563B-1703-4AAE-B23F-3174A2E2FCD0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FAF16-19B0-43CF-880B-44C75B60FE5D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4D1DB-4618-4338-B6AF-C439365130B5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D4ED0-8B83-4198-B756-79AAB06F0F5D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FABB9-BDC4-4B26-A22D-A44630690E9C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2AB14-FC8C-4016-A13E-80CD8537BF45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FA4F0-4FE9-45D6-A77A-37F06E43E022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E2BA3-21ED-4CD3-88CF-518DB42D698E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6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7B659-9729-4311-B6A7-50D956D1C0E9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FF6F2-8F51-4A0B-A988-8C05900AEC6D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E7B41-A83D-443C-9730-1E640AF85A08}" type="datetime1">
              <a:rPr lang="zh-TW" altLang="en-US" smtClean="0"/>
              <a:pPr>
                <a:defRPr/>
              </a:pPr>
              <a:t>2019/1/21</a:t>
            </a:fld>
            <a:endParaRPr lang="en-US" altLang="zh-TW" dirty="0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178B8-7A2C-48AD-A905-D97D2B39CD73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8CA19-B9D2-4761-9A62-785A661F71F0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58D01-3241-439C-A06D-C7E2BB827BE6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0CC17-B363-4618-BB9E-EBE50F18F78C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61F14-5EE0-41E5-854F-C6C887F92E08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015563-B2F0-4E5E-BE77-E767DFB6BF78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1590D-9979-4B59-85A7-202C797B1C2C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05980"/>
            <a:ext cx="8229600" cy="438864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FB111-86B1-4531-B0A5-6D6C0722155D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30164-C8BD-4A26-A087-5FFB0AB70783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E0C19-F217-477E-935A-A58D21793545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B4B5F-9BDC-4419-A241-FA094084FC2C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200152"/>
            <a:ext cx="4038600" cy="163949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2953945"/>
            <a:ext cx="4038600" cy="164068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871D0-C040-4D5C-B052-2E424B187C4A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78FFD-6C4A-436F-A37B-F915EF2A3493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0CCF5-205C-4E2B-9E61-ACFD1280FAB7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CF827-360F-4456-BAAD-3DDD6B7D4C2F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A4298-6C7F-4C24-819D-AB55974C3AE3}" type="datetime1">
              <a:rPr lang="zh-TW" altLang="en-US" smtClean="0"/>
              <a:pPr>
                <a:defRPr/>
              </a:pPr>
              <a:t>2019/1/21</a:t>
            </a:fld>
            <a:endParaRPr lang="en-US" altLang="zh-TW" dirty="0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30F3D-ED6F-48EF-854A-D31AF5C04B9F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C3599-EB18-452B-B492-2AB6F1252E6F}" type="datetime1">
              <a:rPr lang="zh-TW" altLang="en-US" smtClean="0"/>
              <a:pPr>
                <a:defRPr/>
              </a:pPr>
              <a:t>2019/1/21</a:t>
            </a:fld>
            <a:endParaRPr lang="en-US" altLang="zh-TW" dirty="0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5A4A0-6A4E-418D-8A22-9BBD2E7D6336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6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94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E5593-E155-4BB6-BB2C-CE7CC51F8397}" type="datetime1">
              <a:rPr lang="zh-TW" altLang="en-US" smtClean="0"/>
              <a:pPr>
                <a:defRPr/>
              </a:pPr>
              <a:t>2019/1/21</a:t>
            </a:fld>
            <a:endParaRPr lang="en-US" altLang="zh-TW" dirty="0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9D0A-2C87-476D-BF14-967FD3324CCE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09B95-CC60-406B-9A7A-974867A0DCC5}" type="datetime1">
              <a:rPr lang="zh-TW" altLang="en-US" smtClean="0"/>
              <a:pPr>
                <a:defRPr/>
              </a:pPr>
              <a:t>2019/1/21</a:t>
            </a:fld>
            <a:endParaRPr lang="en-US" altLang="zh-TW" dirty="0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0E1C8-ED75-4B00-9500-B7DC9FDC0385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43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confidential-C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753413" y="537981"/>
            <a:ext cx="3637174" cy="4229284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2946400" y="4299444"/>
            <a:ext cx="3228622" cy="4352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標題 1"/>
          <p:cNvSpPr txBox="1">
            <a:spLocks/>
          </p:cNvSpPr>
          <p:nvPr userDrawn="1"/>
        </p:nvSpPr>
        <p:spPr>
          <a:xfrm>
            <a:off x="-11290" y="-2019"/>
            <a:ext cx="9155289" cy="5400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標楷體"/>
              <a:cs typeface="Arial" pitchFamily="34" charset="0"/>
              <a:sym typeface="標楷體"/>
            </a:endParaRPr>
          </a:p>
        </p:txBody>
      </p: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885524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587D383-FFB6-437E-A7CB-AFC747058167}" type="datetime1">
              <a:rPr lang="zh-TW" altLang="en-US" smtClean="0"/>
              <a:pPr>
                <a:defRPr/>
              </a:pPr>
              <a:t>2019/1/21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2B00FD0-D8B8-4CAE-9FEB-F2D7A7C57FB8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  <p:grpSp>
        <p:nvGrpSpPr>
          <p:cNvPr id="24" name="群組 23"/>
          <p:cNvGrpSpPr/>
          <p:nvPr userDrawn="1"/>
        </p:nvGrpSpPr>
        <p:grpSpPr>
          <a:xfrm>
            <a:off x="0" y="4794569"/>
            <a:ext cx="9139136" cy="346211"/>
            <a:chOff x="0" y="4794569"/>
            <a:chExt cx="9139136" cy="346211"/>
          </a:xfrm>
        </p:grpSpPr>
        <p:sp>
          <p:nvSpPr>
            <p:cNvPr id="19" name="矩形 18"/>
            <p:cNvSpPr/>
            <p:nvPr userDrawn="1"/>
          </p:nvSpPr>
          <p:spPr>
            <a:xfrm>
              <a:off x="1572790" y="4794569"/>
              <a:ext cx="7566346" cy="345600"/>
            </a:xfrm>
            <a:prstGeom prst="rect">
              <a:avLst/>
            </a:prstGeom>
            <a:gradFill>
              <a:gsLst>
                <a:gs pos="40000">
                  <a:schemeClr val="bg1">
                    <a:lumMod val="85000"/>
                    <a:alpha val="60000"/>
                  </a:schemeClr>
                </a:gs>
                <a:gs pos="60000">
                  <a:schemeClr val="bg1">
                    <a:lumMod val="75000"/>
                    <a:alpha val="5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zh-TW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標楷體" pitchFamily="65" charset="-120"/>
                  <a:cs typeface="Arial" pitchFamily="34" charset="0"/>
                </a:rPr>
                <a:t>                        認知 認同 認定                    會用 善用 愛用</a:t>
              </a:r>
              <a:endPara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標楷體" pitchFamily="65" charset="-120"/>
                <a:cs typeface="Arial" pitchFamily="34" charset="0"/>
              </a:endParaRPr>
            </a:p>
          </p:txBody>
        </p:sp>
        <p:pic>
          <p:nvPicPr>
            <p:cNvPr id="18" name="圖片 17" descr="quality-20070622-sans.jpg"/>
            <p:cNvPicPr>
              <a:picLocks noChangeAspect="1"/>
            </p:cNvPicPr>
            <p:nvPr userDrawn="1"/>
          </p:nvPicPr>
          <p:blipFill>
            <a:blip r:embed="rId14"/>
            <a:srcRect r="70800" b="-5024"/>
            <a:stretch>
              <a:fillRect/>
            </a:stretch>
          </p:blipFill>
          <p:spPr>
            <a:xfrm>
              <a:off x="0" y="4796445"/>
              <a:ext cx="1570783" cy="342000"/>
            </a:xfrm>
            <a:prstGeom prst="rect">
              <a:avLst/>
            </a:prstGeom>
          </p:spPr>
        </p:pic>
        <p:pic>
          <p:nvPicPr>
            <p:cNvPr id="22" name="Picture 11" descr="logo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8376214" y="4795180"/>
              <a:ext cx="761900" cy="34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標楷體" pitchFamily="65" charset="-120"/>
          <a:ea typeface="標楷體" pitchFamily="65" charset="-120"/>
          <a:cs typeface="標楷體" pitchFamily="65" charset="-12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標楷體" pitchFamily="65" charset="-120"/>
          <a:ea typeface="標楷體" pitchFamily="65" charset="-120"/>
          <a:cs typeface="標楷體" pitchFamily="65" charset="-12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標楷體" pitchFamily="65" charset="-120"/>
          <a:ea typeface="標楷體" pitchFamily="65" charset="-12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標楷體" pitchFamily="65" charset="-120"/>
          <a:ea typeface="標楷體" pitchFamily="65" charset="-12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標楷體" pitchFamily="65" charset="-120"/>
          <a:ea typeface="標楷體" pitchFamily="65" charset="-12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標楷體" pitchFamily="65" charset="-120"/>
          <a:ea typeface="標楷體" pitchFamily="65" charset="-12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圖片 1" descr="2222.jpg"/>
          <p:cNvPicPr>
            <a:picLocks noChangeAspect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9460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914400">
              <a:defRPr/>
            </a:pPr>
            <a:fld id="{CBD5F2BF-6CBD-4CC8-90F1-10937B5C83F1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 defTabSz="914400"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914400"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914400">
              <a:defRPr/>
            </a:pPr>
            <a:fld id="{040DBC24-4307-4EA3-B5C3-1AC4958D8B7F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 defTabSz="914400"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59" name="圖片 1" descr="2222.jpg"/>
          <p:cNvPicPr>
            <a:picLocks noChangeAspect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7154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77155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914400">
              <a:defRPr/>
            </a:pPr>
            <a:fld id="{CF9479E9-6AE4-400E-B5FE-E95D5F47438D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 defTabSz="914400"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914400"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914400">
              <a:defRPr/>
            </a:pPr>
            <a:fld id="{5377BCA9-D663-4C18-89CC-2188FF6291DA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 defTabSz="914400"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標楷體" pitchFamily="65" charset="-12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標楷體" pitchFamily="65" charset="-12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標楷體" pitchFamily="65" charset="-12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標楷體" pitchFamily="65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59" name="圖片 1" descr="2222.jpg"/>
          <p:cNvPicPr>
            <a:picLocks noChangeAspect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7154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77155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914400">
              <a:defRPr/>
            </a:pPr>
            <a:fld id="{FEC81B5E-E36B-45E9-A6EB-68B55019A4A2}" type="datetime1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 defTabSz="914400">
                <a:defRPr/>
              </a:pPr>
              <a:t>2019/1/21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914400">
              <a:defRPr/>
            </a:pPr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914400">
              <a:defRPr/>
            </a:pPr>
            <a:fld id="{5377BCA9-D663-4C18-89CC-2188FF6291DA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 defTabSz="914400">
                <a:defRPr/>
              </a:pPr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標楷體" pitchFamily="65" charset="-12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標楷體" pitchFamily="65" charset="-12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標楷體" pitchFamily="65" charset="-12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標楷體" pitchFamily="65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11"/>
          <p:cNvGrpSpPr/>
          <p:nvPr/>
        </p:nvGrpSpPr>
        <p:grpSpPr>
          <a:xfrm>
            <a:off x="-36512" y="-6668"/>
            <a:ext cx="9192857" cy="5148000"/>
            <a:chOff x="-36512" y="-6668"/>
            <a:chExt cx="9193370" cy="514653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0438" t="21444" r="11187" b="10666"/>
            <a:stretch/>
          </p:blipFill>
          <p:spPr bwMode="auto">
            <a:xfrm>
              <a:off x="-36512" y="-6668"/>
              <a:ext cx="9193370" cy="5146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3230570" y="3610774"/>
              <a:ext cx="3217513" cy="429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2000" b="1" dirty="0" smtClean="0">
                  <a:latin typeface="Arial" charset="0"/>
                  <a:ea typeface="標楷體" pitchFamily="65" charset="-120"/>
                </a:rPr>
                <a:t>講師：楊甯雅</a:t>
              </a:r>
              <a:endParaRPr lang="en-US" altLang="zh-TW" sz="2000" b="1" dirty="0" smtClean="0">
                <a:latin typeface="Arial" charset="0"/>
                <a:ea typeface="標楷體" pitchFamily="65" charset="-120"/>
              </a:endParaRPr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1456663" y="1940424"/>
            <a:ext cx="6337005" cy="142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200"/>
              </a:lnSpc>
            </a:pPr>
            <a:r>
              <a:rPr lang="en-US" altLang="zh-TW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標楷體" pitchFamily="65" charset="-120"/>
                <a:cs typeface="Arial" pitchFamily="34" charset="0"/>
              </a:rPr>
              <a:t>IAI</a:t>
            </a:r>
            <a:r>
              <a:rPr lang="zh-TW" altLang="en-US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標楷體" pitchFamily="65" charset="-120"/>
                <a:cs typeface="Arial" pitchFamily="34" charset="0"/>
              </a:rPr>
              <a:t>大數據競賽訓練</a:t>
            </a:r>
            <a:endParaRPr lang="en-US" altLang="zh-TW" sz="4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algn="ctr">
              <a:lnSpc>
                <a:spcPts val="5200"/>
              </a:lnSpc>
            </a:pPr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標楷體" pitchFamily="65" charset="-120"/>
                <a:cs typeface="Arial" pitchFamily="34" charset="0"/>
              </a:rPr>
              <a:t>01-</a:t>
            </a: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標楷體" pitchFamily="65" charset="-120"/>
                <a:cs typeface="Arial" pitchFamily="34" charset="0"/>
              </a:rPr>
              <a:t>檔案讀取與儲存</a:t>
            </a:r>
            <a:endParaRPr lang="zh-CN" alt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34BE4-E586-47A6-9592-141FACFBD24D}" type="slidenum">
              <a:rPr lang="zh-TW" altLang="en-US" smtClean="0"/>
              <a:pPr>
                <a:defRPr/>
              </a:pPr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xmlns="" val="338259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5A4A0-6A4E-418D-8A22-9BBD2E7D6336}" type="slidenum">
              <a:rPr lang="zh-TW" altLang="en-US" smtClean="0"/>
              <a:pPr>
                <a:defRPr/>
              </a:pPr>
              <a:t>10</a:t>
            </a:fld>
            <a:endParaRPr lang="en-US" altLang="zh-TW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-7450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 smtClean="0">
                <a:solidFill>
                  <a:srgbClr val="FFFFFF"/>
                </a:solidFill>
                <a:latin typeface="標楷體" pitchFamily="65" charset="-120"/>
                <a:ea typeface="標楷體" pitchFamily="65" charset="-120"/>
              </a:rPr>
              <a:t>DataFrame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190847" y="571824"/>
            <a:ext cx="3094074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0000FF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def </a:t>
            </a:r>
            <a:r>
              <a:rPr lang="en-US" altLang="zh-TW" sz="11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featureTD(DF):</a:t>
            </a:r>
          </a:p>
          <a:p>
            <a:r>
              <a:rPr lang="en-US" altLang="zh-TW" sz="11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   </a:t>
            </a:r>
          </a:p>
          <a:p>
            <a:r>
              <a:rPr lang="en-US" altLang="zh-TW" sz="11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   colnames = DF.columns</a:t>
            </a:r>
          </a:p>
          <a:p>
            <a:r>
              <a:rPr lang="en-US" altLang="zh-TW" sz="11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   factorName = []</a:t>
            </a:r>
          </a:p>
          <a:p>
            <a:r>
              <a:rPr lang="en-US" altLang="zh-TW" sz="11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   rslt = []</a:t>
            </a:r>
          </a:p>
          <a:p>
            <a:r>
              <a:rPr lang="en-US" altLang="zh-TW" sz="11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   </a:t>
            </a:r>
            <a:r>
              <a:rPr lang="en-US" altLang="zh-TW" sz="1100" dirty="0" smtClean="0">
                <a:solidFill>
                  <a:srgbClr val="0000FF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for </a:t>
            </a:r>
            <a:r>
              <a:rPr lang="en-US" altLang="zh-TW" sz="11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(colIDX,cols) </a:t>
            </a:r>
            <a:r>
              <a:rPr lang="en-US" altLang="zh-TW" sz="1100" dirty="0" smtClean="0">
                <a:solidFill>
                  <a:srgbClr val="0000FF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in enumerate</a:t>
            </a:r>
            <a:r>
              <a:rPr lang="en-US" altLang="zh-TW" sz="11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(colnames):</a:t>
            </a:r>
          </a:p>
          <a:p>
            <a:r>
              <a:rPr lang="en-US" altLang="zh-TW" sz="11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       </a:t>
            </a:r>
          </a:p>
          <a:p>
            <a:r>
              <a:rPr lang="en-US" altLang="zh-TW" sz="11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       df = DF.</a:t>
            </a:r>
            <a:r>
              <a:rPr lang="en-US" altLang="zh-TW" sz="1100" dirty="0" smtClean="0">
                <a:solidFill>
                  <a:srgbClr val="0000FF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ix</a:t>
            </a:r>
            <a:r>
              <a:rPr lang="en-US" altLang="zh-TW" sz="11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[:,colIDX]</a:t>
            </a:r>
          </a:p>
          <a:p>
            <a:r>
              <a:rPr lang="en-US" altLang="zh-TW" sz="11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       </a:t>
            </a:r>
          </a:p>
          <a:p>
            <a:r>
              <a:rPr lang="en-US" altLang="zh-TW" sz="11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       # maximum</a:t>
            </a:r>
          </a:p>
          <a:p>
            <a:r>
              <a:rPr lang="en-US" altLang="zh-TW" sz="11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       factorName.append(cols+'_Max')</a:t>
            </a:r>
          </a:p>
          <a:p>
            <a:r>
              <a:rPr lang="en-US" altLang="zh-TW" sz="11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       rslt.append(df.max())</a:t>
            </a:r>
          </a:p>
          <a:p>
            <a:r>
              <a:rPr lang="en-US" altLang="zh-TW" sz="11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       </a:t>
            </a:r>
          </a:p>
          <a:p>
            <a:r>
              <a:rPr lang="en-US" altLang="zh-TW" sz="11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       # mean</a:t>
            </a:r>
          </a:p>
          <a:p>
            <a:r>
              <a:rPr lang="en-US" altLang="zh-TW" sz="11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       factorName.append(cols+'_Mean')</a:t>
            </a:r>
          </a:p>
          <a:p>
            <a:r>
              <a:rPr lang="en-US" altLang="zh-TW" sz="11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       rslt.append(df.mean())</a:t>
            </a:r>
          </a:p>
          <a:p>
            <a:r>
              <a:rPr lang="en-US" altLang="zh-TW" sz="11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       </a:t>
            </a:r>
          </a:p>
          <a:p>
            <a:r>
              <a:rPr lang="en-US" altLang="zh-TW" sz="11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       # Root Mean Square</a:t>
            </a:r>
          </a:p>
          <a:p>
            <a:r>
              <a:rPr lang="en-US" altLang="zh-TW" sz="11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       factorName.append(cols+'_RMS')</a:t>
            </a:r>
          </a:p>
          <a:p>
            <a:r>
              <a:rPr lang="en-US" altLang="zh-TW" sz="11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       rslt.append(np.sqrt((df**2).mean()))</a:t>
            </a:r>
          </a:p>
          <a:p>
            <a:r>
              <a:rPr lang="en-US" altLang="zh-TW" sz="11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       </a:t>
            </a:r>
          </a:p>
          <a:p>
            <a:r>
              <a:rPr lang="en-US" altLang="zh-TW" sz="11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       # Standard Deviation</a:t>
            </a:r>
          </a:p>
          <a:p>
            <a:r>
              <a:rPr lang="en-US" altLang="zh-TW" sz="11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       factorName.append(cols+'_Std')</a:t>
            </a:r>
          </a:p>
          <a:p>
            <a:r>
              <a:rPr lang="en-US" altLang="zh-TW" sz="11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       rslt.append(df.std())        </a:t>
            </a:r>
            <a:endParaRPr lang="zh-TW" altLang="en-US" sz="11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649973" y="585995"/>
            <a:ext cx="3094074" cy="3308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1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# Skewness</a:t>
            </a:r>
          </a:p>
          <a:p>
            <a:r>
              <a:rPr lang="en-US" altLang="zh-TW" sz="11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       factorName.append(cols+'_Skewness')</a:t>
            </a:r>
          </a:p>
          <a:p>
            <a:r>
              <a:rPr lang="en-US" altLang="zh-TW" sz="11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       rslt.append(df.skew())</a:t>
            </a:r>
          </a:p>
          <a:p>
            <a:r>
              <a:rPr lang="en-US" altLang="zh-TW" sz="11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       </a:t>
            </a:r>
          </a:p>
          <a:p>
            <a:r>
              <a:rPr lang="en-US" altLang="zh-TW" sz="11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       # Kurtosis</a:t>
            </a:r>
          </a:p>
          <a:p>
            <a:r>
              <a:rPr lang="en-US" altLang="zh-TW" sz="11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       factorName.append(cols+'_Kurtosis')</a:t>
            </a:r>
          </a:p>
          <a:p>
            <a:r>
              <a:rPr lang="en-US" altLang="zh-TW" sz="11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       rslt.append(df.kurtosis())</a:t>
            </a:r>
          </a:p>
          <a:p>
            <a:r>
              <a:rPr lang="en-US" altLang="zh-TW" sz="11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       </a:t>
            </a:r>
          </a:p>
          <a:p>
            <a:r>
              <a:rPr lang="en-US" altLang="zh-TW" sz="11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       # Peak to Peak</a:t>
            </a:r>
          </a:p>
          <a:p>
            <a:r>
              <a:rPr lang="en-US" altLang="zh-TW" sz="11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       factorName.append(cols+'_P2P')</a:t>
            </a:r>
          </a:p>
          <a:p>
            <a:r>
              <a:rPr lang="en-US" altLang="zh-TW" sz="11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       rslt.append(df.max()-df.min())</a:t>
            </a:r>
          </a:p>
          <a:p>
            <a:r>
              <a:rPr lang="en-US" altLang="zh-TW" sz="11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       </a:t>
            </a:r>
          </a:p>
          <a:p>
            <a:r>
              <a:rPr lang="en-US" altLang="zh-TW" sz="11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       # Crest Factor</a:t>
            </a:r>
          </a:p>
          <a:p>
            <a:r>
              <a:rPr lang="en-US" altLang="zh-TW" sz="11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       factorName.append(cols+'_CF')</a:t>
            </a:r>
          </a:p>
          <a:p>
            <a:r>
              <a:rPr lang="en-US" altLang="zh-TW" sz="11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       rslt.append(df.max()/np.sqrt((df**2).mean()))</a:t>
            </a:r>
          </a:p>
          <a:p>
            <a:r>
              <a:rPr lang="en-US" altLang="zh-TW" sz="11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   </a:t>
            </a:r>
          </a:p>
          <a:p>
            <a:r>
              <a:rPr lang="en-US" altLang="zh-TW" sz="11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   </a:t>
            </a:r>
            <a:r>
              <a:rPr lang="en-US" altLang="zh-TW" sz="1100" dirty="0" smtClean="0">
                <a:solidFill>
                  <a:srgbClr val="0000FF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return</a:t>
            </a:r>
            <a:r>
              <a:rPr lang="en-US" altLang="zh-TW" sz="11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factorName, rslt</a:t>
            </a:r>
          </a:p>
          <a:p>
            <a:endParaRPr lang="zh-TW" altLang="en-US" sz="11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2371060" y="2615609"/>
            <a:ext cx="46783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2371060" y="3285460"/>
            <a:ext cx="46783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2371060" y="3969024"/>
            <a:ext cx="133970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2339161" y="4631111"/>
            <a:ext cx="46783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5798289" y="1116419"/>
            <a:ext cx="62377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5798289" y="1807535"/>
            <a:ext cx="75491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5798289" y="2456121"/>
            <a:ext cx="105971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83213" y="1116419"/>
            <a:ext cx="81516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5A4A0-6A4E-418D-8A22-9BBD2E7D6336}" type="slidenum">
              <a:rPr lang="zh-TW" altLang="en-US" smtClean="0"/>
              <a:pPr>
                <a:defRPr/>
              </a:pPr>
              <a:t>11</a:t>
            </a:fld>
            <a:endParaRPr lang="en-US" altLang="zh-TW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-7450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 smtClean="0">
                <a:solidFill>
                  <a:srgbClr val="FFFFFF"/>
                </a:solidFill>
                <a:latin typeface="標楷體" pitchFamily="65" charset="-120"/>
                <a:ea typeface="標楷體" pitchFamily="65" charset="-120"/>
              </a:rPr>
              <a:t>分析結果存檔</a:t>
            </a:r>
            <a:endParaRPr lang="en-US" altLang="zh-TW" sz="3600" b="1" dirty="0" smtClean="0">
              <a:solidFill>
                <a:srgbClr val="FFFFFF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投影片編號版面配置區 3"/>
          <p:cNvSpPr txBox="1">
            <a:spLocks/>
          </p:cNvSpPr>
          <p:nvPr/>
        </p:nvSpPr>
        <p:spPr>
          <a:xfrm>
            <a:off x="6934200" y="444827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530AC6-8897-4BDE-9012-BCD88D74258A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0" y="712381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TW" altLang="en-US" sz="24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分析結果結構為</a:t>
            </a:r>
            <a:r>
              <a:rPr lang="en-US" altLang="zh-TW" sz="24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data frame</a:t>
            </a:r>
          </a:p>
          <a:p>
            <a:pPr marL="342900" indent="-342900"/>
            <a:endParaRPr lang="en-US" altLang="zh-TW" sz="2400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44537" y="1373250"/>
            <a:ext cx="6010939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df = pd.DataFrame({'min':minimum, 'max':maximum, 'average':average},</a:t>
            </a:r>
          </a:p>
          <a:p>
            <a:r>
              <a:rPr lang="en-US" altLang="zh-TW" sz="14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                 index = ['Bag','AdaBoost','Kpca_Bag','Kpca_AdaBoost'])</a:t>
            </a:r>
          </a:p>
          <a:p>
            <a:endParaRPr lang="en-US" altLang="zh-TW" sz="1400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r>
              <a:rPr lang="en-US" altLang="zh-TW" sz="14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writer = pd.ExcelWriter(path+ criteria+'.xls')</a:t>
            </a:r>
          </a:p>
          <a:p>
            <a:endParaRPr lang="en-US" altLang="zh-TW" sz="1400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r>
              <a:rPr lang="en-US" altLang="zh-TW" sz="14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df.to_excel(writer,criteria)</a:t>
            </a:r>
          </a:p>
          <a:p>
            <a:r>
              <a:rPr lang="en-US" altLang="zh-TW" sz="14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writer.save()</a:t>
            </a:r>
          </a:p>
          <a:p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393405" y="1860698"/>
            <a:ext cx="6159795" cy="10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581549" y="1520449"/>
            <a:ext cx="16374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藉由</a:t>
            </a:r>
            <a:r>
              <a:rPr lang="en-US" altLang="zh-TW" sz="14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dictionary</a:t>
            </a:r>
            <a:r>
              <a:rPr lang="zh-TW" altLang="en-US" sz="14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格式將結果轉為</a:t>
            </a:r>
            <a:r>
              <a:rPr lang="en-US" altLang="zh-TW" sz="14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data frame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2466753" y="2259113"/>
            <a:ext cx="414670" cy="1664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041451" y="3891515"/>
            <a:ext cx="1881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B050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存檔路徑</a:t>
            </a:r>
            <a:r>
              <a:rPr lang="en-US" altLang="zh-TW" sz="1400" dirty="0" smtClean="0">
                <a:solidFill>
                  <a:srgbClr val="00B050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+</a:t>
            </a:r>
            <a:r>
              <a:rPr lang="zh-TW" altLang="en-US" sz="1400" dirty="0" smtClean="0">
                <a:solidFill>
                  <a:srgbClr val="00B050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檔名</a:t>
            </a:r>
            <a:r>
              <a:rPr lang="en-US" altLang="zh-TW" sz="1400" dirty="0" smtClean="0">
                <a:solidFill>
                  <a:srgbClr val="00B050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+’.xls’</a:t>
            </a:r>
            <a:endParaRPr lang="zh-TW" altLang="en-US" sz="1400" dirty="0">
              <a:solidFill>
                <a:srgbClr val="00B050"/>
              </a:solidFill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95423" y="2259113"/>
            <a:ext cx="882503" cy="282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1339702" y="2679405"/>
            <a:ext cx="701749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86820" y="4051005"/>
            <a:ext cx="1095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00B050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Sheet</a:t>
            </a:r>
            <a:r>
              <a:rPr lang="zh-TW" altLang="en-US" sz="1400" dirty="0" smtClean="0">
                <a:solidFill>
                  <a:srgbClr val="00B050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名稱</a:t>
            </a:r>
            <a:endParaRPr lang="zh-TW" altLang="en-US" sz="1400" dirty="0">
              <a:solidFill>
                <a:srgbClr val="00B050"/>
              </a:solidFill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>
            <a:hlinkClick r:id="" action="ppaction://noaction"/>
          </p:cNvPr>
          <p:cNvPicPr>
            <a:picLocks noChangeArrowheads="1"/>
          </p:cNvPicPr>
          <p:nvPr/>
        </p:nvPicPr>
        <p:blipFill>
          <a:blip r:embed="rId2" cstate="print"/>
          <a:srcRect l="21303" t="21375" r="11731" b="11688"/>
          <a:stretch>
            <a:fillRect/>
          </a:stretch>
        </p:blipFill>
        <p:spPr bwMode="auto">
          <a:xfrm>
            <a:off x="-36000" y="-36000"/>
            <a:ext cx="9180000" cy="51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34BE4-E586-47A6-9592-141FACFBD24D}" type="slidenum">
              <a:rPr lang="zh-TW" altLang="en-US" smtClean="0"/>
              <a:pPr>
                <a:defRPr/>
              </a:pPr>
              <a:t>12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字方塊 23"/>
          <p:cNvSpPr txBox="1"/>
          <p:nvPr/>
        </p:nvSpPr>
        <p:spPr>
          <a:xfrm>
            <a:off x="0" y="-7450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 smtClean="0">
                <a:solidFill>
                  <a:srgbClr val="FFFFFF"/>
                </a:solidFill>
                <a:latin typeface="標楷體" pitchFamily="65" charset="-120"/>
                <a:ea typeface="標楷體" pitchFamily="65" charset="-120"/>
              </a:rPr>
              <a:t>Agenda</a:t>
            </a:r>
            <a:endParaRPr lang="zh-TW" altLang="en-US" sz="3600" b="1" dirty="0">
              <a:solidFill>
                <a:srgbClr val="FFFFFF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8" name="投影片編號版面配置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5A4A0-6A4E-418D-8A22-9BBD2E7D6336}" type="slidenum">
              <a:rPr lang="zh-TW" altLang="en-US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48" name="投影片編號版面配置區 3"/>
          <p:cNvSpPr txBox="1">
            <a:spLocks/>
          </p:cNvSpPr>
          <p:nvPr/>
        </p:nvSpPr>
        <p:spPr>
          <a:xfrm>
            <a:off x="6934200" y="444827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530AC6-8897-4BDE-9012-BCD88D74258A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40242" y="808074"/>
            <a:ext cx="87275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TW" altLang="en-US" sz="28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安裝</a:t>
            </a:r>
            <a:r>
              <a:rPr lang="en-US" altLang="zh-TW" sz="28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Python</a:t>
            </a:r>
            <a:r>
              <a:rPr lang="zh-TW" altLang="en-US" sz="28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外部套件</a:t>
            </a:r>
            <a:endParaRPr lang="en-US" altLang="zh-TW" sz="2800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TW" sz="2800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TW" altLang="en-US" sz="28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自動生成讀檔路徑與讀檔</a:t>
            </a:r>
            <a:endParaRPr lang="en-US" altLang="zh-TW" sz="2800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TW" sz="2800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TW" altLang="en-US" sz="28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活用</a:t>
            </a:r>
            <a:r>
              <a:rPr lang="en-US" altLang="zh-TW" sz="28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DataFrame</a:t>
            </a:r>
            <a:r>
              <a:rPr lang="zh-TW" altLang="en-US" sz="28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格式</a:t>
            </a:r>
            <a:endParaRPr lang="en-US" altLang="zh-TW" sz="2800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TW" sz="2800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TW" altLang="en-US" sz="28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分析結果存檔</a:t>
            </a:r>
            <a:endParaRPr lang="zh-TW" altLang="en-US" sz="28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345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5A4A0-6A4E-418D-8A22-9BBD2E7D6336}" type="slidenum">
              <a:rPr lang="zh-TW" altLang="en-US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-7450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 smtClean="0">
                <a:solidFill>
                  <a:srgbClr val="FFFFFF"/>
                </a:solidFill>
                <a:latin typeface="標楷體" pitchFamily="65" charset="-120"/>
                <a:ea typeface="標楷體" pitchFamily="65" charset="-120"/>
              </a:rPr>
              <a:t>安裝</a:t>
            </a:r>
            <a:r>
              <a:rPr lang="en-US" altLang="zh-TW" sz="3600" b="1" dirty="0" smtClean="0">
                <a:solidFill>
                  <a:srgbClr val="FFFFFF"/>
                </a:solidFill>
                <a:latin typeface="標楷體" pitchFamily="65" charset="-120"/>
                <a:ea typeface="標楷體" pitchFamily="65" charset="-120"/>
              </a:rPr>
              <a:t>Python</a:t>
            </a:r>
            <a:r>
              <a:rPr lang="zh-TW" altLang="en-US" sz="3600" b="1" dirty="0" smtClean="0">
                <a:solidFill>
                  <a:srgbClr val="FFFFFF"/>
                </a:solidFill>
                <a:latin typeface="標楷體" pitchFamily="65" charset="-120"/>
                <a:ea typeface="標楷體" pitchFamily="65" charset="-120"/>
              </a:rPr>
              <a:t>外部套件</a:t>
            </a:r>
            <a:endParaRPr lang="en-US" altLang="zh-TW" sz="3600" b="1" dirty="0" smtClean="0">
              <a:solidFill>
                <a:srgbClr val="FFFFFF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712381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設定環境變數 </a:t>
            </a:r>
            <a:r>
              <a:rPr lang="en-US" altLang="zh-TW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(</a:t>
            </a:r>
            <a:r>
              <a:rPr lang="zh-TW" altLang="en-US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以</a:t>
            </a:r>
            <a:r>
              <a:rPr lang="en-US" altLang="zh-TW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anaconda</a:t>
            </a:r>
            <a:r>
              <a:rPr lang="zh-TW" altLang="en-US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為例</a:t>
            </a:r>
            <a:r>
              <a:rPr lang="en-US" altLang="zh-TW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)</a:t>
            </a:r>
          </a:p>
          <a:p>
            <a:pPr marL="800100" lvl="1" indent="-342900">
              <a:buFont typeface="Wingdings" pitchFamily="2" charset="2"/>
              <a:buAutoNum type="circleNumWdWhitePlain"/>
            </a:pPr>
            <a:r>
              <a:rPr lang="en-US" altLang="zh-TW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anaconda</a:t>
            </a:r>
            <a:r>
              <a:rPr lang="zh-TW" altLang="en-US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中</a:t>
            </a:r>
            <a:r>
              <a:rPr lang="en-US" altLang="zh-TW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pip.exe</a:t>
            </a:r>
            <a:r>
              <a:rPr lang="zh-TW" altLang="en-US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路徑</a:t>
            </a:r>
            <a:r>
              <a:rPr lang="en-US" altLang="zh-TW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	 C:\Users\shelly.yang\AppData\Local\Continuum\</a:t>
            </a:r>
            <a:r>
              <a:rPr lang="en-US" altLang="zh-TW" dirty="0" smtClean="0">
                <a:solidFill>
                  <a:srgbClr val="0000FF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anaconda3\Scripts</a:t>
            </a:r>
          </a:p>
          <a:p>
            <a:pPr marL="800100" lvl="1" indent="-342900">
              <a:buFont typeface="Wingdings" pitchFamily="2" charset="2"/>
              <a:buAutoNum type="circleNumWdWhitePlain"/>
            </a:pPr>
            <a:r>
              <a:rPr lang="en-US" altLang="zh-TW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python.exe</a:t>
            </a:r>
            <a:r>
              <a:rPr lang="zh-TW" altLang="en-US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路徑</a:t>
            </a:r>
            <a:endParaRPr lang="en-US" altLang="zh-TW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marL="800100" lvl="1" indent="-342900"/>
            <a:r>
              <a:rPr lang="en-US" altLang="zh-TW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	C:\Users\shelly.yang\AppData\Local\Continuum\</a:t>
            </a:r>
            <a:r>
              <a:rPr lang="en-US" altLang="zh-TW" dirty="0" smtClean="0">
                <a:solidFill>
                  <a:srgbClr val="0000FF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anaconda3</a:t>
            </a:r>
            <a:endParaRPr lang="en-US" altLang="zh-TW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AutoNum type="circleNumWdWhitePlain" startAt="3"/>
            </a:pPr>
            <a:r>
              <a:rPr lang="zh-TW" altLang="en-US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將上述路徑加入環境變數中</a:t>
            </a:r>
            <a:endParaRPr lang="en-US" altLang="zh-TW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marL="800100" lvl="1" indent="-342900"/>
            <a:r>
              <a:rPr lang="en-US" altLang="zh-TW" dirty="0" smtClean="0">
                <a:solidFill>
                  <a:srgbClr val="0000FF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	</a:t>
            </a:r>
            <a:r>
              <a:rPr lang="zh-TW" altLang="en-US" u="sng" dirty="0" smtClean="0">
                <a:solidFill>
                  <a:srgbClr val="0000FF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控制台</a:t>
            </a:r>
            <a:r>
              <a:rPr lang="en-US" altLang="zh-TW" dirty="0" smtClean="0">
                <a:solidFill>
                  <a:srgbClr val="0000FF"/>
                </a:solidFill>
                <a:latin typeface="Arial" pitchFamily="34" charset="0"/>
                <a:ea typeface="標楷體" pitchFamily="65" charset="-120"/>
                <a:cs typeface="Arial" pitchFamily="34" charset="0"/>
                <a:sym typeface="Wingdings" pitchFamily="2" charset="2"/>
              </a:rPr>
              <a:t></a:t>
            </a:r>
            <a:r>
              <a:rPr lang="zh-TW" altLang="en-US" u="sng" dirty="0" smtClean="0">
                <a:solidFill>
                  <a:srgbClr val="0000FF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所有控制台項目</a:t>
            </a:r>
            <a:r>
              <a:rPr lang="en-US" altLang="zh-TW" dirty="0" smtClean="0">
                <a:solidFill>
                  <a:srgbClr val="0000FF"/>
                </a:solidFill>
                <a:latin typeface="Arial" pitchFamily="34" charset="0"/>
                <a:ea typeface="標楷體" pitchFamily="65" charset="-120"/>
                <a:cs typeface="Arial" pitchFamily="34" charset="0"/>
                <a:sym typeface="Wingdings" pitchFamily="2" charset="2"/>
              </a:rPr>
              <a:t></a:t>
            </a:r>
            <a:r>
              <a:rPr lang="zh-TW" altLang="en-US" u="sng" dirty="0" smtClean="0">
                <a:solidFill>
                  <a:srgbClr val="0000FF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系統</a:t>
            </a:r>
            <a:r>
              <a:rPr lang="en-US" altLang="zh-TW" dirty="0" smtClean="0">
                <a:solidFill>
                  <a:srgbClr val="0000FF"/>
                </a:solidFill>
                <a:latin typeface="Arial" pitchFamily="34" charset="0"/>
                <a:ea typeface="標楷體" pitchFamily="65" charset="-120"/>
                <a:cs typeface="Arial" pitchFamily="34" charset="0"/>
                <a:sym typeface="Wingdings" pitchFamily="2" charset="2"/>
              </a:rPr>
              <a:t></a:t>
            </a:r>
            <a:r>
              <a:rPr lang="zh-TW" altLang="en-US" u="sng" dirty="0" smtClean="0">
                <a:solidFill>
                  <a:srgbClr val="0000FF"/>
                </a:solidFill>
                <a:latin typeface="Arial" pitchFamily="34" charset="0"/>
                <a:ea typeface="標楷體" pitchFamily="65" charset="-120"/>
                <a:cs typeface="Arial" pitchFamily="34" charset="0"/>
                <a:sym typeface="Wingdings" pitchFamily="2" charset="2"/>
              </a:rPr>
              <a:t>進階系統設定</a:t>
            </a:r>
            <a:r>
              <a:rPr lang="en-US" altLang="zh-TW" dirty="0" smtClean="0">
                <a:solidFill>
                  <a:srgbClr val="0000FF"/>
                </a:solidFill>
                <a:latin typeface="Arial" pitchFamily="34" charset="0"/>
                <a:ea typeface="標楷體" pitchFamily="65" charset="-120"/>
                <a:cs typeface="Arial" pitchFamily="34" charset="0"/>
                <a:sym typeface="Wingdings" pitchFamily="2" charset="2"/>
              </a:rPr>
              <a:t></a:t>
            </a:r>
            <a:r>
              <a:rPr lang="zh-TW" altLang="en-US" u="sng" dirty="0" smtClean="0">
                <a:solidFill>
                  <a:srgbClr val="0000FF"/>
                </a:solidFill>
                <a:latin typeface="Arial" pitchFamily="34" charset="0"/>
                <a:ea typeface="標楷體" pitchFamily="65" charset="-120"/>
                <a:cs typeface="Arial" pitchFamily="34" charset="0"/>
                <a:sym typeface="Wingdings" pitchFamily="2" charset="2"/>
              </a:rPr>
              <a:t>環境變數</a:t>
            </a:r>
            <a:r>
              <a:rPr lang="en-US" altLang="zh-TW" u="sng" dirty="0" smtClean="0">
                <a:solidFill>
                  <a:srgbClr val="0000FF"/>
                </a:solidFill>
                <a:latin typeface="Arial" pitchFamily="34" charset="0"/>
                <a:ea typeface="標楷體" pitchFamily="65" charset="-120"/>
                <a:cs typeface="Arial" pitchFamily="34" charset="0"/>
                <a:sym typeface="Wingdings" pitchFamily="2" charset="2"/>
              </a:rPr>
              <a:t>(N)</a:t>
            </a:r>
            <a:r>
              <a:rPr lang="en-US" altLang="zh-TW" dirty="0" smtClean="0">
                <a:solidFill>
                  <a:srgbClr val="0000FF"/>
                </a:solidFill>
                <a:latin typeface="Arial" pitchFamily="34" charset="0"/>
                <a:ea typeface="標楷體" pitchFamily="65" charset="-120"/>
                <a:cs typeface="Arial" pitchFamily="34" charset="0"/>
                <a:sym typeface="Wingdings" pitchFamily="2" charset="2"/>
              </a:rPr>
              <a:t></a:t>
            </a:r>
            <a:r>
              <a:rPr lang="en-US" altLang="zh-TW" u="sng" dirty="0" smtClean="0">
                <a:solidFill>
                  <a:srgbClr val="0000FF"/>
                </a:solidFill>
                <a:latin typeface="Arial" pitchFamily="34" charset="0"/>
                <a:ea typeface="標楷體" pitchFamily="65" charset="-120"/>
                <a:cs typeface="Arial" pitchFamily="34" charset="0"/>
                <a:sym typeface="Wingdings" pitchFamily="2" charset="2"/>
              </a:rPr>
              <a:t>PATH</a:t>
            </a:r>
          </a:p>
          <a:p>
            <a:pPr marL="800100" lvl="1" indent="-342900">
              <a:buFont typeface="Wingdings" pitchFamily="2" charset="2"/>
              <a:buAutoNum type="circleNumWdWhitePlain" startAt="4"/>
            </a:pPr>
            <a:endParaRPr lang="en-US" altLang="zh-TW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 l="6211" t="10320" r="34543" b="67878"/>
          <a:stretch>
            <a:fillRect/>
          </a:stretch>
        </p:blipFill>
        <p:spPr bwMode="auto">
          <a:xfrm>
            <a:off x="829340" y="2721939"/>
            <a:ext cx="7708605" cy="1594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2424223" y="3434317"/>
            <a:ext cx="520995" cy="212651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投影片編號版面配置區 3"/>
          <p:cNvSpPr txBox="1">
            <a:spLocks/>
          </p:cNvSpPr>
          <p:nvPr/>
        </p:nvSpPr>
        <p:spPr>
          <a:xfrm>
            <a:off x="6934200" y="444827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530AC6-8897-4BDE-9012-BCD88D74258A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5A4A0-6A4E-418D-8A22-9BBD2E7D6336}" type="slidenum">
              <a:rPr lang="zh-TW" altLang="en-US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0" y="-7450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 smtClean="0">
                <a:solidFill>
                  <a:srgbClr val="FFFFFF"/>
                </a:solidFill>
                <a:latin typeface="標楷體" pitchFamily="65" charset="-120"/>
                <a:ea typeface="標楷體" pitchFamily="65" charset="-120"/>
              </a:rPr>
              <a:t>安裝</a:t>
            </a:r>
            <a:r>
              <a:rPr lang="en-US" altLang="zh-TW" sz="3600" b="1" dirty="0" smtClean="0">
                <a:solidFill>
                  <a:srgbClr val="FFFFFF"/>
                </a:solidFill>
                <a:latin typeface="標楷體" pitchFamily="65" charset="-120"/>
                <a:ea typeface="標楷體" pitchFamily="65" charset="-120"/>
              </a:rPr>
              <a:t>Python</a:t>
            </a:r>
            <a:r>
              <a:rPr lang="zh-TW" altLang="en-US" sz="3600" b="1" dirty="0" smtClean="0">
                <a:solidFill>
                  <a:srgbClr val="FFFFFF"/>
                </a:solidFill>
                <a:latin typeface="標楷體" pitchFamily="65" charset="-120"/>
                <a:ea typeface="標楷體" pitchFamily="65" charset="-120"/>
              </a:rPr>
              <a:t>外部套件</a:t>
            </a:r>
            <a:endParaRPr lang="en-US" altLang="zh-TW" sz="3600" b="1" dirty="0" smtClean="0">
              <a:solidFill>
                <a:srgbClr val="FFFFFF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0" y="712381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zh-TW" altLang="en-US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查詢已安裝套件</a:t>
            </a:r>
            <a:endParaRPr lang="en-US" altLang="zh-TW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endParaRPr lang="en-US" altLang="zh-TW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endParaRPr lang="en-US" altLang="zh-TW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zh-TW" altLang="en-US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安裝外部套件</a:t>
            </a:r>
            <a:endParaRPr lang="en-US" altLang="zh-TW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endParaRPr lang="en-US" altLang="zh-TW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zh-TW" altLang="en-US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在</a:t>
            </a:r>
            <a:r>
              <a:rPr lang="en-US" altLang="zh-TW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console</a:t>
            </a:r>
            <a:r>
              <a:rPr lang="zh-TW" altLang="en-US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下指令安裝</a:t>
            </a:r>
            <a:endParaRPr lang="en-US" altLang="zh-TW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marL="800100" lvl="1" indent="-342900">
              <a:buFont typeface="+mj-lt"/>
              <a:buAutoNum type="arabicParenR"/>
            </a:pPr>
            <a:endParaRPr lang="en-US" altLang="zh-TW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zh-TW" altLang="en-US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下載</a:t>
            </a:r>
            <a:r>
              <a:rPr lang="en-US" altLang="zh-TW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set.py</a:t>
            </a:r>
            <a:r>
              <a:rPr lang="zh-TW" altLang="en-US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或</a:t>
            </a:r>
            <a:r>
              <a:rPr lang="en-US" altLang="zh-TW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.whl</a:t>
            </a:r>
            <a:r>
              <a:rPr lang="zh-TW" altLang="en-US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檔安裝</a:t>
            </a:r>
            <a:endParaRPr lang="en-US" altLang="zh-TW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marL="800100" lvl="1" indent="-342900">
              <a:buFont typeface="+mj-lt"/>
              <a:buAutoNum type="arabicParenR"/>
            </a:pPr>
            <a:endParaRPr lang="en-US" altLang="zh-TW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zh-TW" altLang="en-US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在</a:t>
            </a:r>
            <a:r>
              <a:rPr lang="en-US" altLang="zh-TW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Anaconda Prompt</a:t>
            </a:r>
            <a:r>
              <a:rPr lang="zh-TW" altLang="en-US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下指令安裝</a:t>
            </a:r>
            <a:endParaRPr lang="zh-TW" altLang="en-US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5039460" y="548282"/>
            <a:ext cx="4062382" cy="4218982"/>
            <a:chOff x="4146699" y="548282"/>
            <a:chExt cx="4062382" cy="4218982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/>
            <a:srcRect l="9888" t="17006" r="54074" b="16424"/>
            <a:stretch>
              <a:fillRect/>
            </a:stretch>
          </p:blipFill>
          <p:spPr bwMode="auto">
            <a:xfrm>
              <a:off x="4146699" y="548282"/>
              <a:ext cx="4062382" cy="4218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矩形 12"/>
            <p:cNvSpPr/>
            <p:nvPr/>
          </p:nvSpPr>
          <p:spPr>
            <a:xfrm>
              <a:off x="5518298" y="1127051"/>
              <a:ext cx="765544" cy="244549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單箭頭接點 13"/>
            <p:cNvCxnSpPr/>
            <p:nvPr/>
          </p:nvCxnSpPr>
          <p:spPr>
            <a:xfrm>
              <a:off x="7070651" y="1371600"/>
              <a:ext cx="21265" cy="3009014"/>
            </a:xfrm>
            <a:prstGeom prst="straightConnector1">
              <a:avLst/>
            </a:prstGeom>
            <a:ln>
              <a:solidFill>
                <a:srgbClr val="FF33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7140604" y="1509822"/>
              <a:ext cx="461665" cy="233916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dirty="0" smtClean="0"/>
                <a:t>J</a:t>
              </a:r>
              <a:r>
                <a:rPr lang="zh-TW" altLang="en-US" dirty="0" smtClean="0">
                  <a:solidFill>
                    <a:srgbClr val="FFFF00"/>
                  </a:solidFill>
                </a:rPr>
                <a:t>已安裝之套件及版本</a:t>
              </a:r>
              <a:endParaRPr lang="zh-TW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4476304" y="1871330"/>
            <a:ext cx="4614531" cy="984970"/>
            <a:chOff x="202018" y="3574703"/>
            <a:chExt cx="4614531" cy="984970"/>
          </a:xfrm>
        </p:grpSpPr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3"/>
            <a:srcRect l="11931" t="20494" r="52603" b="66425"/>
            <a:stretch>
              <a:fillRect/>
            </a:stretch>
          </p:blipFill>
          <p:spPr bwMode="auto">
            <a:xfrm>
              <a:off x="202018" y="3574703"/>
              <a:ext cx="4614531" cy="956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矩形 16"/>
            <p:cNvSpPr/>
            <p:nvPr/>
          </p:nvSpPr>
          <p:spPr>
            <a:xfrm>
              <a:off x="2700669" y="4242391"/>
              <a:ext cx="510363" cy="28924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200399" y="4221119"/>
              <a:ext cx="16055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solidFill>
                    <a:srgbClr val="FFFF00"/>
                  </a:solidFill>
                  <a:latin typeface="標楷體" pitchFamily="65" charset="-120"/>
                  <a:ea typeface="標楷體" pitchFamily="65" charset="-120"/>
                </a:rPr>
                <a:t>欲</a:t>
              </a:r>
              <a:r>
                <a:rPr lang="zh-TW" altLang="en-US" sz="1400" dirty="0" smtClean="0">
                  <a:solidFill>
                    <a:srgbClr val="FFFF00"/>
                  </a:solidFill>
                  <a:latin typeface="標楷體" pitchFamily="65" charset="-120"/>
                  <a:ea typeface="標楷體" pitchFamily="65" charset="-120"/>
                </a:rPr>
                <a:t>安裝</a:t>
              </a:r>
              <a:r>
                <a:rPr lang="zh-TW" altLang="en-US" sz="1600" dirty="0" smtClean="0">
                  <a:solidFill>
                    <a:srgbClr val="FFFF00"/>
                  </a:solidFill>
                  <a:latin typeface="標楷體" pitchFamily="65" charset="-120"/>
                  <a:ea typeface="標楷體" pitchFamily="65" charset="-120"/>
                </a:rPr>
                <a:t>套件名稱</a:t>
              </a:r>
              <a:endParaRPr lang="zh-TW" altLang="en-US" sz="1600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4476304" y="1888737"/>
            <a:ext cx="4625538" cy="956930"/>
            <a:chOff x="4476304" y="1888737"/>
            <a:chExt cx="4625538" cy="956930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4"/>
            <a:srcRect l="2370" t="3198" r="59222" b="82413"/>
            <a:stretch>
              <a:fillRect/>
            </a:stretch>
          </p:blipFill>
          <p:spPr bwMode="auto">
            <a:xfrm>
              <a:off x="4476304" y="1888737"/>
              <a:ext cx="4625538" cy="956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矩形 20"/>
            <p:cNvSpPr/>
            <p:nvPr/>
          </p:nvSpPr>
          <p:spPr>
            <a:xfrm>
              <a:off x="6746825" y="2528385"/>
              <a:ext cx="1286540" cy="2998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481194" y="1879451"/>
            <a:ext cx="4626000" cy="957600"/>
            <a:chOff x="0" y="2828260"/>
            <a:chExt cx="4626000" cy="957600"/>
          </a:xfrm>
        </p:grpSpPr>
        <p:pic>
          <p:nvPicPr>
            <p:cNvPr id="23" name="Picture 5"/>
            <p:cNvPicPr>
              <a:picLocks noChangeArrowheads="1"/>
            </p:cNvPicPr>
            <p:nvPr/>
          </p:nvPicPr>
          <p:blipFill>
            <a:blip r:embed="rId5"/>
            <a:srcRect l="6129" t="10029" r="62246" b="77617"/>
            <a:stretch>
              <a:fillRect/>
            </a:stretch>
          </p:blipFill>
          <p:spPr bwMode="auto">
            <a:xfrm>
              <a:off x="0" y="2828260"/>
              <a:ext cx="4626000" cy="957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矩形 23"/>
            <p:cNvSpPr/>
            <p:nvPr/>
          </p:nvSpPr>
          <p:spPr>
            <a:xfrm>
              <a:off x="3548661" y="3287622"/>
              <a:ext cx="765544" cy="244549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6" name="投影片編號版面配置區 3"/>
          <p:cNvSpPr txBox="1">
            <a:spLocks/>
          </p:cNvSpPr>
          <p:nvPr/>
        </p:nvSpPr>
        <p:spPr>
          <a:xfrm>
            <a:off x="6934200" y="444827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530AC6-8897-4BDE-9012-BCD88D74258A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5A4A0-6A4E-418D-8A22-9BBD2E7D6336}" type="slidenum">
              <a:rPr lang="zh-TW" altLang="en-US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0" y="-7450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 smtClean="0">
                <a:solidFill>
                  <a:srgbClr val="FFFFFF"/>
                </a:solidFill>
                <a:latin typeface="標楷體" pitchFamily="65" charset="-120"/>
                <a:ea typeface="標楷體" pitchFamily="65" charset="-120"/>
              </a:rPr>
              <a:t>自動生成讀檔路徑與讀檔</a:t>
            </a:r>
            <a:endParaRPr lang="en-US" altLang="zh-TW" sz="3600" b="1" dirty="0" smtClean="0">
              <a:solidFill>
                <a:srgbClr val="FFFFFF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投影片編號版面配置區 3"/>
          <p:cNvSpPr txBox="1">
            <a:spLocks/>
          </p:cNvSpPr>
          <p:nvPr/>
        </p:nvSpPr>
        <p:spPr>
          <a:xfrm>
            <a:off x="6934200" y="4480172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530AC6-8897-4BDE-9012-BCD88D74258A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8667" y="871454"/>
            <a:ext cx="8625774" cy="10489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017119" y="3153898"/>
            <a:ext cx="384732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indent="-914400" defTabSz="914400" eaLnBrk="0" hangingPunct="0"/>
            <a:r>
              <a:rPr lang="zh-TW" altLang="en-US" sz="1400" dirty="0" smtClean="0">
                <a:solidFill>
                  <a:srgbClr val="565656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額外關於資料獲取的資訊：</a:t>
            </a:r>
            <a:endParaRPr lang="zh-TW" altLang="zh-TW" sz="1400" dirty="0" smtClean="0">
              <a:solidFill>
                <a:srgbClr val="565656"/>
              </a:solidFill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lvl="3" indent="-1371600" defTabSz="914400" eaLnBrk="0" hangingPunct="0"/>
            <a:r>
              <a:rPr lang="zh-TW" altLang="en-US" sz="1400" dirty="0" smtClean="0">
                <a:solidFill>
                  <a:srgbClr val="565656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資料收集自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一把</a:t>
            </a:r>
            <a:r>
              <a:rPr lang="zh-TW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六毫米</a:t>
            </a:r>
            <a:r>
              <a:rPr lang="zh-TW" altLang="en-US" sz="1400" b="1" dirty="0" smtClean="0">
                <a:solidFill>
                  <a:srgbClr val="C00000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碳化鎢三刃球型立銑刀</a:t>
            </a:r>
            <a:endParaRPr lang="zh-TW" altLang="zh-TW" sz="1400" b="1" dirty="0" smtClean="0">
              <a:solidFill>
                <a:srgbClr val="C00000"/>
              </a:solidFill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lvl="3" indent="-1371600" defTabSz="914400" eaLnBrk="0" hangingPunct="0"/>
            <a:r>
              <a:rPr lang="zh-TW" altLang="en-US" sz="1400" b="1" dirty="0" smtClean="0">
                <a:solidFill>
                  <a:srgbClr val="C00000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主軸轉速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是</a:t>
            </a:r>
            <a:r>
              <a:rPr lang="zh-TW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10400 RPM</a:t>
            </a:r>
          </a:p>
          <a:p>
            <a:pPr lvl="3" indent="-1371600" defTabSz="914400" eaLnBrk="0" hangingPunct="0"/>
            <a:r>
              <a:rPr lang="zh-TW" altLang="en-US" sz="1400" b="1" dirty="0" smtClean="0">
                <a:solidFill>
                  <a:srgbClr val="C00000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料件進給速度是</a:t>
            </a:r>
            <a:r>
              <a:rPr lang="zh-TW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一分鐘</a:t>
            </a:r>
            <a:r>
              <a:rPr lang="en-US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1555</a:t>
            </a:r>
            <a:r>
              <a:rPr lang="zh-TW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毫米</a:t>
            </a:r>
            <a:r>
              <a:rPr lang="zh-TW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(mm/min)</a:t>
            </a:r>
          </a:p>
          <a:p>
            <a:pPr lvl="3" indent="-1371600" defTabSz="914400" eaLnBrk="0" hangingPunct="0"/>
            <a:r>
              <a:rPr lang="zh-TW" altLang="zh-TW" sz="1400" b="1" dirty="0" smtClean="0">
                <a:solidFill>
                  <a:srgbClr val="C00000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Y</a:t>
            </a:r>
            <a:r>
              <a:rPr lang="zh-TW" altLang="en-US" sz="1400" b="1" dirty="0" smtClean="0">
                <a:solidFill>
                  <a:srgbClr val="C00000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方向切削 深度</a:t>
            </a:r>
            <a:r>
              <a:rPr lang="zh-TW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是</a:t>
            </a:r>
            <a:r>
              <a:rPr lang="en-US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0.125</a:t>
            </a:r>
            <a:r>
              <a:rPr lang="zh-TW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毫米</a:t>
            </a:r>
            <a:r>
              <a:rPr lang="zh-TW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(mm)</a:t>
            </a:r>
          </a:p>
          <a:p>
            <a:pPr lvl="3" indent="-1371600" defTabSz="914400" eaLnBrk="0" hangingPunct="0"/>
            <a:r>
              <a:rPr lang="zh-TW" altLang="zh-TW" sz="1400" b="1" dirty="0" smtClean="0">
                <a:solidFill>
                  <a:srgbClr val="C00000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Z</a:t>
            </a:r>
            <a:r>
              <a:rPr lang="zh-TW" altLang="en-US" sz="1400" b="1" dirty="0" smtClean="0">
                <a:solidFill>
                  <a:srgbClr val="C00000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方向切削 深度</a:t>
            </a:r>
            <a:r>
              <a:rPr lang="zh-TW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是</a:t>
            </a:r>
            <a:r>
              <a:rPr lang="en-US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0.2</a:t>
            </a:r>
            <a:r>
              <a:rPr lang="zh-TW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毫米</a:t>
            </a:r>
            <a:r>
              <a:rPr lang="zh-TW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(mm)</a:t>
            </a:r>
          </a:p>
          <a:p>
            <a:pPr lvl="3" indent="-1371600" defTabSz="914400" eaLnBrk="0" hangingPunct="0"/>
            <a:r>
              <a:rPr lang="zh-TW" altLang="en-US" sz="1400" b="1" dirty="0" smtClean="0">
                <a:solidFill>
                  <a:srgbClr val="C00000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資料獲取頻率</a:t>
            </a:r>
            <a:r>
              <a:rPr lang="zh-TW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是</a:t>
            </a:r>
            <a:r>
              <a:rPr lang="zh-TW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50 KHz</a:t>
            </a:r>
          </a:p>
        </p:txBody>
      </p:sp>
      <p:grpSp>
        <p:nvGrpSpPr>
          <p:cNvPr id="10" name="群組 31"/>
          <p:cNvGrpSpPr/>
          <p:nvPr/>
        </p:nvGrpSpPr>
        <p:grpSpPr>
          <a:xfrm>
            <a:off x="570943" y="3444275"/>
            <a:ext cx="1287626" cy="1287626"/>
            <a:chOff x="317221" y="3380638"/>
            <a:chExt cx="1287626" cy="1287626"/>
          </a:xfrm>
        </p:grpSpPr>
        <p:pic>
          <p:nvPicPr>
            <p:cNvPr id="11" name="Picture 2" descr="ãdatabase iconãçåçæå°çµæ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7221" y="3380638"/>
              <a:ext cx="1287626" cy="1287626"/>
            </a:xfrm>
            <a:prstGeom prst="rect">
              <a:avLst/>
            </a:prstGeom>
            <a:noFill/>
          </p:spPr>
        </p:pic>
        <p:sp>
          <p:nvSpPr>
            <p:cNvPr id="12" name="文字方塊 11"/>
            <p:cNvSpPr txBox="1"/>
            <p:nvPr/>
          </p:nvSpPr>
          <p:spPr>
            <a:xfrm>
              <a:off x="531848" y="3530569"/>
              <a:ext cx="8957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 indent="-914400" defTabSz="914400" eaLnBrk="0" hangingPunct="0"/>
              <a:r>
                <a:rPr lang="en-US" altLang="zh-TW" sz="1100" dirty="0" smtClean="0">
                  <a:latin typeface="Arial" pitchFamily="34" charset="0"/>
                  <a:ea typeface="標楷體" pitchFamily="65" charset="-120"/>
                  <a:cs typeface="Arial" pitchFamily="34" charset="0"/>
                </a:rPr>
                <a:t>Training B</a:t>
              </a:r>
              <a:endParaRPr lang="zh-TW" altLang="zh-TW" sz="1100" b="1" dirty="0" smtClean="0">
                <a:latin typeface="Arial" pitchFamily="34" charset="0"/>
                <a:ea typeface="標楷體" pitchFamily="65" charset="-120"/>
                <a:cs typeface="Arial" pitchFamily="34" charset="0"/>
              </a:endParaRPr>
            </a:p>
          </p:txBody>
        </p:sp>
      </p:grpSp>
      <p:grpSp>
        <p:nvGrpSpPr>
          <p:cNvPr id="13" name="群組 30"/>
          <p:cNvGrpSpPr/>
          <p:nvPr/>
        </p:nvGrpSpPr>
        <p:grpSpPr>
          <a:xfrm>
            <a:off x="572035" y="1893818"/>
            <a:ext cx="1287626" cy="1287626"/>
            <a:chOff x="317221" y="1744831"/>
            <a:chExt cx="1287626" cy="1287626"/>
          </a:xfrm>
        </p:grpSpPr>
        <p:pic>
          <p:nvPicPr>
            <p:cNvPr id="14" name="Picture 2" descr="ãdatabase iconãçåçæå°çµæ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7221" y="1744831"/>
              <a:ext cx="1287626" cy="1287626"/>
            </a:xfrm>
            <a:prstGeom prst="rect">
              <a:avLst/>
            </a:prstGeom>
            <a:noFill/>
          </p:spPr>
        </p:pic>
        <p:sp>
          <p:nvSpPr>
            <p:cNvPr id="15" name="文字方塊 14"/>
            <p:cNvSpPr txBox="1"/>
            <p:nvPr/>
          </p:nvSpPr>
          <p:spPr>
            <a:xfrm>
              <a:off x="529733" y="1895002"/>
              <a:ext cx="8957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 indent="-914400" defTabSz="914400" eaLnBrk="0" hangingPunct="0"/>
              <a:r>
                <a:rPr lang="en-US" altLang="zh-TW" sz="1200" dirty="0" smtClean="0">
                  <a:latin typeface="Arial" pitchFamily="34" charset="0"/>
                  <a:ea typeface="標楷體" pitchFamily="65" charset="-120"/>
                  <a:cs typeface="Arial" pitchFamily="34" charset="0"/>
                </a:rPr>
                <a:t>Training A</a:t>
              </a:r>
              <a:endParaRPr lang="zh-TW" altLang="zh-TW" sz="1200" b="1" dirty="0" smtClean="0">
                <a:latin typeface="Arial" pitchFamily="34" charset="0"/>
                <a:ea typeface="標楷體" pitchFamily="65" charset="-120"/>
                <a:cs typeface="Arial" pitchFamily="34" charset="0"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359237" y="1097325"/>
            <a:ext cx="8362915" cy="870265"/>
            <a:chOff x="403197" y="1052350"/>
            <a:chExt cx="8362915" cy="870265"/>
          </a:xfrm>
        </p:grpSpPr>
        <p:sp>
          <p:nvSpPr>
            <p:cNvPr id="17" name="矩形 16"/>
            <p:cNvSpPr/>
            <p:nvPr/>
          </p:nvSpPr>
          <p:spPr>
            <a:xfrm>
              <a:off x="403197" y="1063625"/>
              <a:ext cx="4292081" cy="7852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921906" y="1052350"/>
              <a:ext cx="3844206" cy="7964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43153" y="1119611"/>
              <a:ext cx="14108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 indent="-914400" defTabSz="914400" eaLnBrk="0" hangingPunct="0"/>
              <a:r>
                <a:rPr lang="en-US" altLang="zh-TW" sz="1600" dirty="0" smtClean="0">
                  <a:latin typeface="Arial" pitchFamily="34" charset="0"/>
                  <a:ea typeface="標楷體" pitchFamily="65" charset="-120"/>
                  <a:cs typeface="Arial" pitchFamily="34" charset="0"/>
                </a:rPr>
                <a:t>Training Data</a:t>
              </a:r>
            </a:p>
            <a:p>
              <a:pPr lvl="2" indent="-914400" defTabSz="914400" eaLnBrk="0" hangingPunct="0"/>
              <a:r>
                <a:rPr lang="en-US" altLang="zh-TW" sz="1600" dirty="0" smtClean="0">
                  <a:latin typeface="Arial" pitchFamily="34" charset="0"/>
                  <a:ea typeface="標楷體" pitchFamily="65" charset="-120"/>
                  <a:cs typeface="Arial" pitchFamily="34" charset="0"/>
                </a:rPr>
                <a:t>(6 Gb)</a:t>
              </a:r>
              <a:r>
                <a:rPr lang="zh-TW" altLang="en-US" sz="1600" dirty="0" smtClean="0">
                  <a:latin typeface="Arial" pitchFamily="34" charset="0"/>
                  <a:ea typeface="標楷體" pitchFamily="65" charset="-120"/>
                  <a:cs typeface="Arial" pitchFamily="34" charset="0"/>
                </a:rPr>
                <a:t>  </a:t>
              </a:r>
              <a:endParaRPr lang="zh-TW" altLang="zh-TW" sz="1600" b="1" dirty="0" smtClean="0">
                <a:latin typeface="Arial" pitchFamily="34" charset="0"/>
                <a:ea typeface="標楷體" pitchFamily="65" charset="-120"/>
                <a:cs typeface="Arial" pitchFamily="34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4890798" y="1093403"/>
              <a:ext cx="14213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 indent="-914400" defTabSz="914400" eaLnBrk="0" hangingPunct="0"/>
              <a:r>
                <a:rPr lang="en-US" altLang="zh-TW" sz="1600" dirty="0" smtClean="0">
                  <a:latin typeface="Arial" pitchFamily="34" charset="0"/>
                  <a:ea typeface="標楷體" pitchFamily="65" charset="-120"/>
                  <a:cs typeface="Arial" pitchFamily="34" charset="0"/>
                </a:rPr>
                <a:t>Testing Data</a:t>
              </a:r>
            </a:p>
            <a:p>
              <a:pPr lvl="2" indent="-914400" defTabSz="914400" eaLnBrk="0" hangingPunct="0"/>
              <a:r>
                <a:rPr lang="en-US" altLang="zh-TW" sz="1600" dirty="0" smtClean="0">
                  <a:latin typeface="Arial" pitchFamily="34" charset="0"/>
                  <a:ea typeface="標楷體" pitchFamily="65" charset="-120"/>
                  <a:cs typeface="Arial" pitchFamily="34" charset="0"/>
                </a:rPr>
                <a:t>(3 Gb)</a:t>
              </a:r>
              <a:endParaRPr lang="zh-TW" altLang="zh-TW" sz="1600" b="1" dirty="0" smtClean="0">
                <a:latin typeface="Arial" pitchFamily="34" charset="0"/>
                <a:ea typeface="標楷體" pitchFamily="65" charset="-120"/>
                <a:cs typeface="Arial" pitchFamily="34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991343" y="1091618"/>
              <a:ext cx="28994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latin typeface="Arial" pitchFamily="34" charset="0"/>
                  <a:ea typeface="標楷體" pitchFamily="65" charset="-120"/>
                  <a:cs typeface="Arial" pitchFamily="34" charset="0"/>
                </a:rPr>
                <a:t>共</a:t>
              </a:r>
              <a:r>
                <a:rPr lang="en-US" altLang="zh-TW" sz="1200" dirty="0" smtClean="0">
                  <a:latin typeface="Arial" pitchFamily="34" charset="0"/>
                  <a:ea typeface="標楷體" pitchFamily="65" charset="-120"/>
                  <a:cs typeface="Arial" pitchFamily="34" charset="0"/>
                </a:rPr>
                <a:t>2</a:t>
              </a:r>
              <a:r>
                <a:rPr lang="zh-TW" altLang="en-US" sz="1200" dirty="0" smtClean="0">
                  <a:latin typeface="Arial" pitchFamily="34" charset="0"/>
                  <a:ea typeface="標楷體" pitchFamily="65" charset="-120"/>
                  <a:cs typeface="Arial" pitchFamily="34" charset="0"/>
                </a:rPr>
                <a:t>把刀具，每把含</a:t>
              </a:r>
              <a:r>
                <a:rPr lang="en-US" altLang="zh-TW" sz="1200" dirty="0" smtClean="0">
                  <a:latin typeface="Arial" pitchFamily="34" charset="0"/>
                  <a:ea typeface="標楷體" pitchFamily="65" charset="-120"/>
                  <a:cs typeface="Arial" pitchFamily="34" charset="0"/>
                </a:rPr>
                <a:t>315</a:t>
              </a:r>
              <a:r>
                <a:rPr lang="zh-TW" altLang="en-US" sz="1200" dirty="0" smtClean="0">
                  <a:latin typeface="Arial" pitchFamily="34" charset="0"/>
                  <a:ea typeface="標楷體" pitchFamily="65" charset="-120"/>
                  <a:cs typeface="Arial" pitchFamily="34" charset="0"/>
                </a:rPr>
                <a:t>次的銑切，每次銑切結束後會蒐集一筆磨損值與銑切期間的高頻數據</a:t>
              </a:r>
              <a:endParaRPr lang="en-US" altLang="zh-TW" sz="1200" dirty="0" smtClean="0">
                <a:latin typeface="Arial" pitchFamily="34" charset="0"/>
                <a:ea typeface="標楷體" pitchFamily="65" charset="-120"/>
                <a:cs typeface="Arial" pitchFamily="34" charset="0"/>
              </a:endParaRPr>
            </a:p>
            <a:p>
              <a:r>
                <a:rPr lang="en-US" altLang="zh-TW" sz="1200" dirty="0" smtClean="0">
                  <a:latin typeface="Arial" pitchFamily="34" charset="0"/>
                  <a:ea typeface="標楷體" pitchFamily="65" charset="-120"/>
                  <a:cs typeface="Arial" pitchFamily="34" charset="0"/>
                </a:rPr>
                <a:t>(</a:t>
              </a:r>
              <a:r>
                <a:rPr lang="zh-TW" altLang="en-US" sz="1200" dirty="0" smtClean="0">
                  <a:latin typeface="Arial" pitchFamily="34" charset="0"/>
                  <a:ea typeface="標楷體" pitchFamily="65" charset="-120"/>
                  <a:cs typeface="Arial" pitchFamily="34" charset="0"/>
                </a:rPr>
                <a:t>各約</a:t>
              </a:r>
              <a:r>
                <a:rPr lang="en-US" altLang="zh-TW" sz="1200" dirty="0" smtClean="0">
                  <a:latin typeface="Arial" pitchFamily="34" charset="0"/>
                  <a:ea typeface="標楷體" pitchFamily="65" charset="-120"/>
                  <a:cs typeface="Arial" pitchFamily="34" charset="0"/>
                </a:rPr>
                <a:t>20</a:t>
              </a:r>
              <a:r>
                <a:rPr lang="zh-TW" altLang="en-US" sz="1200" dirty="0" smtClean="0">
                  <a:latin typeface="Arial" pitchFamily="34" charset="0"/>
                  <a:ea typeface="標楷體" pitchFamily="65" charset="-120"/>
                  <a:cs typeface="Arial" pitchFamily="34" charset="0"/>
                </a:rPr>
                <a:t>萬筆振動、力量與音洩訊號特徵</a:t>
              </a:r>
              <a:r>
                <a:rPr lang="en-US" altLang="zh-TW" sz="1200" dirty="0" smtClean="0">
                  <a:latin typeface="Arial" pitchFamily="34" charset="0"/>
                  <a:ea typeface="標楷體" pitchFamily="65" charset="-120"/>
                  <a:cs typeface="Arial" pitchFamily="34" charset="0"/>
                </a:rPr>
                <a:t>)</a:t>
              </a:r>
              <a:endParaRPr lang="zh-TW" altLang="en-US" sz="12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080839" y="1110281"/>
              <a:ext cx="26852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Arial" pitchFamily="34" charset="0"/>
                  <a:ea typeface="標楷體" pitchFamily="65" charset="-120"/>
                  <a:cs typeface="Arial" pitchFamily="34" charset="0"/>
                </a:rPr>
                <a:t>1</a:t>
              </a:r>
              <a:r>
                <a:rPr lang="zh-TW" altLang="en-US" sz="1200" dirty="0" smtClean="0">
                  <a:latin typeface="Arial" pitchFamily="34" charset="0"/>
                  <a:ea typeface="標楷體" pitchFamily="65" charset="-120"/>
                  <a:cs typeface="Arial" pitchFamily="34" charset="0"/>
                </a:rPr>
                <a:t>把刀具，含</a:t>
              </a:r>
              <a:r>
                <a:rPr lang="en-US" altLang="zh-TW" sz="1200" dirty="0" smtClean="0">
                  <a:latin typeface="Arial" pitchFamily="34" charset="0"/>
                  <a:ea typeface="標楷體" pitchFamily="65" charset="-120"/>
                  <a:cs typeface="Arial" pitchFamily="34" charset="0"/>
                </a:rPr>
                <a:t>315</a:t>
              </a:r>
              <a:r>
                <a:rPr lang="zh-TW" altLang="en-US" sz="1200" dirty="0" smtClean="0">
                  <a:latin typeface="Arial" pitchFamily="34" charset="0"/>
                  <a:ea typeface="標楷體" pitchFamily="65" charset="-120"/>
                  <a:cs typeface="Arial" pitchFamily="34" charset="0"/>
                </a:rPr>
                <a:t>次的銑切作動的高頻數據</a:t>
              </a:r>
              <a:endParaRPr lang="zh-TW" altLang="en-US" sz="1200" dirty="0"/>
            </a:p>
          </p:txBody>
        </p:sp>
      </p:grpSp>
      <p:grpSp>
        <p:nvGrpSpPr>
          <p:cNvPr id="23" name="群組 41"/>
          <p:cNvGrpSpPr/>
          <p:nvPr/>
        </p:nvGrpSpPr>
        <p:grpSpPr>
          <a:xfrm>
            <a:off x="4960595" y="1927240"/>
            <a:ext cx="1227892" cy="1227892"/>
            <a:chOff x="5110059" y="1714883"/>
            <a:chExt cx="1287626" cy="1287626"/>
          </a:xfrm>
        </p:grpSpPr>
        <p:pic>
          <p:nvPicPr>
            <p:cNvPr id="24" name="Picture 2" descr="ãdatabase iconãçåçæå°çµæ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10059" y="1714883"/>
              <a:ext cx="1287626" cy="1287626"/>
            </a:xfrm>
            <a:prstGeom prst="rect">
              <a:avLst/>
            </a:prstGeom>
            <a:noFill/>
          </p:spPr>
        </p:pic>
        <p:sp>
          <p:nvSpPr>
            <p:cNvPr id="25" name="文字方塊 24"/>
            <p:cNvSpPr txBox="1"/>
            <p:nvPr/>
          </p:nvSpPr>
          <p:spPr>
            <a:xfrm>
              <a:off x="5503885" y="1880210"/>
              <a:ext cx="607666" cy="274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 indent="-914400" defTabSz="914400" eaLnBrk="0" hangingPunct="0"/>
              <a:r>
                <a:rPr lang="en-US" altLang="zh-TW" sz="1100" dirty="0" smtClean="0">
                  <a:latin typeface="Arial" pitchFamily="34" charset="0"/>
                  <a:ea typeface="標楷體" pitchFamily="65" charset="-120"/>
                  <a:cs typeface="Arial" pitchFamily="34" charset="0"/>
                </a:rPr>
                <a:t>Test</a:t>
              </a:r>
              <a:endParaRPr lang="zh-TW" altLang="zh-TW" sz="1100" b="1" dirty="0" smtClean="0">
                <a:latin typeface="Arial" pitchFamily="34" charset="0"/>
                <a:ea typeface="標楷體" pitchFamily="65" charset="-120"/>
                <a:cs typeface="Arial" pitchFamily="34" charset="0"/>
              </a:endParaRPr>
            </a:p>
          </p:txBody>
        </p:sp>
      </p:grpSp>
      <p:grpSp>
        <p:nvGrpSpPr>
          <p:cNvPr id="26" name="群組 26"/>
          <p:cNvGrpSpPr/>
          <p:nvPr/>
        </p:nvGrpSpPr>
        <p:grpSpPr>
          <a:xfrm>
            <a:off x="2023150" y="1963284"/>
            <a:ext cx="807052" cy="1112720"/>
            <a:chOff x="1748561" y="1885671"/>
            <a:chExt cx="807052" cy="1112720"/>
          </a:xfrm>
        </p:grpSpPr>
        <p:pic>
          <p:nvPicPr>
            <p:cNvPr id="27" name="Picture 3"/>
            <p:cNvPicPr>
              <a:picLocks noChangeAspect="1" noChangeArrowheads="1"/>
            </p:cNvPicPr>
            <p:nvPr/>
          </p:nvPicPr>
          <p:blipFill>
            <a:blip r:embed="rId3"/>
            <a:srcRect r="35505" b="53828"/>
            <a:stretch>
              <a:fillRect/>
            </a:stretch>
          </p:blipFill>
          <p:spPr bwMode="auto">
            <a:xfrm>
              <a:off x="1748561" y="1885671"/>
              <a:ext cx="780179" cy="237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4"/>
            <a:srcRect b="80052"/>
            <a:stretch>
              <a:fillRect/>
            </a:stretch>
          </p:blipFill>
          <p:spPr bwMode="auto">
            <a:xfrm>
              <a:off x="1806875" y="2144835"/>
              <a:ext cx="746276" cy="32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815043" y="2674391"/>
              <a:ext cx="740570" cy="32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文字方塊 29"/>
            <p:cNvSpPr txBox="1"/>
            <p:nvPr/>
          </p:nvSpPr>
          <p:spPr>
            <a:xfrm rot="16200000">
              <a:off x="2059277" y="2461466"/>
              <a:ext cx="3303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/>
                <a:t>...</a:t>
              </a:r>
              <a:endParaRPr lang="zh-TW" altLang="en-US" sz="1000" dirty="0"/>
            </a:p>
          </p:txBody>
        </p:sp>
      </p:grpSp>
      <p:grpSp>
        <p:nvGrpSpPr>
          <p:cNvPr id="31" name="群組 29"/>
          <p:cNvGrpSpPr/>
          <p:nvPr/>
        </p:nvGrpSpPr>
        <p:grpSpPr>
          <a:xfrm>
            <a:off x="2088957" y="3560813"/>
            <a:ext cx="971550" cy="1087109"/>
            <a:chOff x="1797545" y="3502576"/>
            <a:chExt cx="971550" cy="1087109"/>
          </a:xfrm>
        </p:grpSpPr>
        <p:pic>
          <p:nvPicPr>
            <p:cNvPr id="32" name="Picture 5"/>
            <p:cNvPicPr>
              <a:picLocks noChangeAspect="1" noChangeArrowheads="1"/>
            </p:cNvPicPr>
            <p:nvPr/>
          </p:nvPicPr>
          <p:blipFill>
            <a:blip r:embed="rId6"/>
            <a:srcRect b="64659"/>
            <a:stretch>
              <a:fillRect/>
            </a:stretch>
          </p:blipFill>
          <p:spPr bwMode="auto">
            <a:xfrm>
              <a:off x="1797545" y="3502576"/>
              <a:ext cx="971550" cy="23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6"/>
            <p:cNvPicPr>
              <a:picLocks noChangeAspect="1" noChangeArrowheads="1"/>
            </p:cNvPicPr>
            <p:nvPr/>
          </p:nvPicPr>
          <p:blipFill>
            <a:blip r:embed="rId7"/>
            <a:srcRect b="62427"/>
            <a:stretch>
              <a:fillRect/>
            </a:stretch>
          </p:blipFill>
          <p:spPr bwMode="auto">
            <a:xfrm>
              <a:off x="1815045" y="3730748"/>
              <a:ext cx="704851" cy="32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8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830125" y="4265685"/>
              <a:ext cx="699545" cy="32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文字方塊 34"/>
            <p:cNvSpPr txBox="1"/>
            <p:nvPr/>
          </p:nvSpPr>
          <p:spPr>
            <a:xfrm rot="16200000">
              <a:off x="2077939" y="4035547"/>
              <a:ext cx="3303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/>
                <a:t>...</a:t>
              </a:r>
              <a:endParaRPr lang="zh-TW" altLang="en-US" sz="1000" dirty="0"/>
            </a:p>
          </p:txBody>
        </p:sp>
      </p:grpSp>
      <p:grpSp>
        <p:nvGrpSpPr>
          <p:cNvPr id="36" name="群組 45"/>
          <p:cNvGrpSpPr/>
          <p:nvPr/>
        </p:nvGrpSpPr>
        <p:grpSpPr>
          <a:xfrm>
            <a:off x="3020812" y="3577142"/>
            <a:ext cx="1534453" cy="1037388"/>
            <a:chOff x="2941684" y="3532167"/>
            <a:chExt cx="1534453" cy="1037388"/>
          </a:xfrm>
        </p:grpSpPr>
        <p:pic>
          <p:nvPicPr>
            <p:cNvPr id="37" name="Picture 5"/>
            <p:cNvPicPr>
              <a:picLocks noChangeAspect="1" noChangeArrowheads="1"/>
            </p:cNvPicPr>
            <p:nvPr/>
          </p:nvPicPr>
          <p:blipFill>
            <a:blip r:embed="rId6"/>
            <a:srcRect t="67074"/>
            <a:stretch>
              <a:fillRect/>
            </a:stretch>
          </p:blipFill>
          <p:spPr bwMode="auto">
            <a:xfrm>
              <a:off x="2941684" y="3532167"/>
              <a:ext cx="971550" cy="2226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" name="Picture 9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997670" y="3726862"/>
              <a:ext cx="1469135" cy="351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10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2985011" y="4318418"/>
              <a:ext cx="1491126" cy="251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" name="文字方塊 39"/>
            <p:cNvSpPr txBox="1"/>
            <p:nvPr/>
          </p:nvSpPr>
          <p:spPr>
            <a:xfrm rot="16200000">
              <a:off x="3624963" y="4044743"/>
              <a:ext cx="3303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/>
                <a:t>...</a:t>
              </a:r>
              <a:endParaRPr lang="zh-TW" altLang="en-US" sz="1000" dirty="0"/>
            </a:p>
          </p:txBody>
        </p:sp>
      </p:grpSp>
      <p:grpSp>
        <p:nvGrpSpPr>
          <p:cNvPr id="41" name="群組 49"/>
          <p:cNvGrpSpPr/>
          <p:nvPr/>
        </p:nvGrpSpPr>
        <p:grpSpPr>
          <a:xfrm>
            <a:off x="2937396" y="2005769"/>
            <a:ext cx="1645861" cy="1070636"/>
            <a:chOff x="2858268" y="1960794"/>
            <a:chExt cx="1645861" cy="1070636"/>
          </a:xfrm>
        </p:grpSpPr>
        <p:pic>
          <p:nvPicPr>
            <p:cNvPr id="42" name="Picture 3"/>
            <p:cNvPicPr>
              <a:picLocks noChangeAspect="1" noChangeArrowheads="1"/>
            </p:cNvPicPr>
            <p:nvPr/>
          </p:nvPicPr>
          <p:blipFill>
            <a:blip r:embed="rId3"/>
            <a:srcRect t="46172"/>
            <a:stretch>
              <a:fillRect/>
            </a:stretch>
          </p:blipFill>
          <p:spPr bwMode="auto">
            <a:xfrm>
              <a:off x="2858268" y="1960794"/>
              <a:ext cx="1209675" cy="27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" name="Picture 11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941684" y="2155788"/>
              <a:ext cx="1534453" cy="361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" name="Picture 12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895593" y="2791008"/>
              <a:ext cx="1608536" cy="240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文字方塊 44"/>
            <p:cNvSpPr txBox="1"/>
            <p:nvPr/>
          </p:nvSpPr>
          <p:spPr>
            <a:xfrm rot="16200000">
              <a:off x="3606300" y="2506199"/>
              <a:ext cx="3303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/>
                <a:t>...</a:t>
              </a:r>
              <a:endParaRPr lang="zh-TW" altLang="en-US" sz="1000" dirty="0"/>
            </a:p>
          </p:txBody>
        </p:sp>
      </p:grpSp>
      <p:grpSp>
        <p:nvGrpSpPr>
          <p:cNvPr id="46" name="群組 54"/>
          <p:cNvGrpSpPr/>
          <p:nvPr/>
        </p:nvGrpSpPr>
        <p:grpSpPr>
          <a:xfrm>
            <a:off x="6382502" y="1991557"/>
            <a:ext cx="923925" cy="1043943"/>
            <a:chOff x="6540758" y="1849870"/>
            <a:chExt cx="923925" cy="1043943"/>
          </a:xfrm>
        </p:grpSpPr>
        <p:pic>
          <p:nvPicPr>
            <p:cNvPr id="47" name="Picture 13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6540758" y="1849870"/>
              <a:ext cx="923925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" name="Picture 14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6568751" y="2082933"/>
              <a:ext cx="776690" cy="369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文字方塊 48"/>
            <p:cNvSpPr txBox="1"/>
            <p:nvPr/>
          </p:nvSpPr>
          <p:spPr>
            <a:xfrm rot="16200000">
              <a:off x="6681695" y="2375063"/>
              <a:ext cx="3303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/>
                <a:t>...</a:t>
              </a:r>
              <a:endParaRPr lang="zh-TW" altLang="en-US" sz="1000" dirty="0"/>
            </a:p>
          </p:txBody>
        </p:sp>
        <p:pic>
          <p:nvPicPr>
            <p:cNvPr id="50" name="Picture 15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6624737" y="2563491"/>
              <a:ext cx="596017" cy="330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1" name="文字方塊 50"/>
          <p:cNvSpPr txBox="1"/>
          <p:nvPr/>
        </p:nvSpPr>
        <p:spPr>
          <a:xfrm>
            <a:off x="4181898" y="781534"/>
            <a:ext cx="137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indent="-914400" defTabSz="914400" eaLnBrk="0" hangingPunct="0"/>
            <a:r>
              <a:rPr lang="zh-TW" altLang="en-US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競賽數據</a:t>
            </a:r>
            <a:endParaRPr lang="zh-TW" altLang="zh-TW" b="1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5A4A0-6A4E-418D-8A22-9BBD2E7D6336}" type="slidenum">
              <a:rPr lang="zh-TW" altLang="en-US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0" y="-7450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 smtClean="0">
                <a:solidFill>
                  <a:srgbClr val="FFFFFF"/>
                </a:solidFill>
                <a:latin typeface="標楷體" pitchFamily="65" charset="-120"/>
                <a:ea typeface="標楷體" pitchFamily="65" charset="-120"/>
              </a:rPr>
              <a:t>自動生成讀檔路徑與讀檔</a:t>
            </a:r>
            <a:endParaRPr lang="en-US" altLang="zh-TW" sz="3600" b="1" dirty="0" smtClean="0">
              <a:solidFill>
                <a:srgbClr val="FFFFFF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0" y="712381"/>
            <a:ext cx="9144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TW" altLang="en-US" sz="24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用</a:t>
            </a:r>
            <a:r>
              <a:rPr lang="zh-TW" altLang="en-US" sz="2400" u="sng" dirty="0" smtClean="0">
                <a:solidFill>
                  <a:srgbClr val="0000FF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程式</a:t>
            </a:r>
            <a:r>
              <a:rPr lang="zh-TW" altLang="en-US" sz="24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生成符合自己目的的</a:t>
            </a:r>
            <a:r>
              <a:rPr lang="zh-TW" altLang="en-US" sz="2400" u="sng" dirty="0" smtClean="0">
                <a:solidFill>
                  <a:srgbClr val="0000FF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檔案路徑</a:t>
            </a:r>
            <a:r>
              <a:rPr lang="zh-TW" altLang="en-US" sz="24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：套件</a:t>
            </a:r>
            <a:r>
              <a:rPr lang="en-US" altLang="zh-TW" sz="2400" b="1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glob</a:t>
            </a:r>
          </a:p>
          <a:p>
            <a:pPr marL="342900" indent="-342900"/>
            <a:endParaRPr lang="en-US" altLang="zh-TW" b="1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marL="342900" indent="-342900"/>
            <a:endParaRPr lang="en-US" altLang="zh-TW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marL="342900" indent="-342900" algn="ctr"/>
            <a:r>
              <a:rPr lang="en-US" altLang="zh-TW" sz="2400" b="1" dirty="0" smtClean="0">
                <a:solidFill>
                  <a:srgbClr val="0000FF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glob.glob</a:t>
            </a:r>
            <a:r>
              <a:rPr lang="en-US" altLang="zh-TW" sz="24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(</a:t>
            </a:r>
            <a:r>
              <a:rPr lang="en-US" altLang="zh-TW" sz="2400" dirty="0" smtClean="0">
                <a:solidFill>
                  <a:srgbClr val="00B050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pathname</a:t>
            </a:r>
            <a:r>
              <a:rPr lang="en-US" altLang="zh-TW" sz="24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)</a:t>
            </a:r>
            <a:endParaRPr lang="en-US" altLang="zh-TW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 flipV="1">
            <a:off x="5326913" y="2094629"/>
            <a:ext cx="652129" cy="27974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979042" y="2189708"/>
            <a:ext cx="114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查找路徑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02007" y="3274848"/>
            <a:ext cx="3579272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glob.glob(‘</a:t>
            </a:r>
            <a:r>
              <a:rPr lang="en-US" altLang="zh-TW" sz="2000" dirty="0" smtClean="0">
                <a:solidFill>
                  <a:srgbClr val="0000FF"/>
                </a:solidFill>
              </a:rPr>
              <a:t>D:/Project/IAI/</a:t>
            </a:r>
            <a:r>
              <a:rPr lang="en-US" altLang="zh-TW" sz="2000" dirty="0" smtClean="0"/>
              <a:t>*’)</a:t>
            </a:r>
          </a:p>
          <a:p>
            <a:r>
              <a:rPr lang="en-US" altLang="zh-TW" sz="2000" dirty="0" smtClean="0"/>
              <a:t>glob.glob(‘</a:t>
            </a:r>
            <a:r>
              <a:rPr lang="en-US" altLang="zh-TW" sz="2000" dirty="0" smtClean="0">
                <a:solidFill>
                  <a:srgbClr val="0000FF"/>
                </a:solidFill>
              </a:rPr>
              <a:t>D:/Project/IAI/</a:t>
            </a:r>
            <a:r>
              <a:rPr lang="en-US" altLang="zh-TW" sz="2000" dirty="0" smtClean="0"/>
              <a:t>*.csv’)</a:t>
            </a:r>
          </a:p>
          <a:p>
            <a:r>
              <a:rPr lang="en-US" altLang="zh-TW" sz="2000" dirty="0" smtClean="0"/>
              <a:t>glob.glob(‘</a:t>
            </a:r>
            <a:r>
              <a:rPr lang="en-US" altLang="zh-TW" sz="2000" dirty="0" smtClean="0">
                <a:solidFill>
                  <a:srgbClr val="0000FF"/>
                </a:solidFill>
              </a:rPr>
              <a:t>D:/Project/IAI/</a:t>
            </a:r>
            <a:r>
              <a:rPr lang="en-US" altLang="zh-TW" sz="2000" dirty="0" smtClean="0"/>
              <a:t>*.jpg’)</a:t>
            </a:r>
          </a:p>
          <a:p>
            <a:r>
              <a:rPr lang="en-US" altLang="zh-TW" sz="2000" dirty="0" smtClean="0"/>
              <a:t>......</a:t>
            </a:r>
          </a:p>
          <a:p>
            <a:r>
              <a:rPr lang="en-US" altLang="zh-TW" sz="2000" dirty="0" smtClean="0"/>
              <a:t>etc.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95676" y="2828264"/>
            <a:ext cx="4167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於</a:t>
            </a:r>
            <a:r>
              <a:rPr lang="en-US" altLang="zh-TW" sz="2000" dirty="0" smtClean="0">
                <a:solidFill>
                  <a:srgbClr val="0000FF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D:/Project/IAI/</a:t>
            </a:r>
            <a:r>
              <a:rPr lang="zh-TW" altLang="en-US" sz="20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路徑下搜尋檔案</a:t>
            </a:r>
            <a:endParaRPr lang="zh-TW" altLang="en-US" sz="20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sp>
        <p:nvSpPr>
          <p:cNvPr id="29" name="向右箭號 28"/>
          <p:cNvSpPr/>
          <p:nvPr/>
        </p:nvSpPr>
        <p:spPr>
          <a:xfrm>
            <a:off x="3887609" y="3593798"/>
            <a:ext cx="769456" cy="4040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4774019" y="2785732"/>
            <a:ext cx="3912781" cy="2292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['D:/Project/IAI/raw data/Train_A/Train_A\\Train_A_001.csv',</a:t>
            </a:r>
          </a:p>
          <a:p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'D:/Project/IAI/raw data/Train_A/Train_A\\Train_A_002.csv',</a:t>
            </a:r>
          </a:p>
          <a:p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'D:/Project/IAI/raw data/Train_A/Train_A\\Train_A_003.csv',</a:t>
            </a:r>
          </a:p>
          <a:p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'D:/Project/IAI/raw data/Train_A/Train_A\\Train_A_004.csv',</a:t>
            </a:r>
          </a:p>
          <a:p>
            <a:pPr algn="ctr"/>
            <a:r>
              <a:rPr lang="en-US" altLang="zh-TW" sz="11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ctr"/>
            <a:r>
              <a:rPr lang="en-US" altLang="zh-TW" sz="11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ctr"/>
            <a:r>
              <a:rPr lang="en-US" altLang="zh-TW" sz="11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'D:/Project/IAI/raw data/Train_A/Train_A\\Train_A_311.csv',</a:t>
            </a:r>
          </a:p>
          <a:p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'D:/Project/IAI/raw data/Train_A/Train_A\\Train_A_312.csv',</a:t>
            </a:r>
          </a:p>
          <a:p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'D:/Project/IAI/raw data/Train_A/Train_A\\Train_A_313.csv',</a:t>
            </a:r>
          </a:p>
          <a:p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'D:/Project/IAI/raw data/Train_A/Train_A\\Train_A_314.csv',</a:t>
            </a:r>
          </a:p>
          <a:p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 'D:/Project/IAI/raw data/Train_A/Train_A\\Train_A_315.csv']</a:t>
            </a:r>
          </a:p>
          <a:p>
            <a:endParaRPr lang="zh-TW" alt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投影片編號版面配置區 3"/>
          <p:cNvSpPr txBox="1">
            <a:spLocks/>
          </p:cNvSpPr>
          <p:nvPr/>
        </p:nvSpPr>
        <p:spPr>
          <a:xfrm>
            <a:off x="6934200" y="444827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530AC6-8897-4BDE-9012-BCD88D74258A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5A4A0-6A4E-418D-8A22-9BBD2E7D6336}" type="slidenum">
              <a:rPr lang="zh-TW" altLang="en-US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-7450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 smtClean="0">
                <a:solidFill>
                  <a:srgbClr val="FFFFFF"/>
                </a:solidFill>
                <a:latin typeface="標楷體" pitchFamily="65" charset="-120"/>
                <a:ea typeface="標楷體" pitchFamily="65" charset="-120"/>
              </a:rPr>
              <a:t>自動生成讀檔路徑與讀檔</a:t>
            </a:r>
            <a:endParaRPr lang="en-US" altLang="zh-TW" sz="3600" b="1" dirty="0" smtClean="0">
              <a:solidFill>
                <a:srgbClr val="FFFFFF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投影片編號版面配置區 3"/>
          <p:cNvSpPr txBox="1">
            <a:spLocks/>
          </p:cNvSpPr>
          <p:nvPr/>
        </p:nvSpPr>
        <p:spPr>
          <a:xfrm>
            <a:off x="6934200" y="444827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530AC6-8897-4BDE-9012-BCD88D74258A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0" y="712381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TW" altLang="en-US" sz="24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套件</a:t>
            </a:r>
            <a:r>
              <a:rPr lang="en-US" altLang="zh-TW" sz="2400" b="1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pandas</a:t>
            </a:r>
            <a:r>
              <a:rPr lang="zh-TW" altLang="en-US" sz="24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：主要提供</a:t>
            </a:r>
            <a:r>
              <a:rPr lang="en-US" altLang="zh-TW" sz="24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Panel</a:t>
            </a:r>
            <a:r>
              <a:rPr lang="zh-TW" altLang="en-US" sz="24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、</a:t>
            </a:r>
            <a:r>
              <a:rPr lang="en-US" altLang="zh-TW" sz="24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DataFrame</a:t>
            </a:r>
            <a:r>
              <a:rPr lang="zh-TW" altLang="en-US" sz="24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、</a:t>
            </a:r>
            <a:r>
              <a:rPr lang="en-US" altLang="zh-TW" sz="24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Series</a:t>
            </a:r>
            <a:r>
              <a:rPr lang="zh-TW" altLang="en-US" sz="24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三種資料結構</a:t>
            </a:r>
            <a:endParaRPr lang="en-US" altLang="zh-TW" sz="2400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marL="342900" indent="-342900"/>
            <a:endParaRPr lang="en-US" altLang="zh-TW" sz="2400" b="1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328527" y="1447681"/>
          <a:ext cx="44983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/>
                <a:gridCol w="2176780"/>
                <a:gridCol w="11607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檔案格式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檔案讀取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寫出儲存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CSV</a:t>
                      </a:r>
                      <a:endParaRPr lang="zh-TW" altLang="en-US" dirty="0"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pandas.</a:t>
                      </a:r>
                      <a:r>
                        <a:rPr lang="en-US" altLang="zh-TW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read_csv</a:t>
                      </a:r>
                      <a:endParaRPr lang="zh-TW" altLang="en-US" dirty="0">
                        <a:solidFill>
                          <a:srgbClr val="0000FF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to_csv</a:t>
                      </a:r>
                      <a:endParaRPr lang="zh-TW" altLang="en-US" dirty="0"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JSON</a:t>
                      </a:r>
                      <a:endParaRPr lang="zh-TW" altLang="en-US" dirty="0"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pandas.</a:t>
                      </a:r>
                      <a:r>
                        <a:rPr lang="en-US" altLang="zh-TW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read_json</a:t>
                      </a:r>
                      <a:endParaRPr lang="zh-TW" altLang="en-US" dirty="0">
                        <a:solidFill>
                          <a:srgbClr val="0000FF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to_json</a:t>
                      </a:r>
                      <a:endParaRPr lang="zh-TW" altLang="en-US" dirty="0"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HTML</a:t>
                      </a:r>
                      <a:endParaRPr lang="zh-TW" altLang="en-US" dirty="0"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pandas.</a:t>
                      </a:r>
                      <a:r>
                        <a:rPr lang="en-US" altLang="zh-TW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read_html</a:t>
                      </a:r>
                      <a:endParaRPr lang="zh-TW" altLang="en-US" dirty="0">
                        <a:solidFill>
                          <a:srgbClr val="0000FF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to_html</a:t>
                      </a:r>
                      <a:endParaRPr lang="zh-TW" altLang="en-US" dirty="0"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EXCEL</a:t>
                      </a:r>
                      <a:endParaRPr lang="zh-TW" altLang="en-US" dirty="0"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pandas.</a:t>
                      </a:r>
                      <a:r>
                        <a:rPr lang="en-US" altLang="zh-TW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read_excel</a:t>
                      </a:r>
                      <a:endParaRPr lang="zh-TW" altLang="en-US" dirty="0">
                        <a:solidFill>
                          <a:srgbClr val="0000FF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to_excel</a:t>
                      </a:r>
                      <a:endParaRPr lang="zh-TW" altLang="en-US" dirty="0"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SQL</a:t>
                      </a:r>
                      <a:endParaRPr lang="zh-TW" altLang="en-US" dirty="0"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pandas.</a:t>
                      </a:r>
                      <a:r>
                        <a:rPr lang="en-US" altLang="zh-TW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read_sql</a:t>
                      </a:r>
                      <a:endParaRPr lang="zh-TW" altLang="en-US" dirty="0">
                        <a:solidFill>
                          <a:srgbClr val="0000FF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to_sql</a:t>
                      </a:r>
                      <a:endParaRPr lang="zh-TW" altLang="en-US" dirty="0"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2520681" y="3683354"/>
            <a:ext cx="4306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PS: </a:t>
            </a:r>
            <a:r>
              <a:rPr lang="en-US" altLang="zh-TW" sz="1600" dirty="0" smtClean="0">
                <a:solidFill>
                  <a:srgbClr val="0000FF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csv</a:t>
            </a:r>
            <a:r>
              <a:rPr lang="zh-TW" altLang="en-US" sz="1600" dirty="0" smtClean="0">
                <a:solidFill>
                  <a:srgbClr val="0000FF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檔</a:t>
            </a:r>
            <a:r>
              <a:rPr lang="zh-TW" altLang="en-US" sz="16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的</a:t>
            </a:r>
            <a:r>
              <a:rPr lang="zh-TW" altLang="en-US" sz="1600" u="sng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檔案讀取路徑</a:t>
            </a:r>
            <a:r>
              <a:rPr lang="zh-TW" altLang="en-US" sz="16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需</a:t>
            </a:r>
            <a:r>
              <a:rPr lang="zh-TW" altLang="en-US" sz="1600" dirty="0" smtClean="0">
                <a:solidFill>
                  <a:srgbClr val="FF0000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全為英文</a:t>
            </a:r>
            <a:endParaRPr lang="zh-TW" altLang="en-US" sz="1600" dirty="0">
              <a:solidFill>
                <a:srgbClr val="FF0000"/>
              </a:solidFill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7306355" y="4841695"/>
            <a:ext cx="933893" cy="2738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code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5A4A0-6A4E-418D-8A22-9BBD2E7D6336}" type="slidenum">
              <a:rPr lang="zh-TW" altLang="en-US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-7450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 smtClean="0">
                <a:solidFill>
                  <a:srgbClr val="FFFFFF"/>
                </a:solidFill>
                <a:latin typeface="標楷體" pitchFamily="65" charset="-120"/>
                <a:ea typeface="標楷體" pitchFamily="65" charset="-120"/>
              </a:rPr>
              <a:t>自動生成讀檔路徑與讀檔</a:t>
            </a:r>
            <a:endParaRPr lang="en-US" altLang="zh-TW" sz="3600" b="1" dirty="0" smtClean="0">
              <a:solidFill>
                <a:srgbClr val="FFFFFF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投影片編號版面配置區 3"/>
          <p:cNvSpPr txBox="1">
            <a:spLocks/>
          </p:cNvSpPr>
          <p:nvPr/>
        </p:nvSpPr>
        <p:spPr>
          <a:xfrm>
            <a:off x="6934200" y="444827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530AC6-8897-4BDE-9012-BCD88D74258A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59219" y="571824"/>
            <a:ext cx="7783032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練習</a:t>
            </a:r>
            <a:r>
              <a:rPr lang="en-US" altLang="zh-TW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:</a:t>
            </a:r>
          </a:p>
          <a:p>
            <a:endParaRPr lang="en-US" altLang="zh-TW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r>
              <a:rPr lang="en-US" altLang="zh-TW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import pandas as pd</a:t>
            </a:r>
          </a:p>
          <a:p>
            <a:r>
              <a:rPr lang="en-US" altLang="zh-TW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import glob</a:t>
            </a:r>
          </a:p>
          <a:p>
            <a:endParaRPr lang="en-US" altLang="zh-TW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r>
              <a:rPr lang="en-US" altLang="zh-TW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trainSet = [‘Train_A’, ‘Train_B’]</a:t>
            </a:r>
          </a:p>
          <a:p>
            <a:endParaRPr lang="en-US" altLang="zh-TW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for</a:t>
            </a:r>
            <a:r>
              <a:rPr lang="en-US" altLang="zh-TW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Set </a:t>
            </a:r>
            <a:r>
              <a:rPr lang="en-US" altLang="zh-TW" dirty="0" smtClean="0">
                <a:solidFill>
                  <a:srgbClr val="0000FF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in</a:t>
            </a:r>
            <a:r>
              <a:rPr lang="en-US" altLang="zh-TW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trainSet:</a:t>
            </a:r>
          </a:p>
          <a:p>
            <a:endParaRPr lang="en-US" altLang="zh-TW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r>
              <a:rPr lang="en-US" altLang="zh-TW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	path = ‘D:/Project/IAI/raw data/’+Set+’/’</a:t>
            </a:r>
          </a:p>
          <a:p>
            <a:r>
              <a:rPr lang="en-US" altLang="zh-TW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	trainY = pd.read_csv(path+Set+’_wear.csv’)</a:t>
            </a:r>
          </a:p>
          <a:p>
            <a:r>
              <a:rPr lang="en-US" altLang="zh-TW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	</a:t>
            </a:r>
          </a:p>
          <a:p>
            <a:r>
              <a:rPr lang="en-US" altLang="zh-TW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	allFolder = glob.glob(path+Set+’/*.csv’)</a:t>
            </a:r>
          </a:p>
          <a:p>
            <a:r>
              <a:rPr lang="en-US" altLang="zh-TW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	</a:t>
            </a:r>
            <a:r>
              <a:rPr lang="en-US" altLang="zh-TW" dirty="0" smtClean="0">
                <a:solidFill>
                  <a:srgbClr val="0000FF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for</a:t>
            </a:r>
            <a:r>
              <a:rPr lang="en-US" altLang="zh-TW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(cut, folder) </a:t>
            </a:r>
            <a:r>
              <a:rPr lang="en-US" altLang="zh-TW" dirty="0" smtClean="0">
                <a:solidFill>
                  <a:srgbClr val="0000FF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in</a:t>
            </a:r>
            <a:r>
              <a:rPr lang="en-US" altLang="zh-TW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enumerate</a:t>
            </a:r>
            <a:r>
              <a:rPr lang="en-US" altLang="zh-TW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(allFolder):		</a:t>
            </a:r>
          </a:p>
          <a:p>
            <a:endParaRPr lang="en-US" altLang="zh-TW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endParaRPr lang="zh-TW" altLang="en-US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sp>
        <p:nvSpPr>
          <p:cNvPr id="6" name="右大括弧 5"/>
          <p:cNvSpPr/>
          <p:nvPr/>
        </p:nvSpPr>
        <p:spPr>
          <a:xfrm>
            <a:off x="3232285" y="1212113"/>
            <a:ext cx="329610" cy="5040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700126" y="1282983"/>
            <a:ext cx="147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import </a:t>
            </a:r>
            <a:r>
              <a:rPr lang="zh-TW" altLang="en-US" dirty="0" smtClean="0">
                <a:solidFill>
                  <a:srgbClr val="C00000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套件</a:t>
            </a:r>
            <a:endParaRPr lang="en-US" altLang="zh-TW" dirty="0" smtClean="0">
              <a:solidFill>
                <a:srgbClr val="C00000"/>
              </a:solidFill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1127051" y="2796363"/>
            <a:ext cx="3264196" cy="10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439088" y="2611697"/>
            <a:ext cx="313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Set</a:t>
            </a:r>
            <a:r>
              <a:rPr lang="zh-TW" altLang="en-US" dirty="0" smtClean="0">
                <a:solidFill>
                  <a:srgbClr val="C00000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依序為</a:t>
            </a:r>
            <a:r>
              <a:rPr lang="en-US" altLang="zh-TW" dirty="0" smtClean="0">
                <a:solidFill>
                  <a:srgbClr val="C00000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trainSet</a:t>
            </a:r>
            <a:r>
              <a:rPr lang="zh-TW" altLang="en-US" dirty="0" smtClean="0">
                <a:solidFill>
                  <a:srgbClr val="C00000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中的字串</a:t>
            </a:r>
            <a:endParaRPr lang="en-US" altLang="zh-TW" dirty="0" smtClean="0">
              <a:solidFill>
                <a:srgbClr val="C00000"/>
              </a:solidFill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1701209" y="4448273"/>
            <a:ext cx="74428" cy="273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052620" y="4661143"/>
            <a:ext cx="147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folder</a:t>
            </a:r>
            <a:r>
              <a:rPr lang="zh-TW" altLang="en-US" dirty="0" smtClean="0">
                <a:solidFill>
                  <a:srgbClr val="C00000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位置</a:t>
            </a:r>
            <a:endParaRPr lang="en-US" altLang="zh-TW" dirty="0" smtClean="0">
              <a:solidFill>
                <a:srgbClr val="C00000"/>
              </a:solidFill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2328530" y="4448273"/>
            <a:ext cx="489098" cy="212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2817627" y="4582598"/>
            <a:ext cx="287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folder</a:t>
            </a:r>
            <a:r>
              <a:rPr lang="zh-TW" altLang="en-US" dirty="0" smtClean="0">
                <a:solidFill>
                  <a:srgbClr val="C00000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依序為</a:t>
            </a:r>
            <a:r>
              <a:rPr lang="en-US" altLang="zh-TW" dirty="0" smtClean="0">
                <a:solidFill>
                  <a:srgbClr val="C00000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allFolder</a:t>
            </a:r>
            <a:r>
              <a:rPr lang="zh-TW" altLang="en-US" dirty="0" smtClean="0">
                <a:solidFill>
                  <a:srgbClr val="C00000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字串</a:t>
            </a:r>
            <a:endParaRPr lang="en-US" altLang="zh-TW" dirty="0" smtClean="0">
              <a:solidFill>
                <a:srgbClr val="C00000"/>
              </a:solidFill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7306355" y="4841695"/>
            <a:ext cx="933893" cy="2738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code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5A4A0-6A4E-418D-8A22-9BBD2E7D6336}" type="slidenum">
              <a:rPr lang="zh-TW" altLang="en-US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-7450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 smtClean="0">
                <a:solidFill>
                  <a:srgbClr val="FFFFFF"/>
                </a:solidFill>
                <a:latin typeface="標楷體" pitchFamily="65" charset="-120"/>
                <a:ea typeface="標楷體" pitchFamily="65" charset="-120"/>
              </a:rPr>
              <a:t>DataFrame</a:t>
            </a:r>
          </a:p>
        </p:txBody>
      </p:sp>
      <p:sp>
        <p:nvSpPr>
          <p:cNvPr id="4" name="投影片編號版面配置區 3"/>
          <p:cNvSpPr txBox="1">
            <a:spLocks/>
          </p:cNvSpPr>
          <p:nvPr/>
        </p:nvSpPr>
        <p:spPr>
          <a:xfrm>
            <a:off x="6934200" y="444827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530AC6-8897-4BDE-9012-BCD88D74258A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0" y="712381"/>
            <a:ext cx="9144000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TW" sz="24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pandas</a:t>
            </a:r>
            <a:r>
              <a:rPr lang="zh-TW" altLang="en-US" sz="24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讀入檔案後，資料結構為</a:t>
            </a:r>
            <a:r>
              <a:rPr lang="en-US" altLang="zh-TW" sz="2400" dirty="0" smtClean="0">
                <a:solidFill>
                  <a:srgbClr val="0000FF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data frame</a:t>
            </a:r>
          </a:p>
          <a:p>
            <a:pPr marL="342900" indent="-342900"/>
            <a:endParaRPr lang="en-US" altLang="zh-TW" sz="2400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zh-TW" altLang="en-US" sz="20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運用</a:t>
            </a:r>
            <a:r>
              <a:rPr lang="en-US" altLang="zh-TW" sz="20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data frame</a:t>
            </a:r>
            <a:r>
              <a:rPr lang="zh-TW" altLang="en-US" sz="20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運算，降低執行時間</a:t>
            </a:r>
            <a:endParaRPr lang="en-US" altLang="zh-TW" sz="2000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zh-TW" altLang="en-US" sz="20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便於活用於檔案</a:t>
            </a:r>
            <a:r>
              <a:rPr lang="en-US" altLang="zh-TW" sz="20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/</a:t>
            </a:r>
            <a:r>
              <a:rPr lang="zh-TW" altLang="en-US" sz="20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表格合併</a:t>
            </a:r>
            <a:endParaRPr lang="en-US" altLang="zh-TW" sz="2000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marL="457200" indent="-457200"/>
            <a:endParaRPr lang="en-US" altLang="zh-TW" sz="2000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marL="457200" indent="-457200"/>
            <a:r>
              <a:rPr lang="en-US" altLang="zh-TW" sz="20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   </a:t>
            </a:r>
            <a:r>
              <a:rPr lang="zh-TW" altLang="en-US" sz="1400" dirty="0" smtClean="0">
                <a:solidFill>
                  <a:srgbClr val="0000CC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查看目前資訊                               處理空值                               合併檔案</a:t>
            </a:r>
            <a:r>
              <a:rPr lang="en-US" altLang="zh-TW" sz="1400" dirty="0" smtClean="0">
                <a:solidFill>
                  <a:srgbClr val="0000CC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(</a:t>
            </a:r>
            <a:r>
              <a:rPr lang="zh-TW" altLang="en-US" sz="1400" dirty="0" smtClean="0">
                <a:solidFill>
                  <a:srgbClr val="0000CC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依據欄位</a:t>
            </a:r>
            <a:r>
              <a:rPr lang="en-US" altLang="zh-TW" sz="1400" dirty="0" smtClean="0">
                <a:solidFill>
                  <a:srgbClr val="0000CC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)</a:t>
            </a:r>
          </a:p>
          <a:p>
            <a:pPr marL="457200" indent="-457200"/>
            <a:endParaRPr lang="en-US" altLang="zh-TW" sz="1400" dirty="0" smtClean="0">
              <a:solidFill>
                <a:srgbClr val="0000CC"/>
              </a:solidFill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marL="457200" indent="-457200"/>
            <a:endParaRPr lang="en-US" altLang="zh-TW" sz="1400" dirty="0" smtClean="0">
              <a:solidFill>
                <a:srgbClr val="0000CC"/>
              </a:solidFill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marL="457200" indent="-457200"/>
            <a:r>
              <a:rPr lang="en-US" altLang="zh-TW" sz="1400" dirty="0" smtClean="0">
                <a:solidFill>
                  <a:srgbClr val="0000CC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                                                                                                       </a:t>
            </a:r>
            <a:r>
              <a:rPr lang="zh-TW" altLang="en-US" sz="1400" dirty="0" smtClean="0">
                <a:solidFill>
                  <a:srgbClr val="FF0000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依據不同類別統計個數</a:t>
            </a:r>
            <a:endParaRPr lang="en-US" altLang="zh-TW" sz="1400" dirty="0" smtClean="0">
              <a:solidFill>
                <a:srgbClr val="FF0000"/>
              </a:solidFill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marL="457200" indent="-457200"/>
            <a:endParaRPr lang="en-US" altLang="zh-TW" sz="1400" dirty="0" smtClean="0">
              <a:solidFill>
                <a:srgbClr val="FF0000"/>
              </a:solidFill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marL="457200" indent="-457200"/>
            <a:endParaRPr lang="en-US" altLang="zh-TW" sz="1400" dirty="0" smtClean="0">
              <a:solidFill>
                <a:srgbClr val="FF0000"/>
              </a:solidFill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marL="457200" indent="-457200"/>
            <a:endParaRPr lang="en-US" altLang="zh-TW" sz="1400" dirty="0" smtClean="0">
              <a:solidFill>
                <a:srgbClr val="FF0000"/>
              </a:solidFill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marL="457200" indent="-457200"/>
            <a:r>
              <a:rPr lang="en-US" altLang="zh-TW" sz="1400" dirty="0" smtClean="0">
                <a:solidFill>
                  <a:srgbClr val="FF0000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                                </a:t>
            </a:r>
          </a:p>
          <a:p>
            <a:pPr marL="457200" indent="-457200"/>
            <a:r>
              <a:rPr lang="en-US" altLang="zh-TW" sz="1100" dirty="0" smtClean="0">
                <a:solidFill>
                  <a:srgbClr val="0000FF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												</a:t>
            </a:r>
            <a:r>
              <a:rPr lang="en-US" altLang="zh-TW" sz="1100" u="sng" dirty="0" smtClean="0">
                <a:solidFill>
                  <a:srgbClr val="0000FF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https://blog.csdn.net/wr339988/article/details/65446138</a:t>
            </a:r>
            <a:endParaRPr lang="en-US" altLang="zh-TW" sz="1600" u="sng" dirty="0" smtClean="0">
              <a:solidFill>
                <a:srgbClr val="0000FF"/>
              </a:solidFill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7712" y="2732579"/>
            <a:ext cx="2449046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# </a:t>
            </a:r>
            <a:r>
              <a:rPr lang="zh-TW" altLang="en-US" sz="12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回傳列數與欄位數</a:t>
            </a:r>
            <a:endParaRPr lang="en-US" altLang="zh-TW" sz="1200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r>
              <a:rPr lang="en-US" altLang="zh-TW" sz="12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df.shape</a:t>
            </a:r>
          </a:p>
          <a:p>
            <a:r>
              <a:rPr lang="en-US" altLang="zh-TW" sz="12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# </a:t>
            </a:r>
            <a:r>
              <a:rPr lang="zh-TW" altLang="en-US" sz="12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計算所有欄位之描述性統計量</a:t>
            </a:r>
            <a:endParaRPr lang="en-US" altLang="zh-TW" sz="1200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r>
              <a:rPr lang="en-US" altLang="zh-TW" sz="12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df.describe()</a:t>
            </a:r>
          </a:p>
          <a:p>
            <a:r>
              <a:rPr lang="en-US" altLang="zh-TW" sz="12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# </a:t>
            </a:r>
            <a:r>
              <a:rPr lang="zh-TW" altLang="en-US" sz="12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回傳前三筆觀測值</a:t>
            </a:r>
            <a:endParaRPr lang="en-US" altLang="zh-TW" sz="1200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r>
              <a:rPr lang="en-US" altLang="zh-TW" sz="12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df.head(3)</a:t>
            </a:r>
          </a:p>
          <a:p>
            <a:r>
              <a:rPr lang="en-US" altLang="zh-TW" sz="12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# </a:t>
            </a:r>
            <a:r>
              <a:rPr lang="zh-TW" altLang="en-US" sz="12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回傳最後三筆觀測值</a:t>
            </a:r>
            <a:endParaRPr lang="en-US" altLang="zh-TW" sz="1200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r>
              <a:rPr lang="en-US" altLang="zh-TW" sz="12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df.tail(3)</a:t>
            </a:r>
          </a:p>
          <a:p>
            <a:r>
              <a:rPr lang="en-US" altLang="zh-TW" sz="12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# </a:t>
            </a:r>
            <a:r>
              <a:rPr lang="zh-TW" altLang="en-US" sz="12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欄位名稱</a:t>
            </a:r>
            <a:endParaRPr lang="en-US" altLang="zh-TW" sz="1200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r>
              <a:rPr lang="en-US" altLang="zh-TW" sz="12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df.columns</a:t>
            </a:r>
            <a:endParaRPr lang="zh-TW" altLang="en-US" sz="12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895620" y="2732579"/>
            <a:ext cx="210168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# </a:t>
            </a:r>
            <a:r>
              <a:rPr lang="zh-TW" altLang="en-US" sz="12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將有遺失值的觀測值刪除</a:t>
            </a:r>
            <a:endParaRPr lang="en-US" altLang="zh-TW" sz="1200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r>
              <a:rPr lang="en-US" altLang="zh-TW" sz="12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df.dropna()</a:t>
            </a:r>
          </a:p>
          <a:p>
            <a:r>
              <a:rPr lang="en-US" altLang="zh-TW" sz="12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# </a:t>
            </a:r>
            <a:r>
              <a:rPr lang="zh-TW" altLang="en-US" sz="12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將空值補為</a:t>
            </a:r>
            <a:r>
              <a:rPr lang="en-US" altLang="zh-TW" sz="12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0</a:t>
            </a:r>
          </a:p>
          <a:p>
            <a:r>
              <a:rPr lang="en-US" altLang="zh-TW" sz="12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df.fillna(0)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114271" y="2731952"/>
            <a:ext cx="375328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pd.merge(A,B,left_on=[</a:t>
            </a:r>
            <a:r>
              <a:rPr lang="zh-TW" altLang="en-US" sz="12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欄位</a:t>
            </a:r>
            <a:r>
              <a:rPr lang="en-US" altLang="zh-TW" sz="12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(A)],right_on=[</a:t>
            </a:r>
            <a:r>
              <a:rPr lang="zh-TW" altLang="en-US" sz="12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欄位</a:t>
            </a:r>
            <a:r>
              <a:rPr lang="en-US" altLang="zh-TW" sz="12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(B)])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5117810" y="3373470"/>
            <a:ext cx="374974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df.groupby([“</a:t>
            </a:r>
            <a:r>
              <a:rPr lang="zh-TW" altLang="en-US" sz="12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欄位名稱</a:t>
            </a:r>
            <a:r>
              <a:rPr lang="en-US" altLang="zh-TW" sz="12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1”,”</a:t>
            </a:r>
            <a:r>
              <a:rPr lang="zh-TW" altLang="en-US" sz="12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欄位名稱</a:t>
            </a:r>
            <a:r>
              <a:rPr lang="en-US" altLang="zh-TW" sz="12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2”,”</a:t>
            </a:r>
            <a:r>
              <a:rPr lang="zh-TW" altLang="en-US" sz="12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欄位名稱</a:t>
            </a:r>
            <a:r>
              <a:rPr lang="en-US" altLang="zh-TW" sz="12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3”,...])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7306355" y="4841695"/>
            <a:ext cx="933893" cy="2738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code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自訂設計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訂設計">
  <a:themeElements>
    <a:clrScheme name="自訂設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自訂設計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自訂設計">
  <a:themeElements>
    <a:clrScheme name="自訂設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自訂設計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13730</TotalTime>
  <Words>865</Words>
  <Application>Microsoft Office PowerPoint</Application>
  <PresentationFormat>如螢幕大小 (16:9)</PresentationFormat>
  <Paragraphs>232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4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Office 佈景主題</vt:lpstr>
      <vt:lpstr>自訂設計</vt:lpstr>
      <vt:lpstr>1_自訂設計</vt:lpstr>
      <vt:lpstr>2_自訂設計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20.8" 3MP Mono LED</dc:title>
  <dc:creator>Weng James</dc:creator>
  <cp:lastModifiedBy>shelly.yang</cp:lastModifiedBy>
  <cp:revision>1251</cp:revision>
  <dcterms:created xsi:type="dcterms:W3CDTF">2012-11-29T10:46:06Z</dcterms:created>
  <dcterms:modified xsi:type="dcterms:W3CDTF">2019-01-20T23:19:34Z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000800b003000000000001024140</vt:lpwstr>
  </property>
</Properties>
</file>