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8" r:id="rId3"/>
    <p:sldId id="312" r:id="rId4"/>
    <p:sldId id="313" r:id="rId5"/>
    <p:sldId id="309" r:id="rId6"/>
    <p:sldId id="311" r:id="rId7"/>
    <p:sldId id="294" r:id="rId8"/>
    <p:sldId id="314" r:id="rId9"/>
    <p:sldId id="315" r:id="rId10"/>
    <p:sldId id="316" r:id="rId11"/>
    <p:sldId id="296" r:id="rId12"/>
    <p:sldId id="295" r:id="rId13"/>
    <p:sldId id="265" r:id="rId14"/>
    <p:sldId id="267" r:id="rId15"/>
    <p:sldId id="260" r:id="rId16"/>
    <p:sldId id="271" r:id="rId17"/>
    <p:sldId id="273" r:id="rId18"/>
    <p:sldId id="283" r:id="rId19"/>
    <p:sldId id="284" r:id="rId20"/>
    <p:sldId id="278" r:id="rId21"/>
    <p:sldId id="306" r:id="rId22"/>
    <p:sldId id="275" r:id="rId23"/>
    <p:sldId id="285" r:id="rId24"/>
    <p:sldId id="304" r:id="rId25"/>
    <p:sldId id="305" r:id="rId26"/>
    <p:sldId id="307" r:id="rId27"/>
    <p:sldId id="286" r:id="rId28"/>
    <p:sldId id="287" r:id="rId29"/>
    <p:sldId id="297" r:id="rId30"/>
    <p:sldId id="299" r:id="rId31"/>
    <p:sldId id="298" r:id="rId32"/>
    <p:sldId id="288" r:id="rId33"/>
    <p:sldId id="289" r:id="rId34"/>
    <p:sldId id="302" r:id="rId35"/>
    <p:sldId id="300" r:id="rId36"/>
    <p:sldId id="301" r:id="rId37"/>
    <p:sldId id="303" r:id="rId38"/>
    <p:sldId id="290" r:id="rId39"/>
    <p:sldId id="291" r:id="rId40"/>
    <p:sldId id="292" r:id="rId41"/>
    <p:sldId id="279" r:id="rId42"/>
    <p:sldId id="277" r:id="rId43"/>
    <p:sldId id="280" r:id="rId44"/>
    <p:sldId id="281" r:id="rId45"/>
    <p:sldId id="269" r:id="rId46"/>
    <p:sldId id="276" r:id="rId47"/>
    <p:sldId id="268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12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E289D-0F80-4FC5-9E3A-40A1801868E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8014-41FB-45A7-A578-C9F48CF9C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24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40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8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為什麼不用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：取的方法不統一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2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Defect Type</a:t>
            </a:r>
            <a:r>
              <a:rPr lang="zh-TW" altLang="en-US" dirty="0"/>
              <a:t>：</a:t>
            </a:r>
            <a:r>
              <a:rPr lang="zh-TW" altLang="zh-TW" dirty="0"/>
              <a:t>若有</a:t>
            </a:r>
            <a:r>
              <a:rPr lang="en-US" altLang="zh-TW" dirty="0"/>
              <a:t>worldwide </a:t>
            </a:r>
            <a:r>
              <a:rPr lang="zh-TW" altLang="zh-TW" dirty="0"/>
              <a:t>退至</a:t>
            </a:r>
            <a:r>
              <a:rPr lang="en-US" altLang="zh-TW" dirty="0"/>
              <a:t>ACCU</a:t>
            </a:r>
            <a:r>
              <a:rPr lang="zh-TW" altLang="zh-TW" dirty="0"/>
              <a:t>，</a:t>
            </a:r>
            <a:r>
              <a:rPr lang="en-US" altLang="zh-TW" dirty="0" err="1"/>
              <a:t>deffect</a:t>
            </a:r>
            <a:r>
              <a:rPr lang="en-US" altLang="zh-TW" dirty="0"/>
              <a:t> type</a:t>
            </a:r>
            <a:r>
              <a:rPr lang="zh-TW" altLang="zh-TW" dirty="0"/>
              <a:t>會記載原</a:t>
            </a:r>
            <a:r>
              <a:rPr lang="en-US" altLang="zh-TW" dirty="0"/>
              <a:t>RC</a:t>
            </a:r>
            <a:r>
              <a:rPr lang="zh-TW" altLang="zh-TW" dirty="0"/>
              <a:t>，而非</a:t>
            </a:r>
            <a:r>
              <a:rPr lang="en-US" altLang="zh-TW" dirty="0"/>
              <a:t>ACCU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頻率：預估</a:t>
            </a:r>
            <a:r>
              <a:rPr lang="en-US" altLang="zh-TW" dirty="0"/>
              <a:t>4</a:t>
            </a:r>
            <a:r>
              <a:rPr lang="zh-TW" altLang="en-US" dirty="0"/>
              <a:t>個月</a:t>
            </a:r>
            <a:r>
              <a:rPr lang="en-US" altLang="zh-TW" dirty="0"/>
              <a:t>part</a:t>
            </a:r>
            <a:r>
              <a:rPr lang="zh-TW" altLang="en-US"/>
              <a:t>數量、平均耗用</a:t>
            </a:r>
            <a:r>
              <a:rPr lang="zh-TW" altLang="en-US" dirty="0"/>
              <a:t>比例每月</a:t>
            </a:r>
            <a:r>
              <a:rPr lang="en-US" altLang="zh-TW" dirty="0"/>
              <a:t>(</a:t>
            </a:r>
            <a:r>
              <a:rPr lang="zh-TW" altLang="en-US" dirty="0"/>
              <a:t>區間一年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0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除</a:t>
            </a:r>
            <a:r>
              <a:rPr lang="en-US" altLang="zh-TW" dirty="0"/>
              <a:t>ACCU</a:t>
            </a:r>
            <a:r>
              <a:rPr lang="zh-TW" altLang="en-US" dirty="0"/>
              <a:t>以外，主要預估</a:t>
            </a:r>
            <a:r>
              <a:rPr lang="en-US" altLang="zh-TW" dirty="0"/>
              <a:t>RC</a:t>
            </a:r>
            <a:r>
              <a:rPr lang="zh-TW" altLang="en-US" dirty="0"/>
              <a:t>皆以此方法計算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0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RC_</a:t>
            </a:r>
            <a:r>
              <a:rPr lang="zh-TW" altLang="en-US" dirty="0"/>
              <a:t>已發生機種數量也要分</a:t>
            </a:r>
            <a:r>
              <a:rPr lang="en-US" altLang="zh-TW" dirty="0"/>
              <a:t>Stage,</a:t>
            </a:r>
            <a:r>
              <a:rPr lang="zh-TW" altLang="en-US" dirty="0"/>
              <a:t>避免混淆簡寫成</a:t>
            </a:r>
            <a:r>
              <a:rPr lang="en-US" altLang="zh-TW" dirty="0" err="1"/>
              <a:t>nk</a:t>
            </a:r>
            <a:r>
              <a:rPr lang="en-US" altLang="zh-TW" dirty="0"/>
              <a:t> x </a:t>
            </a:r>
            <a:r>
              <a:rPr lang="en-US" altLang="zh-TW" dirty="0" err="1"/>
              <a:t>dk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RQ</a:t>
            </a:r>
            <a:r>
              <a:rPr lang="zh-TW" altLang="en-US" dirty="0"/>
              <a:t>那裏可以提供</a:t>
            </a:r>
            <a:r>
              <a:rPr lang="en-US" altLang="zh-TW" dirty="0"/>
              <a:t>RC_</a:t>
            </a:r>
            <a:r>
              <a:rPr lang="zh-TW" altLang="en-US" dirty="0"/>
              <a:t>已發生機種的實績</a:t>
            </a:r>
            <a:r>
              <a:rPr lang="en-US" altLang="zh-TW" dirty="0"/>
              <a:t>defect group</a:t>
            </a:r>
            <a:r>
              <a:rPr lang="zh-TW" altLang="en-US" dirty="0"/>
              <a:t>比例。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資料整理考量內容：用料占比計算式</a:t>
            </a:r>
            <a:r>
              <a:rPr lang="en-US" altLang="zh-TW" dirty="0"/>
              <a:t>(</a:t>
            </a:r>
            <a:r>
              <a:rPr lang="zh-TW" altLang="en-US" dirty="0"/>
              <a:t>面板與物料的關係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defect%</a:t>
            </a:r>
            <a:r>
              <a:rPr lang="zh-TW" altLang="en-US" dirty="0"/>
              <a:t>預估、</a:t>
            </a:r>
            <a:r>
              <a:rPr lang="en-US" altLang="zh-TW" dirty="0"/>
              <a:t>RC_ID</a:t>
            </a:r>
            <a:r>
              <a:rPr lang="zh-TW" altLang="en-US" dirty="0"/>
              <a:t>分類、物料分類、</a:t>
            </a:r>
            <a:r>
              <a:rPr lang="en-US" altLang="zh-TW" dirty="0"/>
              <a:t>outlier</a:t>
            </a:r>
            <a:r>
              <a:rPr lang="zh-TW" altLang="en-US" dirty="0"/>
              <a:t>處理、準確率評估指標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2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3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為什麼不用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：取的方法不統一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619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為什麼不用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：取的方法不統一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8014-41FB-45A7-A578-C9F48CF9C4C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02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81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1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0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6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91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BB8E-4F2F-40AD-AC73-72463662D11F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EB08-A63B-49FE-A512-70D74AF52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維修物料</a:t>
            </a:r>
            <a:r>
              <a:rPr lang="en-US" altLang="zh-TW" dirty="0"/>
              <a:t>_</a:t>
            </a:r>
            <a:r>
              <a:rPr lang="en-US" altLang="zh-TW" dirty="0" smtClean="0"/>
              <a:t>0819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0304" y="2419465"/>
          <a:ext cx="11694017" cy="189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38">
                  <a:extLst>
                    <a:ext uri="{9D8B030D-6E8A-4147-A177-3AD203B41FA5}">
                      <a16:colId xmlns:a16="http://schemas.microsoft.com/office/drawing/2014/main" xmlns="" val="487792675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xmlns="" val="1054437002"/>
                    </a:ext>
                  </a:extLst>
                </a:gridCol>
                <a:gridCol w="759854">
                  <a:extLst>
                    <a:ext uri="{9D8B030D-6E8A-4147-A177-3AD203B41FA5}">
                      <a16:colId xmlns:a16="http://schemas.microsoft.com/office/drawing/2014/main" xmlns="" val="1417977703"/>
                    </a:ext>
                  </a:extLst>
                </a:gridCol>
                <a:gridCol w="686999">
                  <a:extLst>
                    <a:ext uri="{9D8B030D-6E8A-4147-A177-3AD203B41FA5}">
                      <a16:colId xmlns:a16="http://schemas.microsoft.com/office/drawing/2014/main" xmlns="" val="3924550826"/>
                    </a:ext>
                  </a:extLst>
                </a:gridCol>
                <a:gridCol w="652403">
                  <a:extLst>
                    <a:ext uri="{9D8B030D-6E8A-4147-A177-3AD203B41FA5}">
                      <a16:colId xmlns:a16="http://schemas.microsoft.com/office/drawing/2014/main" xmlns="" val="1482743595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xmlns="" val="3830728820"/>
                    </a:ext>
                  </a:extLst>
                </a:gridCol>
                <a:gridCol w="1146220"/>
                <a:gridCol w="837126"/>
                <a:gridCol w="772733">
                  <a:extLst>
                    <a:ext uri="{9D8B030D-6E8A-4147-A177-3AD203B41FA5}">
                      <a16:colId xmlns:a16="http://schemas.microsoft.com/office/drawing/2014/main" xmlns="" val="3031790556"/>
                    </a:ext>
                  </a:extLst>
                </a:gridCol>
                <a:gridCol w="772732">
                  <a:extLst>
                    <a:ext uri="{9D8B030D-6E8A-4147-A177-3AD203B41FA5}">
                      <a16:colId xmlns:a16="http://schemas.microsoft.com/office/drawing/2014/main" xmlns="" val="1747814684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xmlns="" val="742610214"/>
                    </a:ext>
                  </a:extLst>
                </a:gridCol>
                <a:gridCol w="888238"/>
                <a:gridCol w="528438">
                  <a:extLst>
                    <a:ext uri="{9D8B030D-6E8A-4147-A177-3AD203B41FA5}">
                      <a16:colId xmlns:a16="http://schemas.microsoft.com/office/drawing/2014/main" xmlns="" val="3048783191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xmlns="" val="1643483828"/>
                    </a:ext>
                  </a:extLst>
                </a:gridCol>
                <a:gridCol w="437882">
                  <a:extLst>
                    <a:ext uri="{9D8B030D-6E8A-4147-A177-3AD203B41FA5}">
                      <a16:colId xmlns:a16="http://schemas.microsoft.com/office/drawing/2014/main" xmlns="" val="1274817451"/>
                    </a:ext>
                  </a:extLst>
                </a:gridCol>
                <a:gridCol w="579549">
                  <a:extLst>
                    <a:ext uri="{9D8B030D-6E8A-4147-A177-3AD203B41FA5}">
                      <a16:colId xmlns:a16="http://schemas.microsoft.com/office/drawing/2014/main" xmlns="" val="2661404067"/>
                    </a:ext>
                  </a:extLst>
                </a:gridCol>
              </a:tblGrid>
              <a:tr h="864648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SERIAL_NO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PRODUCT_ID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FAILURE</a:t>
                      </a:r>
                    </a:p>
                    <a:p>
                      <a:r>
                        <a:rPr lang="en-US" altLang="zh-TW" sz="1200" dirty="0" smtClean="0"/>
                        <a:t>_STAGE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ORDER_NO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ORDER</a:t>
                      </a:r>
                    </a:p>
                    <a:p>
                      <a:r>
                        <a:rPr lang="en-US" altLang="zh-TW" sz="1200" dirty="0" smtClean="0"/>
                        <a:t>_</a:t>
                      </a:r>
                      <a:r>
                        <a:rPr lang="en-US" altLang="zh-TW" sz="1200" dirty="0" smtClean="0"/>
                        <a:t>TYPE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TRANSFER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_ROUTE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/>
                        <a:t>NUMBER_</a:t>
                      </a:r>
                    </a:p>
                    <a:p>
                      <a:pPr algn="l"/>
                      <a:r>
                        <a:rPr lang="en-US" altLang="zh-TW" sz="1200" dirty="0" smtClean="0"/>
                        <a:t>OF_TRANSFER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DAY_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FROM_RC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REPAIR</a:t>
                      </a:r>
                    </a:p>
                    <a:p>
                      <a:r>
                        <a:rPr lang="en-US" altLang="zh-TW" sz="1200" dirty="0" smtClean="0"/>
                        <a:t>_</a:t>
                      </a:r>
                      <a:r>
                        <a:rPr lang="en-US" altLang="zh-TW" sz="1200" dirty="0" smtClean="0"/>
                        <a:t>GRADE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REPAIR_</a:t>
                      </a:r>
                    </a:p>
                    <a:p>
                      <a:r>
                        <a:rPr lang="en-US" altLang="zh-TW" sz="1200" dirty="0" smtClean="0"/>
                        <a:t>STATUS_</a:t>
                      </a:r>
                    </a:p>
                    <a:p>
                      <a:r>
                        <a:rPr lang="en-US" altLang="zh-TW" sz="1200" dirty="0" smtClean="0"/>
                        <a:t>ITEM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DEFECT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/>
                        <a:t>SYMPTOM</a:t>
                      </a:r>
                    </a:p>
                    <a:p>
                      <a:pPr algn="l"/>
                      <a:r>
                        <a:rPr lang="en-US" altLang="zh-TW" sz="1200" dirty="0" smtClean="0"/>
                        <a:t>_NO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PART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DATE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RC</a:t>
                      </a:r>
                    </a:p>
                    <a:p>
                      <a:r>
                        <a:rPr lang="zh-TW" altLang="en-US" sz="1200" dirty="0" smtClean="0"/>
                        <a:t>特性</a:t>
                      </a:r>
                      <a:r>
                        <a:rPr lang="zh-TW" altLang="en-US" sz="1200" dirty="0" smtClean="0"/>
                        <a:t>表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PART</a:t>
                      </a:r>
                    </a:p>
                    <a:p>
                      <a:r>
                        <a:rPr lang="en-US" altLang="zh-TW" sz="1200" dirty="0" smtClean="0"/>
                        <a:t>_</a:t>
                      </a:r>
                      <a:r>
                        <a:rPr lang="en-US" altLang="zh-TW" sz="1200" dirty="0" smtClean="0"/>
                        <a:t>QTY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290897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062338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8781645"/>
                  </a:ext>
                </a:extLst>
              </a:tr>
              <a:tr h="344115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885266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736127" y="804030"/>
          <a:ext cx="1338351" cy="1165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01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  <a:gridCol w="579550">
                  <a:extLst>
                    <a:ext uri="{9D8B030D-6E8A-4147-A177-3AD203B41FA5}">
                      <a16:colId xmlns:a16="http://schemas.microsoft.com/office/drawing/2014/main" xmlns="" val="3016519880"/>
                    </a:ext>
                  </a:extLst>
                </a:gridCol>
              </a:tblGrid>
              <a:tr h="235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/>
                        <a:t>TRANSFER_ROUTE</a:t>
                      </a:r>
                      <a:endParaRPr lang="zh-TW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131469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FROM_RC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RC_ID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235722">
                <a:tc>
                  <a:txBody>
                    <a:bodyPr/>
                    <a:lstStyle/>
                    <a:p>
                      <a:pPr algn="l"/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196915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8757634" y="4886086"/>
          <a:ext cx="1194379" cy="12040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498">
                  <a:extLst>
                    <a:ext uri="{9D8B030D-6E8A-4147-A177-3AD203B41FA5}">
                      <a16:colId xmlns:a16="http://schemas.microsoft.com/office/drawing/2014/main" xmlns="" val="3596922653"/>
                    </a:ext>
                  </a:extLst>
                </a:gridCol>
                <a:gridCol w="699881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</a:tblGrid>
              <a:tr h="2210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0963217"/>
                  </a:ext>
                </a:extLst>
              </a:tr>
              <a:tr h="442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PART_NO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PART</a:t>
                      </a:r>
                      <a:r>
                        <a:rPr lang="en-US" altLang="zh-TW" sz="1100" dirty="0" smtClean="0"/>
                        <a:t>_</a:t>
                      </a:r>
                    </a:p>
                    <a:p>
                      <a:pPr algn="ctr"/>
                      <a:r>
                        <a:rPr lang="en-US" altLang="zh-TW" sz="1100" dirty="0" smtClean="0"/>
                        <a:t>TYPE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196478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196478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cxnSp>
        <p:nvCxnSpPr>
          <p:cNvPr id="18" name="肘形接點 17"/>
          <p:cNvCxnSpPr/>
          <p:nvPr/>
        </p:nvCxnSpPr>
        <p:spPr>
          <a:xfrm rot="5400000">
            <a:off x="9494902" y="4420856"/>
            <a:ext cx="569848" cy="3443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>
            <a:off x="3979356" y="2031585"/>
            <a:ext cx="454233" cy="3300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879168" y="688418"/>
          <a:ext cx="1659526" cy="1165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9521">
                  <a:extLst>
                    <a:ext uri="{9D8B030D-6E8A-4147-A177-3AD203B41FA5}">
                      <a16:colId xmlns:a16="http://schemas.microsoft.com/office/drawing/2014/main" xmlns="" val="3596922653"/>
                    </a:ext>
                  </a:extLst>
                </a:gridCol>
                <a:gridCol w="850005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</a:tblGrid>
              <a:tr h="235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DEFECT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131469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SYMPTOM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Defect type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235722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cxnSp>
        <p:nvCxnSpPr>
          <p:cNvPr id="8" name="肘形接點 7"/>
          <p:cNvCxnSpPr/>
          <p:nvPr/>
        </p:nvCxnSpPr>
        <p:spPr>
          <a:xfrm rot="16200000" flipH="1">
            <a:off x="8079906" y="2056004"/>
            <a:ext cx="569844" cy="1656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rot="5400000">
            <a:off x="1674722" y="4397805"/>
            <a:ext cx="577966" cy="3985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143696" y="4891079"/>
          <a:ext cx="1241421" cy="1076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930">
                  <a:extLst>
                    <a:ext uri="{9D8B030D-6E8A-4147-A177-3AD203B41FA5}">
                      <a16:colId xmlns:a16="http://schemas.microsoft.com/office/drawing/2014/main" xmlns="" val="3596922653"/>
                    </a:ext>
                  </a:extLst>
                </a:gridCol>
                <a:gridCol w="798491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</a:tblGrid>
              <a:tr h="22024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FAILURE_STAGE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131469"/>
                  </a:ext>
                </a:extLst>
              </a:tr>
              <a:tr h="29960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FR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Non FR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220249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220249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rot="16200000" flipH="1">
            <a:off x="10226619" y="2035710"/>
            <a:ext cx="577966" cy="2189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50854"/>
              </p:ext>
            </p:extLst>
          </p:nvPr>
        </p:nvGraphicFramePr>
        <p:xfrm>
          <a:off x="9496491" y="651357"/>
          <a:ext cx="1584102" cy="120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1065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xmlns="" val="3016519880"/>
                    </a:ext>
                  </a:extLst>
                </a:gridCol>
              </a:tblGrid>
              <a:tr h="235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DATE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131469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err="1" smtClean="0"/>
                        <a:t>month_year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REPAIR_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FINISH_DATE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235722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10116354" y="4905379"/>
          <a:ext cx="1970469" cy="1165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6712"/>
                <a:gridCol w="616712">
                  <a:extLst>
                    <a:ext uri="{9D8B030D-6E8A-4147-A177-3AD203B41FA5}">
                      <a16:colId xmlns:a16="http://schemas.microsoft.com/office/drawing/2014/main" xmlns="" val="3596922653"/>
                    </a:ext>
                  </a:extLst>
                </a:gridCol>
                <a:gridCol w="737045">
                  <a:extLst>
                    <a:ext uri="{9D8B030D-6E8A-4147-A177-3AD203B41FA5}">
                      <a16:colId xmlns:a16="http://schemas.microsoft.com/office/drawing/2014/main" xmlns="" val="1091312570"/>
                    </a:ext>
                  </a:extLst>
                </a:gridCol>
              </a:tblGrid>
              <a:tr h="23572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RC</a:t>
                      </a:r>
                      <a:r>
                        <a:rPr lang="zh-TW" altLang="en-US" sz="1100" dirty="0" smtClean="0"/>
                        <a:t>特性表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131469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RC</a:t>
                      </a:r>
                      <a:r>
                        <a:rPr lang="zh-TW" altLang="en-US" sz="1100" dirty="0" smtClean="0"/>
                        <a:t>特性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dirty="0" smtClean="0"/>
                        <a:t>純換貨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dirty="0" smtClean="0"/>
                        <a:t>需預估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141935"/>
                  </a:ext>
                </a:extLst>
              </a:tr>
              <a:tr h="235722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7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88437"/>
                  </a:ext>
                </a:extLst>
              </a:tr>
            </a:tbl>
          </a:graphicData>
        </a:graphic>
      </p:graphicFrame>
      <p:cxnSp>
        <p:nvCxnSpPr>
          <p:cNvPr id="20" name="肘形接點 19"/>
          <p:cNvCxnSpPr/>
          <p:nvPr/>
        </p:nvCxnSpPr>
        <p:spPr>
          <a:xfrm rot="5400000">
            <a:off x="10687876" y="4479893"/>
            <a:ext cx="569848" cy="2575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6200000" flipH="1">
            <a:off x="1030901" y="2032309"/>
            <a:ext cx="569844" cy="1656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3145" y="521294"/>
          <a:ext cx="2365355" cy="1307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8596"/>
                <a:gridCol w="499556"/>
                <a:gridCol w="473937"/>
                <a:gridCol w="653266"/>
              </a:tblGrid>
              <a:tr h="24255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PRODUCT_ID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/>
                </a:tc>
              </a:tr>
              <a:tr h="40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MODEL_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NAME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尺寸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Non MD</a:t>
                      </a:r>
                      <a:endParaRPr lang="zh-TW" altLang="en-US" sz="1200" dirty="0"/>
                    </a:p>
                  </a:txBody>
                  <a:tcPr/>
                </a:tc>
              </a:tr>
              <a:tr h="287997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  <a:tr h="287997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647313" y="5280337"/>
          <a:ext cx="2517892" cy="1219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2847"/>
                <a:gridCol w="845211"/>
                <a:gridCol w="929834"/>
              </a:tblGrid>
              <a:tr h="26060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PART_NO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Keyword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dirty="0" smtClean="0"/>
                        <a:t>物料前四碼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Child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Description</a:t>
                      </a:r>
                    </a:p>
                  </a:txBody>
                  <a:tcPr/>
                </a:tc>
              </a:tr>
              <a:tr h="24612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</a:tr>
              <a:tr h="24612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肘形接點 36"/>
          <p:cNvCxnSpPr>
            <a:stCxn id="16" idx="1"/>
            <a:endCxn id="35" idx="3"/>
          </p:cNvCxnSpPr>
          <p:nvPr/>
        </p:nvCxnSpPr>
        <p:spPr>
          <a:xfrm rot="10800000" flipV="1">
            <a:off x="8165206" y="5488123"/>
            <a:ext cx="592429" cy="4018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8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0" y="0"/>
            <a:ext cx="12192000" cy="70609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4267" b="1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Domain</a:t>
            </a:r>
            <a:r>
              <a:rPr lang="zh-TW" altLang="en-US" sz="4267" b="1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業務流程</a:t>
            </a:r>
            <a:r>
              <a:rPr lang="en-US" altLang="zh-TW" sz="4267" b="1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(After)</a:t>
            </a:r>
          </a:p>
        </p:txBody>
      </p:sp>
      <p:sp>
        <p:nvSpPr>
          <p:cNvPr id="3" name="矩形 2"/>
          <p:cNvSpPr/>
          <p:nvPr/>
        </p:nvSpPr>
        <p:spPr>
          <a:xfrm>
            <a:off x="283835" y="1326699"/>
            <a:ext cx="1588508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67" dirty="0">
                <a:solidFill>
                  <a:schemeClr val="tx1"/>
                </a:solidFill>
              </a:rPr>
              <a:t>區域不良品退運量</a:t>
            </a:r>
          </a:p>
        </p:txBody>
      </p:sp>
      <p:sp>
        <p:nvSpPr>
          <p:cNvPr id="4" name="矩形 3"/>
          <p:cNvSpPr/>
          <p:nvPr/>
        </p:nvSpPr>
        <p:spPr>
          <a:xfrm>
            <a:off x="246745" y="2691037"/>
            <a:ext cx="1901369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>
                <a:solidFill>
                  <a:schemeClr val="tx1"/>
                </a:solidFill>
              </a:rPr>
              <a:t>Buffer issue</a:t>
            </a:r>
            <a:r>
              <a:rPr lang="zh-TW" altLang="en-US" sz="1867" dirty="0">
                <a:solidFill>
                  <a:schemeClr val="tx1"/>
                </a:solidFill>
              </a:rPr>
              <a:t>未收</a:t>
            </a:r>
            <a:endParaRPr lang="en-US" altLang="zh-TW" sz="1867" dirty="0">
              <a:solidFill>
                <a:schemeClr val="tx1"/>
              </a:solidFill>
            </a:endParaRPr>
          </a:p>
          <a:p>
            <a:pPr algn="ctr"/>
            <a:r>
              <a:rPr lang="en-US" altLang="zh-TW" sz="1867" dirty="0">
                <a:solidFill>
                  <a:schemeClr val="tx1"/>
                </a:solidFill>
              </a:rPr>
              <a:t>Buffer on way</a:t>
            </a:r>
          </a:p>
          <a:p>
            <a:pPr algn="ctr"/>
            <a:r>
              <a:rPr lang="en-US" altLang="zh-TW" sz="1867" dirty="0">
                <a:solidFill>
                  <a:schemeClr val="tx1"/>
                </a:solidFill>
              </a:rPr>
              <a:t>Buffer stock</a:t>
            </a:r>
            <a:endParaRPr lang="zh-TW" altLang="en-US" sz="1867" dirty="0">
              <a:solidFill>
                <a:schemeClr val="tx1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328738" y="2336801"/>
            <a:ext cx="537028" cy="3628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6" name="矩形 5"/>
          <p:cNvSpPr/>
          <p:nvPr/>
        </p:nvSpPr>
        <p:spPr>
          <a:xfrm>
            <a:off x="2975434" y="1647372"/>
            <a:ext cx="2365828" cy="1901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67" dirty="0">
                <a:solidFill>
                  <a:schemeClr val="tx1"/>
                </a:solidFill>
              </a:rPr>
              <a:t>預估</a:t>
            </a:r>
            <a:r>
              <a:rPr lang="en-US" altLang="zh-TW" sz="1867" dirty="0">
                <a:solidFill>
                  <a:schemeClr val="tx1"/>
                </a:solidFill>
              </a:rPr>
              <a:t>Defect group</a:t>
            </a:r>
          </a:p>
          <a:p>
            <a:r>
              <a:rPr lang="en-US" altLang="zh-TW" sz="1867" dirty="0">
                <a:solidFill>
                  <a:schemeClr val="tx1"/>
                </a:solidFill>
              </a:rPr>
              <a:t>1.</a:t>
            </a:r>
            <a:r>
              <a:rPr lang="zh-TW" altLang="en-US" sz="1867" dirty="0">
                <a:solidFill>
                  <a:schemeClr val="tx1"/>
                </a:solidFill>
              </a:rPr>
              <a:t>區域不良品退運量</a:t>
            </a:r>
            <a:endParaRPr lang="en-US" altLang="zh-TW" sz="1867" dirty="0">
              <a:solidFill>
                <a:schemeClr val="tx1"/>
              </a:solidFill>
            </a:endParaRPr>
          </a:p>
          <a:p>
            <a:r>
              <a:rPr lang="en-US" altLang="zh-TW" sz="1867" dirty="0">
                <a:solidFill>
                  <a:schemeClr val="tx1"/>
                </a:solidFill>
              </a:rPr>
              <a:t>2.Buffer issue</a:t>
            </a:r>
            <a:r>
              <a:rPr lang="zh-TW" altLang="en-US" sz="1867" dirty="0">
                <a:solidFill>
                  <a:schemeClr val="tx1"/>
                </a:solidFill>
              </a:rPr>
              <a:t>未收</a:t>
            </a:r>
            <a:endParaRPr lang="en-US" altLang="zh-TW" sz="1867" dirty="0">
              <a:solidFill>
                <a:schemeClr val="tx1"/>
              </a:solidFill>
            </a:endParaRPr>
          </a:p>
          <a:p>
            <a:r>
              <a:rPr lang="en-US" altLang="zh-TW" sz="1867" dirty="0">
                <a:solidFill>
                  <a:schemeClr val="tx1"/>
                </a:solidFill>
              </a:rPr>
              <a:t>3.Buffer on way</a:t>
            </a:r>
          </a:p>
          <a:p>
            <a:r>
              <a:rPr lang="en-US" altLang="zh-TW" sz="1867" dirty="0">
                <a:solidFill>
                  <a:schemeClr val="tx1"/>
                </a:solidFill>
              </a:rPr>
              <a:t>4.Buffer stock</a:t>
            </a:r>
            <a:endParaRPr lang="zh-TW" altLang="en-US" sz="1867" dirty="0">
              <a:solidFill>
                <a:schemeClr val="tx1"/>
              </a:solidFill>
            </a:endParaRPr>
          </a:p>
          <a:p>
            <a:pPr algn="ctr"/>
            <a:endParaRPr lang="zh-TW" altLang="en-US" sz="1867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6458828" y="1712692"/>
            <a:ext cx="2467429" cy="164011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67" b="1" dirty="0">
                <a:solidFill>
                  <a:srgbClr val="FF0000"/>
                </a:solidFill>
              </a:rPr>
              <a:t>維修效益</a:t>
            </a:r>
            <a:r>
              <a:rPr lang="en-US" altLang="zh-TW" sz="1867" b="1" dirty="0">
                <a:solidFill>
                  <a:srgbClr val="FF0000"/>
                </a:solidFill>
              </a:rPr>
              <a:t>by Defect group</a:t>
            </a:r>
            <a:endParaRPr lang="zh-TW" altLang="en-US" sz="1867" b="1" dirty="0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-2700000">
            <a:off x="8943262" y="1895254"/>
            <a:ext cx="841828" cy="462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9" name="矩形 8"/>
          <p:cNvSpPr/>
          <p:nvPr/>
        </p:nvSpPr>
        <p:spPr>
          <a:xfrm>
            <a:off x="9898773" y="971369"/>
            <a:ext cx="1625600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Parts</a:t>
            </a:r>
            <a:r>
              <a:rPr lang="zh-TW" altLang="en-US" sz="2400" dirty="0">
                <a:solidFill>
                  <a:schemeClr val="tx1"/>
                </a:solidFill>
              </a:rPr>
              <a:t>備品</a:t>
            </a:r>
          </a:p>
        </p:txBody>
      </p:sp>
      <p:sp>
        <p:nvSpPr>
          <p:cNvPr id="10" name="向右箭號 9"/>
          <p:cNvSpPr/>
          <p:nvPr/>
        </p:nvSpPr>
        <p:spPr>
          <a:xfrm rot="2700000">
            <a:off x="9001318" y="2866086"/>
            <a:ext cx="841828" cy="462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9898772" y="2698569"/>
            <a:ext cx="1625600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退運</a:t>
            </a:r>
            <a:r>
              <a:rPr lang="en-US" altLang="zh-TW" sz="2400" dirty="0">
                <a:solidFill>
                  <a:schemeClr val="tx1"/>
                </a:solidFill>
              </a:rPr>
              <a:t>ACCU</a:t>
            </a:r>
            <a:r>
              <a:rPr lang="zh-TW" altLang="en-US" sz="2400" dirty="0">
                <a:solidFill>
                  <a:schemeClr val="tx1"/>
                </a:solidFill>
              </a:rPr>
              <a:t>維修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957621" y="1524004"/>
            <a:ext cx="46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001163" y="3338289"/>
            <a:ext cx="46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5681538" y="2380344"/>
            <a:ext cx="537028" cy="3628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406424" y="4745081"/>
            <a:ext cx="1625600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Parts</a:t>
            </a:r>
            <a:r>
              <a:rPr lang="zh-TW" altLang="en-US" sz="2400" dirty="0">
                <a:solidFill>
                  <a:schemeClr val="tx1"/>
                </a:solidFill>
              </a:rPr>
              <a:t>備品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278741" y="5021943"/>
            <a:ext cx="856344" cy="6531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3396369" y="4745080"/>
            <a:ext cx="2598031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各</a:t>
            </a:r>
            <a:r>
              <a:rPr lang="en-US" altLang="zh-TW" sz="2400" dirty="0">
                <a:solidFill>
                  <a:schemeClr val="tx1"/>
                </a:solidFill>
              </a:rPr>
              <a:t>Defect group</a:t>
            </a:r>
            <a:r>
              <a:rPr lang="zh-TW" altLang="en-US" sz="2400" dirty="0">
                <a:solidFill>
                  <a:schemeClr val="tx1"/>
                </a:solidFill>
              </a:rPr>
              <a:t>所對應的</a:t>
            </a:r>
            <a:r>
              <a:rPr lang="en-US" altLang="zh-TW" sz="2400" dirty="0">
                <a:solidFill>
                  <a:schemeClr val="tx1"/>
                </a:solidFill>
              </a:rPr>
              <a:t>Parts</a:t>
            </a:r>
            <a:r>
              <a:rPr lang="zh-TW" altLang="en-US" sz="2400" dirty="0">
                <a:solidFill>
                  <a:schemeClr val="tx1"/>
                </a:solidFill>
              </a:rPr>
              <a:t>占比</a:t>
            </a:r>
          </a:p>
        </p:txBody>
      </p:sp>
      <p:sp>
        <p:nvSpPr>
          <p:cNvPr id="18" name="乘號 17"/>
          <p:cNvSpPr/>
          <p:nvPr/>
        </p:nvSpPr>
        <p:spPr>
          <a:xfrm>
            <a:off x="6168573" y="5094515"/>
            <a:ext cx="856343" cy="53702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7271682" y="4701537"/>
            <a:ext cx="4049461" cy="1146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67" dirty="0">
                <a:solidFill>
                  <a:schemeClr val="tx1"/>
                </a:solidFill>
              </a:rPr>
              <a:t>1.</a:t>
            </a:r>
            <a:r>
              <a:rPr lang="zh-TW" altLang="en-US" sz="1867" dirty="0">
                <a:solidFill>
                  <a:schemeClr val="tx1"/>
                </a:solidFill>
              </a:rPr>
              <a:t>預估機種數量</a:t>
            </a:r>
            <a:r>
              <a:rPr lang="en-US" altLang="zh-TW" sz="1867" dirty="0">
                <a:solidFill>
                  <a:schemeClr val="tx1"/>
                </a:solidFill>
              </a:rPr>
              <a:t>by Defect group</a:t>
            </a:r>
          </a:p>
          <a:p>
            <a:r>
              <a:rPr lang="en-US" altLang="zh-TW" sz="1867" dirty="0">
                <a:solidFill>
                  <a:schemeClr val="tx1"/>
                </a:solidFill>
              </a:rPr>
              <a:t>2.</a:t>
            </a:r>
            <a:r>
              <a:rPr lang="zh-TW" altLang="en-US" sz="1867" dirty="0">
                <a:solidFill>
                  <a:schemeClr val="tx1"/>
                </a:solidFill>
              </a:rPr>
              <a:t>已發生機種數量</a:t>
            </a:r>
            <a:r>
              <a:rPr lang="en-US" altLang="zh-TW" sz="1867" dirty="0">
                <a:solidFill>
                  <a:schemeClr val="tx1"/>
                </a:solidFill>
              </a:rPr>
              <a:t>by Defect group</a:t>
            </a:r>
            <a:endParaRPr lang="zh-TW" altLang="en-US" sz="18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9043" y="3456444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返品操作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01514" y="1740567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8890" y="5382308"/>
            <a:ext cx="14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左大括弧 6"/>
          <p:cNvSpPr/>
          <p:nvPr/>
        </p:nvSpPr>
        <p:spPr>
          <a:xfrm>
            <a:off x="1892967" y="1901352"/>
            <a:ext cx="223072" cy="3665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4459701" y="1797809"/>
            <a:ext cx="259181" cy="19312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3216437" y="885775"/>
            <a:ext cx="160425" cy="20789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76862" y="701109"/>
            <a:ext cx="24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外觀可以判定不可維修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76862" y="2780025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5745" y="3523338"/>
            <a:ext cx="111492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87821" y="2524034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可維修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65764" y="1602067"/>
            <a:ext cx="20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 Defect Found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>
            <a:stCxn id="14" idx="3"/>
            <a:endCxn id="20" idx="1"/>
          </p:cNvCxnSpPr>
          <p:nvPr/>
        </p:nvCxnSpPr>
        <p:spPr>
          <a:xfrm>
            <a:off x="6930189" y="1786733"/>
            <a:ext cx="48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418449" y="1602067"/>
            <a:ext cx="7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NDF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/>
          <p:cNvCxnSpPr>
            <a:stCxn id="10" idx="3"/>
            <a:endCxn id="32" idx="1"/>
          </p:cNvCxnSpPr>
          <p:nvPr/>
        </p:nvCxnSpPr>
        <p:spPr>
          <a:xfrm>
            <a:off x="5855368" y="88577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407797" y="70110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NORC0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/>
          <p:cNvCxnSpPr>
            <a:endCxn id="36" idx="1"/>
          </p:cNvCxnSpPr>
          <p:nvPr/>
        </p:nvCxnSpPr>
        <p:spPr>
          <a:xfrm>
            <a:off x="6067412" y="2708700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619841" y="2524034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NOR1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NORC1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左大括弧 36"/>
          <p:cNvSpPr/>
          <p:nvPr/>
        </p:nvSpPr>
        <p:spPr>
          <a:xfrm>
            <a:off x="6132106" y="3374717"/>
            <a:ext cx="387501" cy="7358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616857" y="3951967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536683" y="3137140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可維修</a:t>
            </a:r>
          </a:p>
        </p:txBody>
      </p:sp>
      <p:cxnSp>
        <p:nvCxnSpPr>
          <p:cNvPr id="40" name="直線單箭頭接點 39"/>
          <p:cNvCxnSpPr>
            <a:endCxn id="41" idx="1"/>
          </p:cNvCxnSpPr>
          <p:nvPr/>
        </p:nvCxnSpPr>
        <p:spPr>
          <a:xfrm>
            <a:off x="7561892" y="335776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114321" y="31730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NOR2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NORC2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左大括弧 41"/>
          <p:cNvSpPr/>
          <p:nvPr/>
        </p:nvSpPr>
        <p:spPr>
          <a:xfrm>
            <a:off x="7522720" y="3859630"/>
            <a:ext cx="298310" cy="685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7903304" y="4321299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維修失敗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902277" y="3747199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</a:t>
            </a:r>
          </a:p>
        </p:txBody>
      </p:sp>
      <p:cxnSp>
        <p:nvCxnSpPr>
          <p:cNvPr id="45" name="直線單箭頭接點 44"/>
          <p:cNvCxnSpPr>
            <a:stCxn id="44" idx="3"/>
            <a:endCxn id="46" idx="1"/>
          </p:cNvCxnSpPr>
          <p:nvPr/>
        </p:nvCxnSpPr>
        <p:spPr>
          <a:xfrm>
            <a:off x="9017200" y="3931865"/>
            <a:ext cx="643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660905" y="37471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ROK3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ROKD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>
            <a:endCxn id="52" idx="1"/>
          </p:cNvCxnSpPr>
          <p:nvPr/>
        </p:nvCxnSpPr>
        <p:spPr>
          <a:xfrm>
            <a:off x="9045835" y="450596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598264" y="43212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NOR3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NORC3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3" name="直線單箭頭接點 52"/>
          <p:cNvCxnSpPr>
            <a:stCxn id="6" idx="3"/>
            <a:endCxn id="55" idx="1"/>
          </p:cNvCxnSpPr>
          <p:nvPr/>
        </p:nvCxnSpPr>
        <p:spPr>
          <a:xfrm>
            <a:off x="3676639" y="5566974"/>
            <a:ext cx="5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32577" y="5012976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BER0/NORC0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206029" y="5382308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維修無效益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</a:t>
            </a:r>
          </a:p>
        </p:txBody>
      </p:sp>
      <p:sp>
        <p:nvSpPr>
          <p:cNvPr id="60" name="左大括弧 59"/>
          <p:cNvSpPr/>
          <p:nvPr/>
        </p:nvSpPr>
        <p:spPr>
          <a:xfrm>
            <a:off x="5961130" y="5281117"/>
            <a:ext cx="348429" cy="655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6372727" y="5751640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需點燈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09559" y="5012976"/>
            <a:ext cx="117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不需點燈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3" name="直線單箭頭接點 62"/>
          <p:cNvCxnSpPr>
            <a:stCxn id="62" idx="3"/>
            <a:endCxn id="54" idx="1"/>
          </p:cNvCxnSpPr>
          <p:nvPr/>
        </p:nvCxnSpPr>
        <p:spPr>
          <a:xfrm>
            <a:off x="7487650" y="5197642"/>
            <a:ext cx="54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287235" y="5751640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BER1/NORC1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3" name="直線單箭頭接點 72"/>
          <p:cNvCxnSpPr>
            <a:stCxn id="61" idx="3"/>
            <a:endCxn id="72" idx="1"/>
          </p:cNvCxnSpPr>
          <p:nvPr/>
        </p:nvCxnSpPr>
        <p:spPr>
          <a:xfrm>
            <a:off x="7487650" y="5936306"/>
            <a:ext cx="79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8437" y="6091197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status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：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ROK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NOR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BER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NDF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數字：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0-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外觀檢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1-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2-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解析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3-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解析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維修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16857" y="3727098"/>
            <a:ext cx="4996023" cy="9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515653" y="239444"/>
            <a:ext cx="315468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想法：只針對</a:t>
            </a:r>
            <a:r>
              <a:rPr lang="en-US" altLang="zh-TW" dirty="0" smtClean="0"/>
              <a:t>ROK3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ROKD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NOR3</a:t>
            </a:r>
            <a:r>
              <a:rPr lang="zh-TW" altLang="en-US" dirty="0" smtClean="0"/>
              <a:t>預估物料，其他的可以檢查</a:t>
            </a:r>
            <a:r>
              <a:rPr lang="en-US" altLang="zh-TW" dirty="0" smtClean="0"/>
              <a:t>PART_NO</a:t>
            </a:r>
            <a:r>
              <a:rPr lang="zh-TW" altLang="en-US" dirty="0" smtClean="0"/>
              <a:t>是否為空。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24826" y="1344499"/>
            <a:ext cx="14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NOW</a:t>
            </a:r>
            <a:r>
              <a:rPr lang="zh-TW" altLang="en-US" b="1" dirty="0" smtClean="0">
                <a:solidFill>
                  <a:srgbClr val="FF0000"/>
                </a:solidFill>
              </a:rPr>
              <a:t>：尺寸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515653" y="1393598"/>
            <a:ext cx="315468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問題：解析</a:t>
            </a:r>
            <a:r>
              <a:rPr lang="en-US" altLang="zh-TW" dirty="0" smtClean="0"/>
              <a:t>=</a:t>
            </a:r>
            <a:r>
              <a:rPr lang="zh-TW" altLang="en-US" dirty="0" smtClean="0"/>
              <a:t>維修效益判斷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2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98987" y="709700"/>
            <a:ext cx="10515600" cy="108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預估待修返品資料面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—RC_ID 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38372"/>
              </p:ext>
            </p:extLst>
          </p:nvPr>
        </p:nvGraphicFramePr>
        <p:xfrm>
          <a:off x="7286723" y="2193148"/>
          <a:ext cx="4377247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8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44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運輸時間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EASCON</a:t>
                      </a: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ZZHC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TGO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1.5 months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UPLUS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months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SMM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2.25 months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IGS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2.5 months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15684"/>
              </p:ext>
            </p:extLst>
          </p:nvPr>
        </p:nvGraphicFramePr>
        <p:xfrm>
          <a:off x="4432300" y="1598347"/>
          <a:ext cx="2029460" cy="338334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029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主要</a:t>
                      </a:r>
                      <a:r>
                        <a:rPr lang="en-US" sz="1200" u="none" strike="noStrike" dirty="0">
                          <a:effectLst/>
                        </a:rPr>
                        <a:t>RC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ACCU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UPLUS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EASCON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SMM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ZZHC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A&amp;D-US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PCZ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COSMO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90581"/>
              </p:ext>
            </p:extLst>
          </p:nvPr>
        </p:nvGraphicFramePr>
        <p:xfrm>
          <a:off x="697107" y="1602908"/>
          <a:ext cx="3067173" cy="3017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0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6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需要預估的</a:t>
                      </a:r>
                      <a:r>
                        <a:rPr lang="en-US" altLang="zh-TW" sz="18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RC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是否有後送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純換貨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highlight>
                            <a:srgbClr val="FFFF00"/>
                          </a:highlight>
                        </a:rPr>
                        <a:t>nd</a:t>
                      </a:r>
                      <a:r>
                        <a:rPr lang="zh-TW" sz="1800" kern="100">
                          <a:effectLst/>
                          <a:highlight>
                            <a:srgbClr val="FFFF00"/>
                          </a:highlight>
                        </a:rPr>
                        <a:t>維修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highlight>
                            <a:srgbClr val="FFFF00"/>
                          </a:highlight>
                        </a:rPr>
                        <a:t>有維修行為的</a:t>
                      </a:r>
                      <a:r>
                        <a:rPr lang="en-US" altLang="zh-TW" sz="1800" kern="100" dirty="0">
                          <a:effectLst/>
                          <a:highlight>
                            <a:srgbClr val="FFFF00"/>
                          </a:highlight>
                        </a:rPr>
                        <a:t>RC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highlight>
                            <a:srgbClr val="FFFF00"/>
                          </a:highlight>
                        </a:rPr>
                        <a:t>nd</a:t>
                      </a:r>
                      <a:r>
                        <a:rPr lang="zh-TW" sz="1800" kern="100">
                          <a:effectLst/>
                          <a:highlight>
                            <a:srgbClr val="FFFF00"/>
                          </a:highlight>
                        </a:rPr>
                        <a:t>維修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2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Abnormal RC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>
                          <a:effectLst/>
                        </a:rPr>
                        <a:t>希望能額外放入</a:t>
                      </a:r>
                      <a:r>
                        <a:rPr lang="en-US" altLang="zh-TW" sz="1800" kern="100" dirty="0">
                          <a:effectLst/>
                        </a:rPr>
                        <a:t>training</a:t>
                      </a:r>
                      <a:r>
                        <a:rPr lang="zh-TW" altLang="zh-TW" sz="1800" kern="100" dirty="0">
                          <a:effectLst/>
                        </a:rPr>
                        <a:t>補足片數少的</a:t>
                      </a:r>
                      <a:r>
                        <a:rPr lang="en-US" altLang="zh-TW" sz="1800" kern="100" dirty="0">
                          <a:effectLst/>
                        </a:rPr>
                        <a:t>RC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4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解析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2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LCM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96"/>
              </p:ext>
            </p:extLst>
          </p:nvPr>
        </p:nvGraphicFramePr>
        <p:xfrm>
          <a:off x="864870" y="4879499"/>
          <a:ext cx="2716530" cy="1567020"/>
        </p:xfrm>
        <a:graphic>
          <a:graphicData uri="http://schemas.openxmlformats.org/drawingml/2006/table">
            <a:tbl>
              <a:tblPr/>
              <a:tblGrid>
                <a:gridCol w="1523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6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4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RC_ID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轉換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mapping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40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原先合作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RC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新合作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RC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RQCZ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ZZHC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ACCENTECH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023359" y="5958840"/>
            <a:ext cx="699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目的：希望能把原先合作的</a:t>
            </a:r>
            <a:r>
              <a:rPr lang="en-US" altLang="zh-TW" dirty="0"/>
              <a:t>RC</a:t>
            </a:r>
            <a:r>
              <a:rPr lang="zh-TW" altLang="en-US" dirty="0"/>
              <a:t>資料用在新的</a:t>
            </a:r>
            <a:r>
              <a:rPr lang="en-US" altLang="zh-TW" dirty="0"/>
              <a:t>RC</a:t>
            </a:r>
            <a:r>
              <a:rPr lang="zh-TW" altLang="en-US" dirty="0"/>
              <a:t>上做物料預估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235079" y="5057894"/>
            <a:ext cx="2465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/>
              <a:t>不須預估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換貨不修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自行預估</a:t>
            </a:r>
            <a:endParaRPr lang="en-US" altLang="zh-TW" sz="1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3571" y="816381"/>
            <a:ext cx="12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:RC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特性表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4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資料面彙整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X(t)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1475" y="1403884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資料維度統一格式：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RC_ID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From_RC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Model_name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Product ID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主要預估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(main)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：有維修行為的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RC+2nd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非主要預估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Normal+</a:t>
            </a:r>
            <a:r>
              <a:rPr lang="en-US" altLang="zh-TW" sz="1600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Abnormal</a:t>
            </a:r>
            <a:r>
              <a:rPr lang="en-US" altLang="zh-TW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RC+</a:t>
            </a: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解析</a:t>
            </a:r>
            <a:r>
              <a:rPr lang="en-US" altLang="zh-TW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+LCM</a:t>
            </a:r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(others) </a:t>
            </a: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：希望能額外放入</a:t>
            </a:r>
            <a:r>
              <a:rPr lang="en-US" altLang="zh-TW" sz="1600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</a:t>
            </a: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彌補片數少的</a:t>
            </a:r>
            <a:r>
              <a:rPr lang="en-US" altLang="zh-TW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</a:t>
            </a: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樣本數不足的問題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RC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維修的返品會有資料，可搭配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category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Onway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參照 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Model_name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&amp; Product ID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Prouduct_ID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MODEL_NAME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</a:t>
            </a: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資料欄位中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以外的都歸類為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耗用比例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RC_ID + MODEL_NAME + PRODUCT_ID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efect </a:t>
            </a:r>
            <a:r>
              <a:rPr lang="en-US" altLang="zh-CN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 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 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維修效益：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RC_ID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MODEL_NAME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PRODUCT_ID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330244" y="1710820"/>
            <a:ext cx="12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:RC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特性表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4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上次提出的方法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假設已預估計算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RC_ID + MODEL_NAME + PRODUCT_ID(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組合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返品為</a:t>
                </a:r>
                <a:r>
                  <a:rPr lang="en-US" altLang="zh-CN" b="1" dirty="0" err="1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n</a:t>
                </a:r>
                <a:r>
                  <a:rPr lang="en-US" altLang="zh-CN" sz="1600" b="1" dirty="0" err="1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zh-CN" altLang="en-US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片 </a:t>
                </a:r>
                <a:r>
                  <a:rPr lang="en-US" altLang="zh-TW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(smart </a:t>
                </a:r>
                <a:r>
                  <a:rPr lang="en-US" altLang="zh-TW" b="1" dirty="0" err="1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fr</a:t>
                </a:r>
                <a:r>
                  <a:rPr lang="en-US" altLang="zh-TW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+ </a:t>
                </a:r>
                <a:r>
                  <a:rPr lang="zh-TW" altLang="en-US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已發生</a:t>
                </a:r>
                <a:r>
                  <a:rPr lang="en-US" altLang="zh-TW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</a:t>
                </a:r>
                <a:endParaRPr lang="en-US" altLang="zh-TW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zh-TW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該組合可能回來的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Defect Group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的佔比是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b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%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歷史資料估計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</a:t>
                </a:r>
                <a:endParaRPr lang="en-US" altLang="zh-TW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zh-TW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該組合</a:t>
                </a:r>
                <a:r>
                  <a:rPr lang="en-US" altLang="zh-TW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+ 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Defect Group </a:t>
                </a:r>
                <a:r>
                  <a:rPr lang="zh-TW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根據維繫效益是否維修 </a:t>
                </a:r>
                <a:r>
                  <a:rPr lang="en-US" altLang="zh-TW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P(</a:t>
                </a:r>
                <a:r>
                  <a:rPr lang="zh-TW" altLang="en-US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維修</a:t>
                </a:r>
                <a:r>
                  <a:rPr lang="en-US" altLang="zh-TW" b="1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 -&gt;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估計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</a:t>
                </a:r>
                <a:endParaRPr lang="en-US" altLang="zh-TW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zh-TW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該組合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Defect Group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用的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Parts 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佔比是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b="1"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(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可細分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Parts, Ex PCBA/C, PCBA/X,</a:t>
                </a:r>
                <a:r>
                  <a:rPr lang="zh-CN" altLang="en-US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…)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歷史資料估計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)</a:t>
                </a:r>
                <a:endPara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endPara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=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𝐧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en-US" altLang="zh-TW" b="1" dirty="0">
                  <a:solidFill>
                    <a:srgbClr val="0000FF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12146" y="5396248"/>
            <a:ext cx="4005330" cy="780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3013656" y="5975797"/>
            <a:ext cx="528035" cy="204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496212" y="597579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Smart 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fr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已發生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56719" y="618912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需計算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使用</a:t>
            </a:r>
            <a:r>
              <a:rPr lang="en-US" altLang="zh-TW" b="1" dirty="0">
                <a:solidFill>
                  <a:srgbClr val="C00000"/>
                </a:solidFill>
              </a:rPr>
              <a:t>3</a:t>
            </a:r>
            <a:r>
              <a:rPr lang="zh-TW" altLang="en-US" b="1" dirty="0">
                <a:solidFill>
                  <a:srgbClr val="C00000"/>
                </a:solidFill>
              </a:rPr>
              <a:t>部的結果</a:t>
            </a:r>
          </a:p>
        </p:txBody>
      </p:sp>
    </p:spTree>
    <p:extLst>
      <p:ext uri="{BB962C8B-B14F-4D97-AF65-F5344CB8AC3E}">
        <p14:creationId xmlns:p14="http://schemas.microsoft.com/office/powerpoint/2010/main" val="15127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1408" y="4893972"/>
                <a:ext cx="10786864" cy="764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(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𝒋</m:t>
                            </m:r>
                          </m:sup>
                        </m:sSubSup>
                      </m:e>
                    </m:nary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𝒋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  <m:r>
                      <a:rPr lang="en-US" altLang="zh-TW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)</m:t>
                    </m:r>
                    <m:r>
                      <a:rPr lang="zh-TW" alt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  <m:r>
                      <a:rPr lang="en-US" altLang="zh-TW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  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ACCU </a:t>
                </a:r>
                <a:r>
                  <a:rPr lang="zh-TW" alt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自己的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)</a:t>
                </a:r>
              </a:p>
              <a:p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                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𝒊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不</m:t>
                        </m:r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𝐢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X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𝐢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=</m:t>
                    </m:r>
                    <m:r>
                      <a:rPr lang="zh-TW" altLang="en-US" b="1" i="1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其他有維修行為的</m:t>
                    </m:r>
                    <m:r>
                      <m:rPr>
                        <m:sty m:val="p"/>
                      </m:rP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TW" b="1" i="1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C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)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zh-TW" b="1" dirty="0">
                  <a:solidFill>
                    <a:schemeClr val="tx1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08" y="4893972"/>
                <a:ext cx="10786864" cy="764248"/>
              </a:xfrm>
              <a:prstGeom prst="rect">
                <a:avLst/>
              </a:prstGeom>
              <a:blipFill rotWithShape="0">
                <a:blip r:embed="rId2"/>
                <a:stretch>
                  <a:fillRect l="-452" t="-51200" b="-87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2575775" y="5591471"/>
            <a:ext cx="30136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27367" y="56815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/>
                </a:solidFill>
              </a:rPr>
              <a:t>其他維修中心沒有效益</a:t>
            </a:r>
            <a:endParaRPr lang="en-US" altLang="zh-TW" b="1" dirty="0">
              <a:solidFill>
                <a:schemeClr val="accent2"/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/>
                </a:solidFill>
              </a:rPr>
              <a:t>的總和</a:t>
            </a:r>
          </a:p>
        </p:txBody>
      </p:sp>
      <p:sp>
        <p:nvSpPr>
          <p:cNvPr id="9" name="上彎箭號 8"/>
          <p:cNvSpPr/>
          <p:nvPr/>
        </p:nvSpPr>
        <p:spPr>
          <a:xfrm rot="5400000">
            <a:off x="2791925" y="5704341"/>
            <a:ext cx="189145" cy="14359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947893" y="5591471"/>
            <a:ext cx="301365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330411" y="5686043"/>
            <a:ext cx="318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6"/>
                </a:solidFill>
              </a:rPr>
              <a:t>ACCU </a:t>
            </a:r>
            <a:r>
              <a:rPr lang="zh-TW" altLang="en-US" b="1" dirty="0">
                <a:solidFill>
                  <a:schemeClr val="accent6"/>
                </a:solidFill>
              </a:rPr>
              <a:t>有效益</a:t>
            </a:r>
            <a:r>
              <a:rPr lang="en-US" altLang="zh-TW" b="1" dirty="0">
                <a:solidFill>
                  <a:schemeClr val="accent6"/>
                </a:solidFill>
              </a:rPr>
              <a:t>&amp; ACCU </a:t>
            </a:r>
            <a:r>
              <a:rPr lang="zh-TW" altLang="en-US" b="1" dirty="0">
                <a:solidFill>
                  <a:schemeClr val="accent6"/>
                </a:solidFill>
              </a:rPr>
              <a:t>用料佔比</a:t>
            </a:r>
          </a:p>
        </p:txBody>
      </p:sp>
      <p:sp>
        <p:nvSpPr>
          <p:cNvPr id="12" name="上彎箭號 11"/>
          <p:cNvSpPr/>
          <p:nvPr/>
        </p:nvSpPr>
        <p:spPr>
          <a:xfrm rot="5400000">
            <a:off x="6164043" y="5704341"/>
            <a:ext cx="189145" cy="14359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09497" y="4535133"/>
                <a:ext cx="2052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smtClean="0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𝐣</m:t>
                      </m:r>
                      <m:r>
                        <a:rPr lang="en-US" altLang="zh-TW" b="1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=</m:t>
                      </m:r>
                      <m:r>
                        <a:rPr lang="zh-TW" altLang="en-US" b="1" i="1" smtClean="0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純換貨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en-US" altLang="zh-TW" b="1" i="1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RC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)</m:t>
                      </m:r>
                      <m:r>
                        <a:rPr lang="en-US" altLang="zh-TW" b="1">
                          <a:latin typeface="Cambria Math" panose="02040503050406030204" pitchFamily="18" charset="0"/>
                          <a:ea typeface="標楷體" pitchFamily="65" charset="-12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97" y="4535133"/>
                <a:ext cx="2052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2767034" y="5308023"/>
            <a:ext cx="30136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4" y="89759"/>
            <a:ext cx="8387550" cy="47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的返品數量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defect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group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占比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92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=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𝐧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sz="20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en-US" altLang="zh-TW" sz="2000" b="1" dirty="0">
                  <a:solidFill>
                    <a:srgbClr val="0000FF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9224"/>
              </a:xfrm>
              <a:blipFill rotWithShape="0">
                <a:blip r:embed="rId3"/>
                <a:stretch>
                  <a:fillRect l="-522" t="-9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200590" y="1645607"/>
            <a:ext cx="4005330" cy="780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2530006" y="2197165"/>
            <a:ext cx="528035" cy="204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271285" y="1302666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Smart 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fr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已發生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49849" y="132135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需計算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使用</a:t>
            </a:r>
            <a:r>
              <a:rPr lang="en-US" altLang="zh-TW" b="1" dirty="0">
                <a:solidFill>
                  <a:srgbClr val="C00000"/>
                </a:solidFill>
              </a:rPr>
              <a:t>3</a:t>
            </a:r>
            <a:r>
              <a:rPr lang="zh-TW" altLang="en-US" b="1" dirty="0">
                <a:solidFill>
                  <a:srgbClr val="C00000"/>
                </a:solidFill>
              </a:rPr>
              <a:t>部的結果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2462253"/>
            <a:ext cx="943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RC_ID +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From_RC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MODEL_NAME + PRODUCT_ID +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左大括弧 8"/>
          <p:cNvSpPr/>
          <p:nvPr/>
        </p:nvSpPr>
        <p:spPr>
          <a:xfrm>
            <a:off x="1600200" y="3855688"/>
            <a:ext cx="441960" cy="1562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2297" y="408258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7" y="4082580"/>
                <a:ext cx="762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2805" y="3696983"/>
            <a:ext cx="149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62586" y="5233154"/>
            <a:ext cx="225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已發生機種數量</a:t>
            </a:r>
          </a:p>
        </p:txBody>
      </p:sp>
      <p:sp>
        <p:nvSpPr>
          <p:cNvPr id="13" name="左大括弧 12"/>
          <p:cNvSpPr/>
          <p:nvPr/>
        </p:nvSpPr>
        <p:spPr>
          <a:xfrm>
            <a:off x="3459602" y="3249830"/>
            <a:ext cx="274403" cy="1294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939804" y="3157540"/>
                <a:ext cx="2361995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𝐹𝑅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𝐹𝑅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04" y="3157540"/>
                <a:ext cx="2361995" cy="413511"/>
              </a:xfrm>
              <a:prstGeom prst="rect">
                <a:avLst/>
              </a:prstGeom>
              <a:blipFill rotWithShape="0">
                <a:blip r:embed="rId5"/>
                <a:stretch>
                  <a:fillRect t="-7353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39804" y="4195347"/>
                <a:ext cx="2301035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𝐹𝑅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04" y="4195347"/>
                <a:ext cx="2301035" cy="413511"/>
              </a:xfrm>
              <a:prstGeom prst="rect">
                <a:avLst/>
              </a:prstGeom>
              <a:blipFill rotWithShape="0">
                <a:blip r:embed="rId6"/>
                <a:stretch>
                  <a:fillRect t="-5882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2084" y="4529497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4" y="4529497"/>
                <a:ext cx="762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89131" y="3526042"/>
                <a:ext cx="3367922" cy="57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sz="22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2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sz="22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sz="22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en-US" altLang="zh-TW" sz="2200" b="1" dirty="0">
                  <a:solidFill>
                    <a:srgbClr val="0000FF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1" y="3526042"/>
                <a:ext cx="3367922" cy="5711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58682" y="5182076"/>
                <a:ext cx="1737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82" y="5182076"/>
                <a:ext cx="1737317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4779056" y="3076414"/>
            <a:ext cx="692265" cy="5869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779056" y="4155346"/>
            <a:ext cx="1210075" cy="5869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357053" y="5207615"/>
            <a:ext cx="2347267" cy="5906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需預測的比例</a:t>
            </a:r>
          </a:p>
        </p:txBody>
      </p:sp>
      <p:sp>
        <p:nvSpPr>
          <p:cNvPr id="16" name="矩形 15"/>
          <p:cNvSpPr/>
          <p:nvPr/>
        </p:nvSpPr>
        <p:spPr>
          <a:xfrm>
            <a:off x="612296" y="6074491"/>
            <a:ext cx="1093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*如果目前把所有非FR 都歸成一類</a:t>
            </a:r>
            <a:r>
              <a:rPr lang="en-US" altLang="zh-TW" b="1" dirty="0">
                <a:solidFill>
                  <a:srgbClr val="FF0000"/>
                </a:solidFill>
              </a:rPr>
              <a:t>( non-F</a:t>
            </a:r>
            <a:r>
              <a:rPr lang="zh-TW" altLang="en-US" b="1" dirty="0">
                <a:solidFill>
                  <a:srgbClr val="FF0000"/>
                </a:solidFill>
              </a:rPr>
              <a:t>R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，可對應</a:t>
            </a:r>
            <a:r>
              <a:rPr lang="en-US" altLang="zh-TW" b="1" dirty="0">
                <a:solidFill>
                  <a:srgbClr val="FF0000"/>
                </a:solidFill>
              </a:rPr>
              <a:t>smart-FR </a:t>
            </a:r>
            <a:r>
              <a:rPr lang="zh-TW" altLang="en-US" b="1" dirty="0">
                <a:solidFill>
                  <a:srgbClr val="FF0000"/>
                </a:solidFill>
              </a:rPr>
              <a:t>欄位，但以後模型無法再細分/ 要更改演算法</a:t>
            </a:r>
          </a:p>
        </p:txBody>
      </p:sp>
    </p:spTree>
    <p:extLst>
      <p:ext uri="{BB962C8B-B14F-4D97-AF65-F5344CB8AC3E}">
        <p14:creationId xmlns:p14="http://schemas.microsoft.com/office/powerpoint/2010/main" val="4157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39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345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19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6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03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0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Topic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Detail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Duration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Date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18937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資料清理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Week1</a:t>
                      </a:r>
                      <a:r>
                        <a:rPr lang="zh-TW" altLang="en-US" dirty="0"/>
                        <a:t>：物料資源最適化</a:t>
                      </a:r>
                      <a:r>
                        <a:rPr lang="en-US" altLang="zh-TW" dirty="0"/>
                        <a:t>Raw Data(</a:t>
                      </a:r>
                      <a:r>
                        <a:rPr lang="zh-TW" altLang="en-US" dirty="0"/>
                        <a:t>兩年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l"/>
                      <a:r>
                        <a:rPr lang="zh-TW" altLang="en-US" dirty="0"/>
                        <a:t>確認資料內容完整性、空值處理方式、欄位關係確認、彙整格式初版、欄位整合與提問</a:t>
                      </a:r>
                      <a:r>
                        <a:rPr lang="en-US" altLang="zh-TW" dirty="0"/>
                        <a:t>(by mapping table)</a:t>
                      </a:r>
                    </a:p>
                    <a:p>
                      <a:pPr algn="l"/>
                      <a:r>
                        <a:rPr lang="zh-TW" altLang="en-US" dirty="0"/>
                        <a:t>期間須和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反覆討論，</a:t>
                      </a:r>
                      <a:r>
                        <a:rPr lang="en-US" altLang="zh-TW" dirty="0"/>
                        <a:t>week2</a:t>
                      </a:r>
                      <a:r>
                        <a:rPr lang="zh-TW" altLang="en-US" dirty="0"/>
                        <a:t>之前整理出初版</a:t>
                      </a:r>
                      <a:r>
                        <a:rPr lang="en-US" altLang="zh-TW" dirty="0"/>
                        <a:t>Data</a:t>
                      </a:r>
                    </a:p>
                    <a:p>
                      <a:pPr algn="l"/>
                      <a:r>
                        <a:rPr lang="zh-TW" altLang="en-US" dirty="0"/>
                        <a:t>若有需要額外的資料希望能在當周取得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理想：提出需求到取得資料約</a:t>
                      </a:r>
                      <a:r>
                        <a:rPr lang="en-US" altLang="zh-TW" dirty="0"/>
                        <a:t>2-3</a:t>
                      </a:r>
                      <a:r>
                        <a:rPr lang="zh-TW" altLang="en-US" dirty="0"/>
                        <a:t>天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weeks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8/9~8/13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Week2</a:t>
                      </a:r>
                      <a:r>
                        <a:rPr lang="zh-TW" altLang="en-US" dirty="0"/>
                        <a:t>：初版</a:t>
                      </a:r>
                      <a:r>
                        <a:rPr lang="en-US" altLang="zh-TW" dirty="0"/>
                        <a:t>Data</a:t>
                      </a:r>
                    </a:p>
                    <a:p>
                      <a:pPr algn="l"/>
                      <a:r>
                        <a:rPr lang="zh-TW" altLang="en-US" dirty="0"/>
                        <a:t>根據演算法彙整、分類</a:t>
                      </a:r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新增需要的欄位</a:t>
                      </a:r>
                      <a:r>
                        <a:rPr lang="en-US" altLang="zh-TW" dirty="0"/>
                        <a:t>(by mapping table)</a:t>
                      </a:r>
                      <a:r>
                        <a:rPr lang="zh-TW" altLang="en-US" dirty="0"/>
                        <a:t>、演算法帶入資料後的運算邏輯與流程、維修效益資料串接點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彙整後和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討論資料架構、運算流程與邏輯</a:t>
                      </a:r>
                      <a:r>
                        <a:rPr lang="en-US" altLang="zh-TW" dirty="0"/>
                        <a:t>(need</a:t>
                      </a:r>
                      <a:r>
                        <a:rPr lang="zh-TW" altLang="en-US" dirty="0"/>
                        <a:t> 確認是否符合</a:t>
                      </a:r>
                      <a:r>
                        <a:rPr lang="en-US" altLang="zh-TW" dirty="0"/>
                        <a:t>domain</a:t>
                      </a:r>
                      <a:r>
                        <a:rPr lang="zh-TW" altLang="en-US" dirty="0"/>
                        <a:t>的想法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，並整理出需要改善的部分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理想：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天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74482676"/>
                  </a:ext>
                </a:extLst>
              </a:tr>
              <a:tr h="12698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Week2</a:t>
                      </a:r>
                      <a:r>
                        <a:rPr lang="zh-TW" altLang="en-US" dirty="0"/>
                        <a:t>：初版</a:t>
                      </a:r>
                      <a:r>
                        <a:rPr lang="en-US" altLang="zh-TW" dirty="0"/>
                        <a:t>Data</a:t>
                      </a:r>
                    </a:p>
                    <a:p>
                      <a:pPr algn="l"/>
                      <a:r>
                        <a:rPr lang="zh-TW" altLang="en-US" dirty="0"/>
                        <a:t>根據演算法彙整、分類</a:t>
                      </a:r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新增需要的欄位</a:t>
                      </a:r>
                      <a:r>
                        <a:rPr lang="en-US" altLang="zh-TW" dirty="0"/>
                        <a:t>(by mapping table)</a:t>
                      </a:r>
                      <a:r>
                        <a:rPr lang="zh-TW" altLang="en-US" dirty="0"/>
                        <a:t>、演算法帶入資料後的運算邏輯與流程、維修效益資料串接點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彙整後和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討論資料架構、運算流程與邏輯</a:t>
                      </a:r>
                      <a:r>
                        <a:rPr lang="en-US" altLang="zh-TW" dirty="0"/>
                        <a:t>(need</a:t>
                      </a:r>
                      <a:r>
                        <a:rPr lang="zh-TW" altLang="en-US" dirty="0"/>
                        <a:t> 確認是否符合</a:t>
                      </a:r>
                      <a:r>
                        <a:rPr lang="en-US" altLang="zh-TW" dirty="0"/>
                        <a:t>domain</a:t>
                      </a:r>
                      <a:r>
                        <a:rPr lang="zh-TW" altLang="en-US" dirty="0"/>
                        <a:t>的想法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，並整理出需要改善的部分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理想：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天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8/16~8/20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5820481"/>
                  </a:ext>
                </a:extLst>
              </a:tr>
              <a:tr h="5964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Week3</a:t>
                      </a:r>
                      <a:r>
                        <a:rPr lang="zh-TW" altLang="en-US" dirty="0"/>
                        <a:t>：定版</a:t>
                      </a:r>
                      <a:r>
                        <a:rPr lang="en-US" altLang="zh-TW" dirty="0"/>
                        <a:t>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確定建模用的資料架構、彙整出資料整理步驟、模型運算邏輯、建立方式與流程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確認有無問題並進行微幅修改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理想：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天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89732561"/>
                  </a:ext>
                </a:extLst>
              </a:tr>
              <a:tr h="72561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Week3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：採用物料資源最適化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Raw Data(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兩年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工作內容：資料檢查、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模型定版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確認資料內容完整性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(ex: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空值處理方式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、資料架構與期間、資料整理步驟彙整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採用三部維修效益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Raw Data(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半年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做模型訓練、模型建立方式與流程、確定演算法</a:t>
                      </a:r>
                      <a:endParaRPr lang="en-US" altLang="zh-TW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RQ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確認有無問題並進行微幅修改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(2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天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8/23~8/27</a:t>
                      </a:r>
                    </a:p>
                    <a:p>
                      <a:pPr algn="ctr"/>
                      <a:r>
                        <a:rPr lang="zh-TW" altLang="en-US" dirty="0"/>
                        <a:t>資料檢查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73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建模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Week1-week2:</a:t>
                      </a:r>
                      <a:r>
                        <a:rPr lang="zh-TW" altLang="en-US" dirty="0"/>
                        <a:t>演算一版實際的預估</a:t>
                      </a:r>
                      <a:r>
                        <a:rPr lang="en-US" altLang="zh-TW" dirty="0"/>
                        <a:t>Parts</a:t>
                      </a:r>
                      <a:r>
                        <a:rPr lang="zh-TW" altLang="en-US" dirty="0"/>
                        <a:t>數量</a:t>
                      </a:r>
                      <a:endParaRPr lang="en-US" altLang="zh-TW" dirty="0"/>
                    </a:p>
                    <a:p>
                      <a:pPr algn="l"/>
                      <a:r>
                        <a:rPr lang="en-US" altLang="zh-TW" dirty="0"/>
                        <a:t>IDD</a:t>
                      </a:r>
                      <a:r>
                        <a:rPr lang="zh-TW" altLang="en-US" dirty="0"/>
                        <a:t> 建立初步模型並匯入定版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，經過訓練、測試與驗證後，預估出一版</a:t>
                      </a:r>
                      <a:r>
                        <a:rPr lang="en-US" altLang="zh-TW" dirty="0"/>
                        <a:t>Part</a:t>
                      </a:r>
                      <a:r>
                        <a:rPr lang="zh-TW" altLang="en-US" dirty="0"/>
                        <a:t>數量，再由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做資料驗證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理想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天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，並針對初步模型提出問題、討論改善方式。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At least 2weeks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8/30~9/10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733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Week3~:</a:t>
                      </a:r>
                      <a:r>
                        <a:rPr lang="zh-TW" altLang="en-US" dirty="0"/>
                        <a:t> 模型修改</a:t>
                      </a:r>
                      <a:endParaRPr lang="en-US" altLang="zh-TW" dirty="0"/>
                    </a:p>
                    <a:p>
                      <a:pPr algn="l"/>
                      <a:r>
                        <a:rPr lang="en-US" altLang="zh-TW" dirty="0"/>
                        <a:t>IDD</a:t>
                      </a:r>
                      <a:r>
                        <a:rPr lang="zh-TW" altLang="en-US" dirty="0"/>
                        <a:t>初版模型修改後匯入定版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，訓練、測試與驗證，再由</a:t>
                      </a:r>
                      <a:r>
                        <a:rPr lang="en-US" altLang="zh-TW" dirty="0"/>
                        <a:t>RQ</a:t>
                      </a:r>
                      <a:r>
                        <a:rPr lang="zh-TW" altLang="en-US" dirty="0"/>
                        <a:t>做第二次資料驗證，若有問題再討論或修改。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9/10~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欄位名稱整理 </a:t>
            </a:r>
            <a:r>
              <a:rPr lang="en-US" altLang="zh-TW" dirty="0"/>
              <a:t>(</a:t>
            </a:r>
            <a:r>
              <a:rPr lang="en-US" altLang="zh-TW" dirty="0" smtClean="0"/>
              <a:t>202010</a:t>
            </a:r>
            <a:r>
              <a:rPr lang="zh-TW" altLang="en-US" dirty="0" smtClean="0"/>
              <a:t>前舊版欄位改成新的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加入新欄位 </a:t>
            </a:r>
            <a:r>
              <a:rPr lang="en-US" altLang="zh-TW" dirty="0" smtClean="0"/>
              <a:t>(from </a:t>
            </a:r>
            <a:r>
              <a:rPr lang="en-US" altLang="zh-TW" dirty="0" err="1" smtClean="0"/>
              <a:t>rc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結案時間差距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簡單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Mapping table </a:t>
            </a:r>
            <a:r>
              <a:rPr lang="zh-TW" altLang="en-US" dirty="0" smtClean="0"/>
              <a:t>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10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與三部三方確認維修效益開放機種</a:t>
            </a:r>
            <a:endParaRPr lang="en-US" altLang="zh-TW" dirty="0" smtClean="0"/>
          </a:p>
          <a:p>
            <a:r>
              <a:rPr lang="en-US" altLang="zh-TW" dirty="0" smtClean="0"/>
              <a:t>By “RC_ID”, “SERIAL_NO”, “REPAIR_STATUS_ITEM”, “SYMPTOM”, “PART_NO”, “</a:t>
            </a:r>
            <a:r>
              <a:rPr lang="en-US" altLang="zh-TW" dirty="0" err="1" smtClean="0"/>
              <a:t>month_year</a:t>
            </a:r>
            <a:r>
              <a:rPr lang="en-US" altLang="zh-TW" dirty="0" smtClean="0"/>
              <a:t>“ </a:t>
            </a:r>
            <a:r>
              <a:rPr lang="zh-TW" altLang="en-US" dirty="0" smtClean="0"/>
              <a:t>的用料數量統計提供</a:t>
            </a:r>
            <a:endParaRPr lang="en-US" altLang="zh-TW" dirty="0" smtClean="0"/>
          </a:p>
          <a:p>
            <a:r>
              <a:rPr lang="zh-TW" altLang="en-US" dirty="0" smtClean="0"/>
              <a:t>進行</a:t>
            </a:r>
            <a:r>
              <a:rPr lang="en-US" altLang="zh-TW" dirty="0" smtClean="0"/>
              <a:t>defect type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part type mapping</a:t>
            </a:r>
            <a:r>
              <a:rPr lang="zh-TW" altLang="en-US" dirty="0" smtClean="0"/>
              <a:t>和檢查</a:t>
            </a:r>
            <a:endParaRPr lang="en-US" altLang="zh-TW" dirty="0" smtClean="0"/>
          </a:p>
          <a:p>
            <a:r>
              <a:rPr lang="zh-TW" altLang="en-US" dirty="0" smtClean="0"/>
              <a:t>演算法構想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40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442" y="-120395"/>
            <a:ext cx="10515600" cy="1325563"/>
          </a:xfrm>
        </p:spPr>
        <p:txBody>
          <a:bodyPr/>
          <a:lstStyle/>
          <a:p>
            <a:r>
              <a:rPr lang="en-US" altLang="zh-TW" dirty="0"/>
              <a:t>ACCU</a:t>
            </a:r>
            <a:r>
              <a:rPr lang="zh-TW" altLang="en-US" dirty="0"/>
              <a:t>預測</a:t>
            </a:r>
          </a:p>
        </p:txBody>
      </p:sp>
      <p:cxnSp>
        <p:nvCxnSpPr>
          <p:cNvPr id="42" name="直線單箭頭接點 41"/>
          <p:cNvCxnSpPr>
            <a:endCxn id="43" idx="0"/>
          </p:cNvCxnSpPr>
          <p:nvPr/>
        </p:nvCxnSpPr>
        <p:spPr>
          <a:xfrm>
            <a:off x="6002913" y="2192985"/>
            <a:ext cx="1645698" cy="13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65944" y="3560415"/>
            <a:ext cx="565333" cy="321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ACCU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646364" y="2433560"/>
            <a:ext cx="4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811409" y="930596"/>
            <a:ext cx="8334241" cy="2531215"/>
            <a:chOff x="343957" y="928947"/>
            <a:chExt cx="8334241" cy="2531215"/>
          </a:xfrm>
        </p:grpSpPr>
        <p:sp>
          <p:nvSpPr>
            <p:cNvPr id="46" name="矩形 45"/>
            <p:cNvSpPr/>
            <p:nvPr/>
          </p:nvSpPr>
          <p:spPr>
            <a:xfrm>
              <a:off x="343957" y="2098870"/>
              <a:ext cx="264137" cy="576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返品</a:t>
              </a:r>
            </a:p>
          </p:txBody>
        </p:sp>
        <p:sp>
          <p:nvSpPr>
            <p:cNvPr id="47" name="菱形 46"/>
            <p:cNvSpPr/>
            <p:nvPr/>
          </p:nvSpPr>
          <p:spPr>
            <a:xfrm>
              <a:off x="1544359" y="2128058"/>
              <a:ext cx="524611" cy="54664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亮燈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3201556" y="2033692"/>
              <a:ext cx="524611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可修</a:t>
              </a:r>
            </a:p>
          </p:txBody>
        </p:sp>
        <p:cxnSp>
          <p:nvCxnSpPr>
            <p:cNvPr id="49" name="直線單箭頭接點 48"/>
            <p:cNvCxnSpPr>
              <a:stCxn id="47" idx="3"/>
              <a:endCxn id="56" idx="1"/>
            </p:cNvCxnSpPr>
            <p:nvPr/>
          </p:nvCxnSpPr>
          <p:spPr>
            <a:xfrm flipV="1">
              <a:off x="2068970" y="2176429"/>
              <a:ext cx="175466" cy="22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64" idx="1"/>
            </p:cNvCxnSpPr>
            <p:nvPr/>
          </p:nvCxnSpPr>
          <p:spPr>
            <a:xfrm>
              <a:off x="3726167" y="2197409"/>
              <a:ext cx="437436" cy="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5953180" y="1514610"/>
              <a:ext cx="524611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修理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856550" y="1117791"/>
              <a:ext cx="649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ROK 3</a:t>
              </a:r>
            </a:p>
            <a:p>
              <a:r>
                <a:rPr lang="en-US" altLang="zh-TW" sz="1200" dirty="0"/>
                <a:t>NOR 3</a:t>
              </a:r>
            </a:p>
            <a:p>
              <a:r>
                <a:rPr lang="en-US" altLang="zh-TW" sz="1200" dirty="0"/>
                <a:t>ROKD</a:t>
              </a:r>
              <a:endParaRPr lang="zh-TW" altLang="en-US" sz="12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2609" y="1553021"/>
              <a:ext cx="1063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Defect group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636779" y="928947"/>
              <a:ext cx="1088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Repair status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780818" y="1950123"/>
              <a:ext cx="870268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Parts</a:t>
              </a:r>
              <a:r>
                <a:rPr lang="zh-TW" altLang="en-US" sz="1200" dirty="0">
                  <a:solidFill>
                    <a:schemeClr val="tx1"/>
                  </a:solidFill>
                </a:rPr>
                <a:t>備品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2244436" y="2037929"/>
              <a:ext cx="8117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Abnormal</a:t>
              </a:r>
              <a:endParaRPr lang="zh-TW" altLang="en-US" sz="12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270523" y="1647993"/>
              <a:ext cx="620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Status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8092357" y="18140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物料</a:t>
              </a:r>
              <a:endParaRPr lang="en-US" altLang="zh-TW" sz="1200" u="sng" dirty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92357" y="2146926"/>
              <a:ext cx="5858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BL </a:t>
              </a:r>
              <a:r>
                <a:rPr lang="en-US" altLang="zh-TW" sz="1200" dirty="0" err="1"/>
                <a:t>etc</a:t>
              </a:r>
              <a:endParaRPr lang="zh-TW" altLang="en-US" sz="1200" dirty="0"/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3006297" y="2192398"/>
              <a:ext cx="203732" cy="4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51" idx="1"/>
            </p:cNvCxnSpPr>
            <p:nvPr/>
          </p:nvCxnSpPr>
          <p:spPr>
            <a:xfrm flipV="1">
              <a:off x="5586979" y="1675574"/>
              <a:ext cx="366201" cy="38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51" idx="3"/>
              <a:endCxn id="52" idx="1"/>
            </p:cNvCxnSpPr>
            <p:nvPr/>
          </p:nvCxnSpPr>
          <p:spPr>
            <a:xfrm flipV="1">
              <a:off x="6477791" y="1440957"/>
              <a:ext cx="378759" cy="234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51" idx="3"/>
              <a:endCxn id="55" idx="1"/>
            </p:cNvCxnSpPr>
            <p:nvPr/>
          </p:nvCxnSpPr>
          <p:spPr>
            <a:xfrm>
              <a:off x="6477791" y="1675574"/>
              <a:ext cx="303027" cy="435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163603" y="1788396"/>
              <a:ext cx="4895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/>
                <a:t>BL 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EE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ME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POL</a:t>
              </a:r>
            </a:p>
          </p:txBody>
        </p:sp>
        <p:cxnSp>
          <p:nvCxnSpPr>
            <p:cNvPr id="65" name="直線單箭頭接點 64"/>
            <p:cNvCxnSpPr>
              <a:stCxn id="46" idx="3"/>
              <a:endCxn id="129" idx="1"/>
            </p:cNvCxnSpPr>
            <p:nvPr/>
          </p:nvCxnSpPr>
          <p:spPr>
            <a:xfrm>
              <a:off x="608094" y="2387356"/>
              <a:ext cx="253307" cy="28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菱形 65"/>
            <p:cNvSpPr/>
            <p:nvPr/>
          </p:nvSpPr>
          <p:spPr>
            <a:xfrm>
              <a:off x="5085850" y="1654910"/>
              <a:ext cx="495338" cy="1001467"/>
            </a:xfrm>
            <a:prstGeom prst="diamond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維修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效益</a:t>
              </a:r>
            </a:p>
          </p:txBody>
        </p:sp>
        <p:cxnSp>
          <p:nvCxnSpPr>
            <p:cNvPr id="67" name="直線單箭頭接點 66"/>
            <p:cNvCxnSpPr/>
            <p:nvPr/>
          </p:nvCxnSpPr>
          <p:spPr>
            <a:xfrm>
              <a:off x="7651086" y="2111087"/>
              <a:ext cx="303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64" idx="3"/>
            </p:cNvCxnSpPr>
            <p:nvPr/>
          </p:nvCxnSpPr>
          <p:spPr>
            <a:xfrm flipV="1">
              <a:off x="4653153" y="2191336"/>
              <a:ext cx="386970" cy="1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284650" y="2861236"/>
              <a:ext cx="665612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不可修</a:t>
              </a: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2104662" y="2423925"/>
              <a:ext cx="275959" cy="45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2280635" y="3183163"/>
              <a:ext cx="76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NOR 0,1</a:t>
              </a:r>
              <a:endParaRPr lang="zh-TW" altLang="en-US" sz="1200" dirty="0"/>
            </a:p>
          </p:txBody>
        </p:sp>
        <p:cxnSp>
          <p:nvCxnSpPr>
            <p:cNvPr id="72" name="直線單箭頭接點 71"/>
            <p:cNvCxnSpPr>
              <a:endCxn id="75" idx="0"/>
            </p:cNvCxnSpPr>
            <p:nvPr/>
          </p:nvCxnSpPr>
          <p:spPr>
            <a:xfrm>
              <a:off x="5535461" y="2191336"/>
              <a:ext cx="379104" cy="730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5581276" y="1536340"/>
              <a:ext cx="17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586979" y="2464295"/>
              <a:ext cx="17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479431" y="2921908"/>
              <a:ext cx="870268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Buffer</a:t>
              </a:r>
              <a:r>
                <a:rPr lang="zh-TW" altLang="en-US" sz="1200" dirty="0">
                  <a:solidFill>
                    <a:schemeClr val="tx1"/>
                  </a:solidFill>
                </a:rPr>
                <a:t>備品</a:t>
              </a:r>
            </a:p>
          </p:txBody>
        </p:sp>
      </p:grpSp>
      <p:cxnSp>
        <p:nvCxnSpPr>
          <p:cNvPr id="77" name="直線單箭頭接點 76"/>
          <p:cNvCxnSpPr/>
          <p:nvPr/>
        </p:nvCxnSpPr>
        <p:spPr>
          <a:xfrm>
            <a:off x="3571166" y="3006938"/>
            <a:ext cx="437436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915112" y="2892573"/>
            <a:ext cx="1794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主要</a:t>
            </a:r>
            <a:r>
              <a:rPr lang="en-US" altLang="zh-TW" sz="1200" dirty="0"/>
              <a:t>defect</a:t>
            </a:r>
            <a:endParaRPr lang="zh-TW" altLang="en-US" sz="1200" dirty="0"/>
          </a:p>
        </p:txBody>
      </p:sp>
      <p:cxnSp>
        <p:nvCxnSpPr>
          <p:cNvPr id="79" name="直線單箭頭接點 78"/>
          <p:cNvCxnSpPr/>
          <p:nvPr/>
        </p:nvCxnSpPr>
        <p:spPr>
          <a:xfrm>
            <a:off x="5390875" y="3031072"/>
            <a:ext cx="437436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873830" y="3993030"/>
            <a:ext cx="71038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TW" u="sng" dirty="0"/>
              <a:t>ACCU</a:t>
            </a:r>
            <a:endParaRPr lang="zh-TW" altLang="en-US" u="sng" dirty="0"/>
          </a:p>
        </p:txBody>
      </p:sp>
      <p:cxnSp>
        <p:nvCxnSpPr>
          <p:cNvPr id="122" name="直線單箭頭接點 121"/>
          <p:cNvCxnSpPr>
            <a:endCxn id="154" idx="0"/>
          </p:cNvCxnSpPr>
          <p:nvPr/>
        </p:nvCxnSpPr>
        <p:spPr>
          <a:xfrm>
            <a:off x="7654408" y="3867102"/>
            <a:ext cx="82735" cy="5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1396006" y="1301397"/>
            <a:ext cx="89274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TW" altLang="en-US" u="sng" dirty="0"/>
              <a:t>其他</a:t>
            </a:r>
            <a:r>
              <a:rPr lang="en-US" altLang="zh-TW" u="sng" dirty="0"/>
              <a:t>RC</a:t>
            </a:r>
            <a:endParaRPr lang="zh-TW" altLang="en-US" u="sng" dirty="0"/>
          </a:p>
        </p:txBody>
      </p:sp>
      <p:sp>
        <p:nvSpPr>
          <p:cNvPr id="123" name="矩形 122"/>
          <p:cNvSpPr/>
          <p:nvPr/>
        </p:nvSpPr>
        <p:spPr>
          <a:xfrm>
            <a:off x="137925" y="1384001"/>
            <a:ext cx="524611" cy="321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37925" y="1951772"/>
            <a:ext cx="524611" cy="108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Non-FR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(LR + DOA etc.)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直線單箭頭接點 124"/>
          <p:cNvCxnSpPr>
            <a:endCxn id="46" idx="0"/>
          </p:cNvCxnSpPr>
          <p:nvPr/>
        </p:nvCxnSpPr>
        <p:spPr>
          <a:xfrm>
            <a:off x="651973" y="1544964"/>
            <a:ext cx="291505" cy="55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24" idx="3"/>
            <a:endCxn id="46" idx="1"/>
          </p:cNvCxnSpPr>
          <p:nvPr/>
        </p:nvCxnSpPr>
        <p:spPr>
          <a:xfrm flipV="1">
            <a:off x="662536" y="2389005"/>
            <a:ext cx="148873" cy="10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菱形 128"/>
          <p:cNvSpPr/>
          <p:nvPr/>
        </p:nvSpPr>
        <p:spPr>
          <a:xfrm>
            <a:off x="1328853" y="2128495"/>
            <a:ext cx="524611" cy="54664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尺寸</a:t>
            </a:r>
          </a:p>
        </p:txBody>
      </p:sp>
      <p:cxnSp>
        <p:nvCxnSpPr>
          <p:cNvPr id="130" name="直線單箭頭接點 129"/>
          <p:cNvCxnSpPr>
            <a:stCxn id="129" idx="3"/>
            <a:endCxn id="47" idx="1"/>
          </p:cNvCxnSpPr>
          <p:nvPr/>
        </p:nvCxnSpPr>
        <p:spPr>
          <a:xfrm>
            <a:off x="1853464" y="2401820"/>
            <a:ext cx="158347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>
            <a:off x="1532216" y="2730039"/>
            <a:ext cx="5636331" cy="1016862"/>
          </a:xfrm>
          <a:prstGeom prst="bentConnector3">
            <a:avLst>
              <a:gd name="adj1" fmla="val -29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23710" y="3416561"/>
            <a:ext cx="68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NOW</a:t>
            </a:r>
          </a:p>
        </p:txBody>
      </p:sp>
      <p:sp>
        <p:nvSpPr>
          <p:cNvPr id="131" name="矩形 130"/>
          <p:cNvSpPr/>
          <p:nvPr/>
        </p:nvSpPr>
        <p:spPr>
          <a:xfrm>
            <a:off x="1229024" y="1771544"/>
            <a:ext cx="68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NOW</a:t>
            </a:r>
          </a:p>
        </p:txBody>
      </p:sp>
      <p:sp>
        <p:nvSpPr>
          <p:cNvPr id="132" name="矩形 131"/>
          <p:cNvSpPr/>
          <p:nvPr/>
        </p:nvSpPr>
        <p:spPr>
          <a:xfrm>
            <a:off x="9316664" y="6273135"/>
            <a:ext cx="565333" cy="321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報廢</a:t>
            </a:r>
          </a:p>
        </p:txBody>
      </p:sp>
      <p:grpSp>
        <p:nvGrpSpPr>
          <p:cNvPr id="133" name="群組 132"/>
          <p:cNvGrpSpPr/>
          <p:nvPr/>
        </p:nvGrpSpPr>
        <p:grpSpPr>
          <a:xfrm>
            <a:off x="2762129" y="3643316"/>
            <a:ext cx="7712740" cy="2531215"/>
            <a:chOff x="343957" y="928947"/>
            <a:chExt cx="7712740" cy="2531215"/>
          </a:xfrm>
        </p:grpSpPr>
        <p:sp>
          <p:nvSpPr>
            <p:cNvPr id="134" name="矩形 133"/>
            <p:cNvSpPr/>
            <p:nvPr/>
          </p:nvSpPr>
          <p:spPr>
            <a:xfrm>
              <a:off x="343957" y="2098870"/>
              <a:ext cx="264137" cy="576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返品</a:t>
              </a:r>
            </a:p>
          </p:txBody>
        </p:sp>
        <p:sp>
          <p:nvSpPr>
            <p:cNvPr id="135" name="菱形 134"/>
            <p:cNvSpPr/>
            <p:nvPr/>
          </p:nvSpPr>
          <p:spPr>
            <a:xfrm>
              <a:off x="1544359" y="2128058"/>
              <a:ext cx="524611" cy="54664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亮燈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201556" y="2033692"/>
              <a:ext cx="524611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可修</a:t>
              </a:r>
            </a:p>
          </p:txBody>
        </p:sp>
        <p:cxnSp>
          <p:nvCxnSpPr>
            <p:cNvPr id="137" name="直線單箭頭接點 136"/>
            <p:cNvCxnSpPr>
              <a:stCxn id="135" idx="3"/>
              <a:endCxn id="144" idx="1"/>
            </p:cNvCxnSpPr>
            <p:nvPr/>
          </p:nvCxnSpPr>
          <p:spPr>
            <a:xfrm flipV="1">
              <a:off x="2068970" y="2176429"/>
              <a:ext cx="175466" cy="22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endCxn id="152" idx="1"/>
            </p:cNvCxnSpPr>
            <p:nvPr/>
          </p:nvCxnSpPr>
          <p:spPr>
            <a:xfrm>
              <a:off x="3726167" y="2197409"/>
              <a:ext cx="437436" cy="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5953180" y="1514610"/>
              <a:ext cx="524611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修理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550" y="1117791"/>
              <a:ext cx="649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ROK 3</a:t>
              </a:r>
            </a:p>
            <a:p>
              <a:r>
                <a:rPr lang="en-US" altLang="zh-TW" sz="1200" dirty="0"/>
                <a:t>NOR 3</a:t>
              </a:r>
            </a:p>
            <a:p>
              <a:r>
                <a:rPr lang="en-US" altLang="zh-TW" sz="1200" dirty="0"/>
                <a:t>ROKD</a:t>
              </a:r>
              <a:endParaRPr lang="zh-TW" altLang="en-US" sz="12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942609" y="1553021"/>
              <a:ext cx="10631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Defect group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636779" y="928947"/>
              <a:ext cx="1088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Repair status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780818" y="1950123"/>
              <a:ext cx="870268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Parts</a:t>
              </a:r>
              <a:r>
                <a:rPr lang="zh-TW" altLang="en-US" sz="1200" dirty="0">
                  <a:solidFill>
                    <a:schemeClr val="tx1"/>
                  </a:solidFill>
                </a:rPr>
                <a:t>備品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244436" y="2037929"/>
              <a:ext cx="8117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Abnormal</a:t>
              </a:r>
              <a:endParaRPr lang="zh-TW" altLang="en-US" sz="12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331297" y="1814074"/>
              <a:ext cx="620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Status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470856" y="260833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u="sng" dirty="0">
                  <a:latin typeface="Arial" pitchFamily="34" charset="0"/>
                  <a:ea typeface="標楷體" pitchFamily="65" charset="-120"/>
                  <a:cs typeface="Arial" pitchFamily="34" charset="0"/>
                </a:rPr>
                <a:t>物料</a:t>
              </a:r>
              <a:endParaRPr lang="en-US" altLang="zh-TW" sz="1200" u="sng" dirty="0"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7470856" y="2941191"/>
              <a:ext cx="5858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BL </a:t>
              </a:r>
              <a:r>
                <a:rPr lang="en-US" altLang="zh-TW" sz="1200" dirty="0" err="1"/>
                <a:t>etc</a:t>
              </a:r>
              <a:endParaRPr lang="zh-TW" altLang="en-US" sz="1200" dirty="0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>
              <a:off x="3006297" y="2192398"/>
              <a:ext cx="203732" cy="4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endCxn id="139" idx="1"/>
            </p:cNvCxnSpPr>
            <p:nvPr/>
          </p:nvCxnSpPr>
          <p:spPr>
            <a:xfrm flipV="1">
              <a:off x="5586979" y="1675574"/>
              <a:ext cx="366201" cy="38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9" idx="3"/>
              <a:endCxn id="140" idx="1"/>
            </p:cNvCxnSpPr>
            <p:nvPr/>
          </p:nvCxnSpPr>
          <p:spPr>
            <a:xfrm flipV="1">
              <a:off x="6477791" y="1440957"/>
              <a:ext cx="378759" cy="234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9" idx="3"/>
              <a:endCxn id="143" idx="1"/>
            </p:cNvCxnSpPr>
            <p:nvPr/>
          </p:nvCxnSpPr>
          <p:spPr>
            <a:xfrm>
              <a:off x="6477791" y="1675574"/>
              <a:ext cx="303027" cy="435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4163603" y="1788396"/>
              <a:ext cx="4895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/>
                <a:t>BL 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EE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ME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POL</a:t>
              </a:r>
            </a:p>
          </p:txBody>
        </p:sp>
        <p:cxnSp>
          <p:nvCxnSpPr>
            <p:cNvPr id="153" name="直線單箭頭接點 152"/>
            <p:cNvCxnSpPr>
              <a:stCxn id="134" idx="3"/>
            </p:cNvCxnSpPr>
            <p:nvPr/>
          </p:nvCxnSpPr>
          <p:spPr>
            <a:xfrm>
              <a:off x="608094" y="2387356"/>
              <a:ext cx="253307" cy="28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菱形 153"/>
            <p:cNvSpPr/>
            <p:nvPr/>
          </p:nvSpPr>
          <p:spPr>
            <a:xfrm>
              <a:off x="5071302" y="1693440"/>
              <a:ext cx="495338" cy="1011150"/>
            </a:xfrm>
            <a:prstGeom prst="diamond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維修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效益</a:t>
              </a:r>
            </a:p>
          </p:txBody>
        </p:sp>
        <p:cxnSp>
          <p:nvCxnSpPr>
            <p:cNvPr id="155" name="直線單箭頭接點 154"/>
            <p:cNvCxnSpPr>
              <a:stCxn id="143" idx="2"/>
            </p:cNvCxnSpPr>
            <p:nvPr/>
          </p:nvCxnSpPr>
          <p:spPr>
            <a:xfrm>
              <a:off x="7215952" y="2272050"/>
              <a:ext cx="224466" cy="34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52" idx="3"/>
            </p:cNvCxnSpPr>
            <p:nvPr/>
          </p:nvCxnSpPr>
          <p:spPr>
            <a:xfrm flipV="1">
              <a:off x="4653153" y="2191336"/>
              <a:ext cx="386970" cy="1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2284650" y="2861236"/>
              <a:ext cx="665612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不可修</a:t>
              </a:r>
            </a:p>
          </p:txBody>
        </p:sp>
        <p:cxnSp>
          <p:nvCxnSpPr>
            <p:cNvPr id="158" name="直線單箭頭接點 157"/>
            <p:cNvCxnSpPr/>
            <p:nvPr/>
          </p:nvCxnSpPr>
          <p:spPr>
            <a:xfrm>
              <a:off x="2104662" y="2423925"/>
              <a:ext cx="275959" cy="45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/>
            <p:cNvSpPr/>
            <p:nvPr/>
          </p:nvSpPr>
          <p:spPr>
            <a:xfrm>
              <a:off x="2280635" y="3183163"/>
              <a:ext cx="76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NOR 0,1</a:t>
              </a:r>
              <a:endParaRPr lang="zh-TW" altLang="en-US" sz="1200" dirty="0"/>
            </a:p>
          </p:txBody>
        </p:sp>
        <p:cxnSp>
          <p:nvCxnSpPr>
            <p:cNvPr id="160" name="直線單箭頭接點 159"/>
            <p:cNvCxnSpPr>
              <a:endCxn id="163" idx="0"/>
            </p:cNvCxnSpPr>
            <p:nvPr/>
          </p:nvCxnSpPr>
          <p:spPr>
            <a:xfrm>
              <a:off x="5535461" y="2191336"/>
              <a:ext cx="379104" cy="730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5581276" y="1536340"/>
              <a:ext cx="17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86979" y="2464295"/>
              <a:ext cx="17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5479431" y="2921908"/>
              <a:ext cx="870268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Buffer</a:t>
              </a:r>
              <a:r>
                <a:rPr lang="zh-TW" altLang="en-US" sz="1200" dirty="0">
                  <a:solidFill>
                    <a:schemeClr val="tx1"/>
                  </a:solidFill>
                </a:rPr>
                <a:t>備品</a:t>
              </a:r>
            </a:p>
          </p:txBody>
        </p:sp>
      </p:grpSp>
      <p:sp>
        <p:nvSpPr>
          <p:cNvPr id="164" name="矩形 163"/>
          <p:cNvSpPr/>
          <p:nvPr/>
        </p:nvSpPr>
        <p:spPr>
          <a:xfrm>
            <a:off x="2088645" y="4096721"/>
            <a:ext cx="524611" cy="321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088645" y="4664492"/>
            <a:ext cx="524611" cy="77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(LR + DOA etc.)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直線單箭頭接點 165"/>
          <p:cNvCxnSpPr>
            <a:endCxn id="134" idx="0"/>
          </p:cNvCxnSpPr>
          <p:nvPr/>
        </p:nvCxnSpPr>
        <p:spPr>
          <a:xfrm>
            <a:off x="2602693" y="4257684"/>
            <a:ext cx="291505" cy="55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65" idx="3"/>
            <a:endCxn id="134" idx="1"/>
          </p:cNvCxnSpPr>
          <p:nvPr/>
        </p:nvCxnSpPr>
        <p:spPr>
          <a:xfrm>
            <a:off x="2613256" y="5050360"/>
            <a:ext cx="148873" cy="5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167"/>
          <p:cNvCxnSpPr/>
          <p:nvPr/>
        </p:nvCxnSpPr>
        <p:spPr>
          <a:xfrm>
            <a:off x="3482936" y="5442759"/>
            <a:ext cx="5636331" cy="1016862"/>
          </a:xfrm>
          <a:prstGeom prst="bentConnector3">
            <a:avLst>
              <a:gd name="adj1" fmla="val -29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6074430" y="6129281"/>
            <a:ext cx="68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NOW</a:t>
            </a:r>
          </a:p>
        </p:txBody>
      </p:sp>
      <p:sp>
        <p:nvSpPr>
          <p:cNvPr id="170" name="菱形 169"/>
          <p:cNvSpPr/>
          <p:nvPr/>
        </p:nvSpPr>
        <p:spPr>
          <a:xfrm>
            <a:off x="3358199" y="4864969"/>
            <a:ext cx="524611" cy="54664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尺寸</a:t>
            </a:r>
          </a:p>
        </p:txBody>
      </p:sp>
      <p:cxnSp>
        <p:nvCxnSpPr>
          <p:cNvPr id="171" name="直線單箭頭接點 170"/>
          <p:cNvCxnSpPr>
            <a:endCxn id="170" idx="0"/>
          </p:cNvCxnSpPr>
          <p:nvPr/>
        </p:nvCxnSpPr>
        <p:spPr>
          <a:xfrm flipH="1">
            <a:off x="3620505" y="3844303"/>
            <a:ext cx="3514117" cy="10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5314198" y="3876759"/>
            <a:ext cx="68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NOW</a:t>
            </a:r>
          </a:p>
        </p:txBody>
      </p:sp>
      <p:sp>
        <p:nvSpPr>
          <p:cNvPr id="173" name="矩形 172"/>
          <p:cNvSpPr/>
          <p:nvPr/>
        </p:nvSpPr>
        <p:spPr>
          <a:xfrm>
            <a:off x="7680301" y="39654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u="sng" dirty="0"/>
              <a:t>以後</a:t>
            </a:r>
            <a:endParaRPr lang="en-US" altLang="zh-TW" sz="1200" u="sng" dirty="0"/>
          </a:p>
        </p:txBody>
      </p:sp>
      <p:cxnSp>
        <p:nvCxnSpPr>
          <p:cNvPr id="174" name="直線單箭頭接點 173"/>
          <p:cNvCxnSpPr/>
          <p:nvPr/>
        </p:nvCxnSpPr>
        <p:spPr>
          <a:xfrm>
            <a:off x="5473524" y="5719327"/>
            <a:ext cx="437436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5817470" y="5604962"/>
            <a:ext cx="1794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主要</a:t>
            </a:r>
            <a:r>
              <a:rPr lang="en-US" altLang="zh-TW" sz="1200" dirty="0"/>
              <a:t>defect</a:t>
            </a:r>
            <a:endParaRPr lang="zh-TW" altLang="en-US" sz="1200" dirty="0"/>
          </a:p>
        </p:txBody>
      </p:sp>
      <p:cxnSp>
        <p:nvCxnSpPr>
          <p:cNvPr id="176" name="直線單箭頭接點 175"/>
          <p:cNvCxnSpPr/>
          <p:nvPr/>
        </p:nvCxnSpPr>
        <p:spPr>
          <a:xfrm>
            <a:off x="7293233" y="5743461"/>
            <a:ext cx="437436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5530439" y="13586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u="sng" dirty="0"/>
              <a:t>以後</a:t>
            </a:r>
            <a:endParaRPr lang="en-US" altLang="zh-TW" sz="1200" u="sng" dirty="0"/>
          </a:p>
        </p:txBody>
      </p:sp>
      <p:cxnSp>
        <p:nvCxnSpPr>
          <p:cNvPr id="178" name="直線單箭頭接點 177"/>
          <p:cNvCxnSpPr/>
          <p:nvPr/>
        </p:nvCxnSpPr>
        <p:spPr>
          <a:xfrm>
            <a:off x="7966949" y="4844241"/>
            <a:ext cx="1645698" cy="13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8610400" y="5084816"/>
            <a:ext cx="4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0" name="直線單箭頭接點 99"/>
          <p:cNvCxnSpPr>
            <a:stCxn id="59" idx="3"/>
            <a:endCxn id="7" idx="1"/>
          </p:cNvCxnSpPr>
          <p:nvPr/>
        </p:nvCxnSpPr>
        <p:spPr>
          <a:xfrm flipV="1">
            <a:off x="9145650" y="1693170"/>
            <a:ext cx="607951" cy="59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59" idx="3"/>
            <a:endCxn id="108" idx="1"/>
          </p:cNvCxnSpPr>
          <p:nvPr/>
        </p:nvCxnSpPr>
        <p:spPr>
          <a:xfrm flipV="1">
            <a:off x="9145650" y="2166344"/>
            <a:ext cx="693216" cy="12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59" idx="3"/>
            <a:endCxn id="109" idx="1"/>
          </p:cNvCxnSpPr>
          <p:nvPr/>
        </p:nvCxnSpPr>
        <p:spPr>
          <a:xfrm>
            <a:off x="9145650" y="2287075"/>
            <a:ext cx="425661" cy="4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753601" y="1554670"/>
            <a:ext cx="4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有料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9838866" y="2027844"/>
            <a:ext cx="10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缺料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9571311" y="2501018"/>
            <a:ext cx="108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有料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但其他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Parts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缺料</a:t>
            </a:r>
          </a:p>
        </p:txBody>
      </p:sp>
      <p:cxnSp>
        <p:nvCxnSpPr>
          <p:cNvPr id="113" name="直線單箭頭接點 112"/>
          <p:cNvCxnSpPr>
            <a:stCxn id="147" idx="3"/>
            <a:endCxn id="116" idx="1"/>
          </p:cNvCxnSpPr>
          <p:nvPr/>
        </p:nvCxnSpPr>
        <p:spPr>
          <a:xfrm flipV="1">
            <a:off x="10474869" y="5167559"/>
            <a:ext cx="523871" cy="62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147" idx="3"/>
            <a:endCxn id="117" idx="1"/>
          </p:cNvCxnSpPr>
          <p:nvPr/>
        </p:nvCxnSpPr>
        <p:spPr>
          <a:xfrm flipV="1">
            <a:off x="10474869" y="5640733"/>
            <a:ext cx="545340" cy="15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18" idx="1"/>
          </p:cNvCxnSpPr>
          <p:nvPr/>
        </p:nvCxnSpPr>
        <p:spPr>
          <a:xfrm>
            <a:off x="10465846" y="5837755"/>
            <a:ext cx="350605" cy="36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10998740" y="5029059"/>
            <a:ext cx="48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有料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11020209" y="5502233"/>
            <a:ext cx="10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缺料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0816451" y="5975407"/>
            <a:ext cx="108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有料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但其他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oarts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缺料</a:t>
            </a:r>
          </a:p>
        </p:txBody>
      </p:sp>
      <p:cxnSp>
        <p:nvCxnSpPr>
          <p:cNvPr id="23" name="肘形接點 22"/>
          <p:cNvCxnSpPr>
            <a:stCxn id="116" idx="0"/>
            <a:endCxn id="140" idx="3"/>
          </p:cNvCxnSpPr>
          <p:nvPr/>
        </p:nvCxnSpPr>
        <p:spPr>
          <a:xfrm rot="16200000" flipV="1">
            <a:off x="10146684" y="3932583"/>
            <a:ext cx="873733" cy="131921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接點 181"/>
          <p:cNvCxnSpPr>
            <a:stCxn id="7" idx="0"/>
          </p:cNvCxnSpPr>
          <p:nvPr/>
        </p:nvCxnSpPr>
        <p:spPr>
          <a:xfrm rot="16200000" flipV="1">
            <a:off x="8985067" y="538827"/>
            <a:ext cx="404644" cy="162704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對於流程的演算假設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591312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以往在某</a:t>
            </a:r>
            <a:r>
              <a:rPr lang="en-US" altLang="zh-TW" b="1" dirty="0" smtClean="0"/>
              <a:t>RC</a:t>
            </a:r>
            <a:r>
              <a:rPr lang="zh-TW" altLang="en-US" b="1" dirty="0" smtClean="0"/>
              <a:t>不</a:t>
            </a:r>
            <a:r>
              <a:rPr lang="zh-TW" altLang="en-US" b="1" dirty="0"/>
              <a:t>修，以後</a:t>
            </a:r>
            <a:r>
              <a:rPr lang="zh-TW" altLang="en-US" b="1" dirty="0" smtClean="0"/>
              <a:t>在該</a:t>
            </a:r>
            <a:r>
              <a:rPr lang="en-US" altLang="zh-TW" b="1" dirty="0" smtClean="0"/>
              <a:t>RC </a:t>
            </a:r>
            <a:r>
              <a:rPr lang="zh-TW" altLang="en-US" b="1" dirty="0"/>
              <a:t>修的</a:t>
            </a:r>
            <a:r>
              <a:rPr lang="zh-TW" altLang="en-US" b="1" dirty="0" smtClean="0"/>
              <a:t>情況</a:t>
            </a:r>
            <a:endParaRPr lang="en-US" altLang="zh-TW" b="1" dirty="0" smtClean="0"/>
          </a:p>
          <a:p>
            <a:r>
              <a:rPr lang="en-US" altLang="zh-TW" b="1" dirty="0" smtClean="0">
                <a:solidFill>
                  <a:schemeClr val="tx1"/>
                </a:solidFill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</a:rPr>
              <a:t>在</a:t>
            </a:r>
            <a:r>
              <a:rPr lang="zh-TW" altLang="en-US" b="1" dirty="0"/>
              <a:t>某</a:t>
            </a:r>
            <a:r>
              <a:rPr lang="en-US" altLang="zh-TW" b="1" dirty="0"/>
              <a:t>RC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經過維修效益判定沒有效益，在</a:t>
            </a:r>
            <a:r>
              <a:rPr lang="en-US" altLang="zh-TW" b="1" dirty="0" smtClean="0">
                <a:solidFill>
                  <a:schemeClr val="tx1"/>
                </a:solidFill>
              </a:rPr>
              <a:t>ACCU </a:t>
            </a:r>
            <a:r>
              <a:rPr lang="zh-TW" altLang="en-US" b="1" dirty="0" smtClean="0">
                <a:solidFill>
                  <a:schemeClr val="tx1"/>
                </a:solidFill>
              </a:rPr>
              <a:t>修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3.</a:t>
            </a:r>
            <a:r>
              <a:rPr lang="zh-TW" altLang="en-US" b="1" dirty="0">
                <a:solidFill>
                  <a:schemeClr val="tx1"/>
                </a:solidFill>
              </a:rPr>
              <a:t>純換貨的</a:t>
            </a:r>
            <a:r>
              <a:rPr lang="en-US" altLang="zh-TW" b="1" dirty="0" smtClean="0">
                <a:solidFill>
                  <a:schemeClr val="tx1"/>
                </a:solidFill>
              </a:rPr>
              <a:t>RC</a:t>
            </a:r>
            <a:r>
              <a:rPr lang="zh-TW" altLang="en-US" b="1" dirty="0" smtClean="0">
                <a:solidFill>
                  <a:schemeClr val="tx1"/>
                </a:solidFill>
              </a:rPr>
              <a:t>送到</a:t>
            </a:r>
            <a:r>
              <a:rPr lang="en-US" altLang="zh-TW" b="1" dirty="0" smtClean="0">
                <a:solidFill>
                  <a:schemeClr val="tx1"/>
                </a:solidFill>
              </a:rPr>
              <a:t>ACCU </a:t>
            </a:r>
            <a:r>
              <a:rPr lang="zh-TW" altLang="en-US" b="1" dirty="0" smtClean="0">
                <a:solidFill>
                  <a:schemeClr val="tx1"/>
                </a:solidFill>
              </a:rPr>
              <a:t>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4257"/>
          <a:stretch/>
        </p:blipFill>
        <p:spPr>
          <a:xfrm>
            <a:off x="3023454" y="2815130"/>
            <a:ext cx="8382426" cy="40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資料需求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預估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defect%)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結案</a:t>
            </a:r>
            <a:r>
              <a:rPr lang="en-US" altLang="zh-TW" dirty="0"/>
              <a:t>QTY by RC_ID</a:t>
            </a:r>
            <a:r>
              <a:rPr lang="zh-TW" altLang="en-US" dirty="0"/>
              <a:t>、 </a:t>
            </a:r>
            <a:r>
              <a:rPr lang="en-US" altLang="zh-TW" dirty="0" err="1"/>
              <a:t>From_RC</a:t>
            </a:r>
            <a:r>
              <a:rPr lang="en-US" altLang="zh-TW" dirty="0"/>
              <a:t> </a:t>
            </a:r>
            <a:r>
              <a:rPr lang="zh-TW" altLang="en-US" dirty="0"/>
              <a:t>、 </a:t>
            </a:r>
            <a:r>
              <a:rPr lang="en-US" altLang="zh-TW" dirty="0" err="1"/>
              <a:t>Model_name</a:t>
            </a:r>
            <a:r>
              <a:rPr lang="zh-TW" altLang="en-US" dirty="0"/>
              <a:t>、 </a:t>
            </a:r>
            <a:r>
              <a:rPr lang="en-US" altLang="zh-TW" dirty="0"/>
              <a:t>Product ID </a:t>
            </a:r>
            <a:r>
              <a:rPr lang="zh-TW" altLang="en-US" dirty="0"/>
              <a:t>、 </a:t>
            </a:r>
            <a:r>
              <a:rPr lang="en-US" altLang="zh-TW" dirty="0"/>
              <a:t>Stage</a:t>
            </a:r>
            <a:r>
              <a:rPr lang="zh-TW" altLang="en-US" dirty="0"/>
              <a:t>、</a:t>
            </a:r>
            <a:r>
              <a:rPr lang="en-US" altLang="zh-TW" dirty="0"/>
              <a:t> REPAIR_YEAR_MONTH</a:t>
            </a:r>
          </a:p>
          <a:p>
            <a:r>
              <a:rPr lang="en-US" altLang="zh-TW" dirty="0"/>
              <a:t>Defect QTY by RC_ID</a:t>
            </a:r>
            <a:r>
              <a:rPr lang="zh-TW" altLang="en-US" dirty="0"/>
              <a:t>、 </a:t>
            </a:r>
            <a:r>
              <a:rPr lang="en-US" altLang="zh-TW" dirty="0" err="1"/>
              <a:t>From_RC</a:t>
            </a:r>
            <a:r>
              <a:rPr lang="en-US" altLang="zh-TW" dirty="0"/>
              <a:t> </a:t>
            </a:r>
            <a:r>
              <a:rPr lang="zh-TW" altLang="en-US" dirty="0"/>
              <a:t>、 </a:t>
            </a:r>
            <a:r>
              <a:rPr lang="en-US" altLang="zh-TW" dirty="0" err="1"/>
              <a:t>Model_name</a:t>
            </a:r>
            <a:r>
              <a:rPr lang="zh-TW" altLang="en-US" dirty="0"/>
              <a:t>、 </a:t>
            </a:r>
            <a:r>
              <a:rPr lang="en-US" altLang="zh-TW" dirty="0"/>
              <a:t>Product ID </a:t>
            </a:r>
            <a:r>
              <a:rPr lang="zh-TW" altLang="en-US" dirty="0"/>
              <a:t>、 </a:t>
            </a:r>
            <a:r>
              <a:rPr lang="en-US" altLang="zh-TW" dirty="0"/>
              <a:t>Stage</a:t>
            </a:r>
            <a:r>
              <a:rPr lang="zh-TW" altLang="en-US" dirty="0"/>
              <a:t>、</a:t>
            </a:r>
            <a:r>
              <a:rPr lang="en-US" altLang="zh-TW" dirty="0"/>
              <a:t> REPAIR_YEAR_MONTH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結案</a:t>
            </a:r>
            <a:r>
              <a:rPr lang="en-US" altLang="zh-TW" dirty="0">
                <a:solidFill>
                  <a:srgbClr val="FF0000"/>
                </a:solidFill>
              </a:rPr>
              <a:t>Status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Defect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 </a:t>
            </a:r>
            <a:r>
              <a:rPr lang="en-US" altLang="zh-TW" dirty="0"/>
              <a:t>defect Type(from </a:t>
            </a:r>
            <a:r>
              <a:rPr lang="zh-TW" altLang="en-US" dirty="0"/>
              <a:t>三部資料</a:t>
            </a:r>
            <a:r>
              <a:rPr lang="en-US" altLang="zh-TW" dirty="0"/>
              <a:t>?)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結案</a:t>
            </a:r>
            <a:r>
              <a:rPr lang="en-US" altLang="zh-TW" dirty="0"/>
              <a:t>Status : </a:t>
            </a:r>
            <a:r>
              <a:rPr lang="zh-TW" altLang="en-US" dirty="0"/>
              <a:t>維修效益只看部分</a:t>
            </a:r>
            <a:r>
              <a:rPr lang="en-US" altLang="zh-TW" dirty="0"/>
              <a:t>status, </a:t>
            </a:r>
            <a:r>
              <a:rPr lang="zh-TW" altLang="en-US" dirty="0"/>
              <a:t>所以這里有結案</a:t>
            </a:r>
            <a:r>
              <a:rPr lang="en-US" altLang="zh-TW" dirty="0"/>
              <a:t>Status </a:t>
            </a:r>
            <a:r>
              <a:rPr lang="zh-TW" altLang="en-US" dirty="0"/>
              <a:t>比較保險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55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9280"/>
            <a:ext cx="10515600" cy="4622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舉例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</a:p>
          <a:p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因尺寸後送的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product id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和用料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記錄在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ACCU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底下</a:t>
            </a: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-&gt; </a:t>
            </a:r>
            <a:r>
              <a:rPr lang="zh-TW" altLang="en-US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需把</a:t>
            </a:r>
            <a:r>
              <a:rPr lang="en-US" altLang="zh-TW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ACCU </a:t>
            </a:r>
            <a:r>
              <a:rPr lang="zh-TW" altLang="en-US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的紀錄加進</a:t>
            </a:r>
            <a:r>
              <a:rPr lang="en-US" altLang="zh-TW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TGO </a:t>
            </a:r>
            <a:r>
              <a:rPr lang="zh-TW" altLang="en-US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或其他前</a:t>
            </a:r>
            <a:r>
              <a:rPr lang="en-US" altLang="zh-TW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RC </a:t>
            </a:r>
            <a:r>
              <a:rPr lang="zh-TW" altLang="en-US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中計算</a:t>
            </a:r>
            <a:r>
              <a:rPr lang="en-US" altLang="zh-TW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 % </a:t>
            </a:r>
            <a:r>
              <a:rPr lang="zh-TW" altLang="en-US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與用料佔比</a:t>
            </a:r>
            <a:endParaRPr lang="en-US" altLang="zh-TW" sz="2600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前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RC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只有初步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 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-&gt;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已發生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 defect %, defect 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直接使用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初步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defect?</a:t>
            </a: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39570"/>
              </p:ext>
            </p:extLst>
          </p:nvPr>
        </p:nvGraphicFramePr>
        <p:xfrm>
          <a:off x="1068671" y="2332121"/>
          <a:ext cx="10054658" cy="202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2560"/>
                <a:gridCol w="2301240"/>
                <a:gridCol w="2407920"/>
                <a:gridCol w="1384969"/>
                <a:gridCol w="1173302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RCID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product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serial no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defect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GN156BGAAQ20S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0AC30PC9AM203FJ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2020/12/10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Backlight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GN156BGAAQ20S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0AC30PC9AM203FJ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2021/7/30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 White </a:t>
                      </a:r>
                      <a:r>
                        <a:rPr lang="en-US" altLang="zh-TW" dirty="0" err="1" smtClean="0"/>
                        <a:t>Spo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4501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部分</a:t>
            </a:r>
            <a:r>
              <a:rPr lang="en-US" altLang="zh-TW" dirty="0" smtClean="0"/>
              <a:t>RC </a:t>
            </a:r>
            <a:r>
              <a:rPr lang="zh-TW" altLang="en-US" dirty="0" smtClean="0"/>
              <a:t>會更改是否維修的策略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by </a:t>
            </a:r>
            <a:r>
              <a:rPr lang="zh-TW" altLang="en-US" dirty="0" smtClean="0"/>
              <a:t>尺寸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維修效益</a:t>
            </a:r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>
          <a:xfrm>
            <a:off x="5573027" y="3289434"/>
            <a:ext cx="144379" cy="36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47560" y="1259801"/>
            <a:ext cx="4831080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以往在某</a:t>
            </a:r>
            <a:r>
              <a:rPr lang="en-US" altLang="zh-TW" b="1" dirty="0" smtClean="0"/>
              <a:t>RC</a:t>
            </a:r>
            <a:r>
              <a:rPr lang="zh-TW" altLang="en-US" b="1" dirty="0" smtClean="0"/>
              <a:t>不</a:t>
            </a:r>
            <a:r>
              <a:rPr lang="zh-TW" altLang="en-US" b="1" dirty="0"/>
              <a:t>修，以後</a:t>
            </a:r>
            <a:r>
              <a:rPr lang="zh-TW" altLang="en-US" b="1" dirty="0" smtClean="0"/>
              <a:t>在該</a:t>
            </a:r>
            <a:r>
              <a:rPr lang="en-US" altLang="zh-TW" b="1" dirty="0" smtClean="0"/>
              <a:t>RC </a:t>
            </a:r>
            <a:r>
              <a:rPr lang="zh-TW" altLang="en-US" b="1" dirty="0"/>
              <a:t>修的</a:t>
            </a:r>
            <a:r>
              <a:rPr lang="zh-TW" altLang="en-US" b="1" dirty="0" smtClean="0"/>
              <a:t>情況</a:t>
            </a:r>
            <a:endParaRPr lang="en-US" altLang="zh-TW" b="1" dirty="0" smtClean="0"/>
          </a:p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某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經過維修效益判定沒有效益，在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ACCU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修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純換貨的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送到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ACCU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修</a:t>
            </a:r>
            <a:endParaRPr lang="zh-TW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86" y="2105554"/>
            <a:ext cx="979306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133" y="153788"/>
            <a:ext cx="5978667" cy="1325563"/>
          </a:xfrm>
        </p:spPr>
        <p:txBody>
          <a:bodyPr/>
          <a:lstStyle/>
          <a:p>
            <a:r>
              <a:rPr lang="zh-TW" altLang="en-US" b="1" dirty="0" smtClean="0"/>
              <a:t>以往在</a:t>
            </a:r>
            <a:r>
              <a:rPr lang="zh-TW" altLang="en-US" b="1" dirty="0"/>
              <a:t>某</a:t>
            </a:r>
            <a:r>
              <a:rPr lang="en-US" altLang="zh-TW" b="1" dirty="0"/>
              <a:t>RC</a:t>
            </a:r>
            <a:r>
              <a:rPr lang="zh-TW" altLang="en-US" b="1" dirty="0" smtClean="0"/>
              <a:t>不</a:t>
            </a:r>
            <a:r>
              <a:rPr lang="zh-TW" altLang="en-US" b="1" dirty="0"/>
              <a:t>修</a:t>
            </a:r>
            <a:r>
              <a:rPr lang="zh-TW" altLang="en-US" b="1" dirty="0" smtClean="0"/>
              <a:t>，不會算維修效益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75591"/>
            <a:ext cx="10515600" cy="501395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維修</a:t>
            </a:r>
            <a:r>
              <a:rPr lang="zh-TW" altLang="en-US" dirty="0" smtClean="0"/>
              <a:t>效益按</a:t>
            </a:r>
            <a:r>
              <a:rPr lang="en-US" altLang="zh-TW" dirty="0" err="1" smtClean="0"/>
              <a:t>RCID+PRODUCT_ID+Defect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算效益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以較新日期計算</a:t>
            </a:r>
            <a:endParaRPr lang="en-US" altLang="zh-TW" dirty="0" smtClean="0"/>
          </a:p>
          <a:p>
            <a:r>
              <a:rPr lang="zh-TW" altLang="en-US" dirty="0" smtClean="0"/>
              <a:t>因為維修記錄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登記在</a:t>
            </a:r>
            <a:r>
              <a:rPr lang="en-US" altLang="zh-TW" dirty="0" smtClean="0"/>
              <a:t>ACCU,</a:t>
            </a:r>
            <a:r>
              <a:rPr lang="zh-TW" altLang="en-US" dirty="0" smtClean="0"/>
              <a:t> 沒有該歷史資料算以往</a:t>
            </a:r>
            <a:r>
              <a:rPr lang="zh-TW" altLang="en-US" b="1" dirty="0" smtClean="0"/>
              <a:t>尺寸不修 </a:t>
            </a:r>
            <a:r>
              <a:rPr lang="en-US" altLang="zh-TW" b="1" dirty="0" smtClean="0"/>
              <a:t>(e.g. TGO + 18.5 </a:t>
            </a:r>
            <a:r>
              <a:rPr lang="zh-TW" altLang="en-US" b="1" dirty="0" smtClean="0"/>
              <a:t>以下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維修</a:t>
            </a:r>
            <a:r>
              <a:rPr lang="zh-TW" altLang="en-US" dirty="0" smtClean="0"/>
              <a:t>效益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TGO </a:t>
            </a:r>
            <a:r>
              <a:rPr lang="zh-TW" altLang="en-US" dirty="0" smtClean="0"/>
              <a:t>收到</a:t>
            </a:r>
            <a:r>
              <a:rPr lang="en-US" altLang="zh-TW" dirty="0" smtClean="0"/>
              <a:t> </a:t>
            </a:r>
            <a:r>
              <a:rPr lang="en-US" altLang="zh-TW" dirty="0"/>
              <a:t>18.5 </a:t>
            </a:r>
            <a:r>
              <a:rPr lang="zh-TW" altLang="en-US" dirty="0" smtClean="0"/>
              <a:t>以下 ，無法算維修效益，就</a:t>
            </a:r>
            <a:r>
              <a:rPr lang="zh-TW" altLang="en-US" dirty="0"/>
              <a:t>會先修</a:t>
            </a:r>
            <a:endParaRPr lang="zh-TW" altLang="en-US" sz="3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22885"/>
          <a:stretch/>
        </p:blipFill>
        <p:spPr>
          <a:xfrm>
            <a:off x="2144253" y="3385105"/>
            <a:ext cx="7019573" cy="24195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54240" y="412194"/>
            <a:ext cx="4831080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/>
              <a:t>1. </a:t>
            </a:r>
            <a:r>
              <a:rPr lang="zh-TW" altLang="en-US" b="1" dirty="0" smtClean="0"/>
              <a:t>以往在某</a:t>
            </a:r>
            <a:r>
              <a:rPr lang="en-US" altLang="zh-TW" b="1" dirty="0" smtClean="0"/>
              <a:t>RC</a:t>
            </a:r>
            <a:r>
              <a:rPr lang="zh-TW" altLang="en-US" b="1" dirty="0" smtClean="0"/>
              <a:t>不</a:t>
            </a:r>
            <a:r>
              <a:rPr lang="zh-TW" altLang="en-US" b="1" dirty="0"/>
              <a:t>修，以後</a:t>
            </a:r>
            <a:r>
              <a:rPr lang="zh-TW" altLang="en-US" b="1" dirty="0" smtClean="0"/>
              <a:t>在該</a:t>
            </a:r>
            <a:r>
              <a:rPr lang="en-US" altLang="zh-TW" b="1" dirty="0" smtClean="0"/>
              <a:t>RC </a:t>
            </a:r>
            <a:r>
              <a:rPr lang="zh-TW" altLang="en-US" b="1" dirty="0"/>
              <a:t>修的</a:t>
            </a:r>
            <a:r>
              <a:rPr lang="zh-TW" altLang="en-US" b="1" dirty="0" smtClean="0"/>
              <a:t>情況</a:t>
            </a:r>
            <a:endParaRPr lang="en-US" altLang="zh-TW" b="1" dirty="0" smtClean="0"/>
          </a:p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某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經過維修效益判定沒有效益，在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ACCU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修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純換貨的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RC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送到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ACCU 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修</a:t>
            </a:r>
            <a:endParaRPr lang="zh-TW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 </a:t>
            </a:r>
            <a:r>
              <a:rPr lang="zh-TW" altLang="en-US" dirty="0" smtClean="0"/>
              <a:t>接收後送的平均時間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02905" y="2246898"/>
            <a:ext cx="5282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u="sng" dirty="0" smtClean="0"/>
              <a:t>欄位新增方式</a:t>
            </a:r>
            <a:r>
              <a:rPr lang="en-US" altLang="zh-TW" sz="2000" u="sng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Group by RCID + serial no, </a:t>
            </a:r>
            <a:r>
              <a:rPr lang="zh-TW" altLang="en-US" sz="2000" dirty="0" smtClean="0"/>
              <a:t>找出所有組合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把這些組合再</a:t>
            </a:r>
            <a:r>
              <a:rPr lang="en-US" altLang="zh-TW" sz="2000" dirty="0" smtClean="0"/>
              <a:t>Group by serial no, </a:t>
            </a:r>
            <a:r>
              <a:rPr lang="zh-TW" altLang="en-US" sz="2000" dirty="0" smtClean="0"/>
              <a:t>再按日期排序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如果排序是</a:t>
            </a:r>
            <a:r>
              <a:rPr lang="en-US" altLang="zh-TW" sz="2000" dirty="0" smtClean="0"/>
              <a:t>1, from </a:t>
            </a:r>
            <a:r>
              <a:rPr lang="en-US" altLang="zh-TW" sz="2000" dirty="0" err="1" smtClean="0"/>
              <a:t>rc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結案時間</a:t>
            </a:r>
            <a:r>
              <a:rPr lang="zh-TW" altLang="en-US" sz="2000" dirty="0" smtClean="0"/>
              <a:t>差距 都</a:t>
            </a:r>
            <a:r>
              <a:rPr lang="en-US" altLang="zh-TW" sz="2000" dirty="0" smtClean="0"/>
              <a:t>key NA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否則</a:t>
            </a:r>
            <a:r>
              <a:rPr lang="en-US" altLang="zh-TW" sz="2000" dirty="0" smtClean="0"/>
              <a:t> key  from </a:t>
            </a:r>
            <a:r>
              <a:rPr lang="en-US" altLang="zh-TW" sz="2000" dirty="0" err="1" smtClean="0"/>
              <a:t>rc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和結案</a:t>
            </a:r>
            <a:r>
              <a:rPr lang="zh-TW" altLang="en-US" sz="2000" dirty="0"/>
              <a:t>時間差距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0" y="2003058"/>
            <a:ext cx="640169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 </a:t>
            </a:r>
            <a:r>
              <a:rPr lang="zh-TW" altLang="en-US" dirty="0" smtClean="0"/>
              <a:t>接收後送的平均時間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8009"/>
            <a:ext cx="3976340" cy="7007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86111"/>
            <a:ext cx="5120640" cy="3197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297466" y="2788790"/>
                <a:ext cx="4406854" cy="224676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sz="2800" u="sng" dirty="0"/>
                  <a:t>想法：</a:t>
                </a:r>
                <a:r>
                  <a:rPr lang="zh-TW" altLang="en-US" sz="2800" u="sng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改變計算方式</a:t>
                </a:r>
                <a:endParaRPr lang="en-US" altLang="zh-TW" sz="2800" u="sng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zh-TW" altLang="en-US" sz="2800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不用預測沒效益後送</a:t>
                </a:r>
                <a:endParaRPr lang="en-US" altLang="zh-TW" sz="28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zh-TW" altLang="en-US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不用預測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純換貨的</m:t>
                    </m:r>
                    <m:r>
                      <m:rPr>
                        <m:sty m:val="p"/>
                      </m:rPr>
                      <a:rPr lang="en-US" altLang="zh-TW" sz="2800" b="1" i="1"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RC</m:t>
                    </m:r>
                  </m:oMath>
                </a14:m>
                <a:endParaRPr lang="en-US" altLang="zh-TW" sz="28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endParaRPr lang="en-US" altLang="zh-TW" sz="2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en-US" altLang="zh-TW" sz="2800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-&gt; </a:t>
                </a:r>
                <a:r>
                  <a:rPr lang="zh-TW" altLang="en-US" sz="2800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使用已發生</a:t>
                </a:r>
                <a:endParaRPr lang="en-US" altLang="zh-TW" sz="2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66" y="2788790"/>
                <a:ext cx="4406854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2766" t="-2710" b="-6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530340" y="1443073"/>
            <a:ext cx="5311140" cy="892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/>
              <a:t>1. </a:t>
            </a:r>
            <a:r>
              <a:rPr lang="zh-TW" altLang="en-US" sz="1600" dirty="0" smtClean="0"/>
              <a:t>以往在某</a:t>
            </a:r>
            <a:r>
              <a:rPr lang="en-US" altLang="zh-TW" sz="1600" dirty="0" smtClean="0"/>
              <a:t>RC</a:t>
            </a:r>
            <a:r>
              <a:rPr lang="zh-TW" altLang="en-US" sz="1600" dirty="0" smtClean="0"/>
              <a:t>不</a:t>
            </a:r>
            <a:r>
              <a:rPr lang="zh-TW" altLang="en-US" sz="1600" dirty="0"/>
              <a:t>修，以後</a:t>
            </a:r>
            <a:r>
              <a:rPr lang="zh-TW" altLang="en-US" sz="1600" dirty="0" smtClean="0"/>
              <a:t>在該</a:t>
            </a:r>
            <a:r>
              <a:rPr lang="en-US" altLang="zh-TW" sz="1600" dirty="0" smtClean="0"/>
              <a:t>RC </a:t>
            </a:r>
            <a:r>
              <a:rPr lang="zh-TW" altLang="en-US" sz="1600" dirty="0"/>
              <a:t>修的</a:t>
            </a:r>
            <a:r>
              <a:rPr lang="zh-TW" altLang="en-US" sz="1600" dirty="0" smtClean="0"/>
              <a:t>情況</a:t>
            </a:r>
            <a:endParaRPr lang="en-US" altLang="zh-TW" sz="1600" dirty="0" smtClean="0"/>
          </a:p>
          <a:p>
            <a:r>
              <a:rPr lang="en-US" altLang="zh-TW" b="1" dirty="0" smtClean="0">
                <a:solidFill>
                  <a:schemeClr val="tx1"/>
                </a:solidFill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</a:rPr>
              <a:t>在</a:t>
            </a:r>
            <a:r>
              <a:rPr lang="zh-TW" altLang="en-US" b="1" dirty="0">
                <a:solidFill>
                  <a:schemeClr val="tx1"/>
                </a:solidFill>
              </a:rPr>
              <a:t>某</a:t>
            </a:r>
            <a:r>
              <a:rPr lang="en-US" altLang="zh-TW" b="1" dirty="0">
                <a:solidFill>
                  <a:schemeClr val="tx1"/>
                </a:solidFill>
              </a:rPr>
              <a:t>RC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經過維修效益判定沒有效益，在</a:t>
            </a:r>
            <a:r>
              <a:rPr lang="en-US" altLang="zh-TW" b="1" dirty="0" smtClean="0">
                <a:solidFill>
                  <a:schemeClr val="tx1"/>
                </a:solidFill>
              </a:rPr>
              <a:t>ACCU </a:t>
            </a:r>
            <a:r>
              <a:rPr lang="zh-TW" altLang="en-US" b="1" dirty="0" smtClean="0">
                <a:solidFill>
                  <a:schemeClr val="tx1"/>
                </a:solidFill>
              </a:rPr>
              <a:t>修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3.</a:t>
            </a:r>
            <a:r>
              <a:rPr lang="zh-TW" altLang="en-US" b="1" dirty="0">
                <a:solidFill>
                  <a:schemeClr val="tx1"/>
                </a:solidFill>
              </a:rPr>
              <a:t>純換貨的</a:t>
            </a:r>
            <a:r>
              <a:rPr lang="en-US" altLang="zh-TW" b="1" dirty="0" smtClean="0">
                <a:solidFill>
                  <a:schemeClr val="tx1"/>
                </a:solidFill>
              </a:rPr>
              <a:t>RC</a:t>
            </a:r>
            <a:r>
              <a:rPr lang="zh-TW" altLang="en-US" b="1" dirty="0" smtClean="0">
                <a:solidFill>
                  <a:schemeClr val="tx1"/>
                </a:solidFill>
              </a:rPr>
              <a:t>送到</a:t>
            </a:r>
            <a:r>
              <a:rPr lang="en-US" altLang="zh-TW" b="1" dirty="0" smtClean="0">
                <a:solidFill>
                  <a:schemeClr val="tx1"/>
                </a:solidFill>
              </a:rPr>
              <a:t>ACCU </a:t>
            </a:r>
            <a:r>
              <a:rPr lang="zh-TW" altLang="en-US" b="1" dirty="0" smtClean="0">
                <a:solidFill>
                  <a:schemeClr val="tx1"/>
                </a:solidFill>
              </a:rPr>
              <a:t>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1639574"/>
            <a:ext cx="491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Filter: ORDER_TYPE = allocation &amp; </a:t>
            </a:r>
            <a:r>
              <a:rPr lang="zh-TW" altLang="en-US" dirty="0" smtClean="0"/>
              <a:t>有找到</a:t>
            </a:r>
            <a:r>
              <a:rPr lang="en-US" altLang="zh-TW" dirty="0" smtClean="0"/>
              <a:t>from RC: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1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:FROM TGO to ACCU by repair status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6" y="1981070"/>
            <a:ext cx="11055853" cy="36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統計</a:t>
            </a:r>
            <a:r>
              <a:rPr lang="en-US" altLang="zh-TW" dirty="0" smtClean="0"/>
              <a:t>From RC NA </a:t>
            </a:r>
            <a:r>
              <a:rPr lang="zh-TW" altLang="en-US" dirty="0" smtClean="0"/>
              <a:t>數量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88246"/>
            <a:ext cx="5989320" cy="4617721"/>
          </a:xfrm>
        </p:spPr>
      </p:pic>
      <p:sp>
        <p:nvSpPr>
          <p:cNvPr id="5" name="文字方塊 4"/>
          <p:cNvSpPr txBox="1"/>
          <p:nvPr/>
        </p:nvSpPr>
        <p:spPr>
          <a:xfrm>
            <a:off x="7406640" y="2246898"/>
            <a:ext cx="46786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如果要使用</a:t>
            </a: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rc</a:t>
            </a:r>
            <a:r>
              <a:rPr lang="en-US" altLang="zh-TW" sz="2800" dirty="0" smtClean="0"/>
              <a:t>:</a:t>
            </a:r>
          </a:p>
          <a:p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data </a:t>
            </a:r>
            <a:r>
              <a:rPr lang="zh-TW" altLang="en-US" sz="2000" dirty="0" smtClean="0"/>
              <a:t>搜尋同一個</a:t>
            </a:r>
            <a:r>
              <a:rPr lang="en-US" altLang="zh-TW" sz="2000" dirty="0" smtClean="0"/>
              <a:t>serial no </a:t>
            </a:r>
            <a:r>
              <a:rPr lang="zh-TW" altLang="en-US" sz="2000" dirty="0" smtClean="0"/>
              <a:t>的前一個</a:t>
            </a:r>
            <a:r>
              <a:rPr lang="en-US" altLang="zh-TW" sz="2000" dirty="0" smtClean="0"/>
              <a:t>RC, </a:t>
            </a:r>
            <a:r>
              <a:rPr lang="zh-TW" altLang="en-US" sz="2000" dirty="0" smtClean="0"/>
              <a:t>不一定找到 </a:t>
            </a: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因為平均日期差異為</a:t>
            </a:r>
            <a:r>
              <a:rPr lang="en-US" altLang="zh-TW" sz="2000" dirty="0" smtClean="0"/>
              <a:t>180</a:t>
            </a:r>
            <a:r>
              <a:rPr lang="zh-TW" altLang="en-US" sz="2000" dirty="0" smtClean="0"/>
              <a:t>天</a:t>
            </a:r>
            <a:r>
              <a:rPr lang="en-US" altLang="zh-TW" sz="2000" dirty="0" smtClean="0"/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即使</a:t>
            </a:r>
            <a:r>
              <a:rPr lang="en-US" altLang="zh-TW" sz="2000" dirty="0" smtClean="0"/>
              <a:t>2021</a:t>
            </a:r>
            <a:r>
              <a:rPr lang="zh-TW" altLang="en-US" sz="2000" dirty="0" smtClean="0"/>
              <a:t>年也有</a:t>
            </a:r>
            <a:r>
              <a:rPr lang="en-US" altLang="zh-TW" sz="2000" dirty="0" smtClean="0"/>
              <a:t>14-46% </a:t>
            </a:r>
            <a:r>
              <a:rPr lang="zh-TW" altLang="en-US" sz="2000" dirty="0" smtClean="0"/>
              <a:t>找不到</a:t>
            </a: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r>
              <a:rPr lang="en-US" altLang="zh-TW" sz="2000" dirty="0" smtClean="0"/>
              <a:t>-&gt; </a:t>
            </a:r>
            <a:r>
              <a:rPr lang="zh-TW" altLang="en-US" sz="2000" dirty="0" smtClean="0"/>
              <a:t>只使用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年內找到的</a:t>
            </a: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rc</a:t>
            </a:r>
            <a:r>
              <a:rPr lang="en-US" altLang="zh-TW" sz="2000" dirty="0" smtClean="0"/>
              <a:t>?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87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物料流程認知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Smart </a:t>
            </a:r>
            <a:r>
              <a:rPr lang="en-US" altLang="zh-TW" dirty="0" err="1" smtClean="0"/>
              <a:t>fr</a:t>
            </a:r>
            <a:r>
              <a:rPr lang="en-US" altLang="zh-TW" dirty="0" smtClean="0"/>
              <a:t> </a:t>
            </a:r>
            <a:r>
              <a:rPr lang="zh-TW" altLang="en-US" dirty="0" smtClean="0"/>
              <a:t>有預測到物料，</a:t>
            </a:r>
            <a:r>
              <a:rPr lang="zh-TW" altLang="en-US" dirty="0"/>
              <a:t>但預測物</a:t>
            </a:r>
            <a:r>
              <a:rPr lang="zh-TW" altLang="en-US" dirty="0" smtClean="0"/>
              <a:t>料</a:t>
            </a:r>
            <a:r>
              <a:rPr lang="zh-TW" altLang="en-US" dirty="0"/>
              <a:t>時</a:t>
            </a:r>
            <a:r>
              <a:rPr lang="zh-TW" altLang="en-US" dirty="0" smtClean="0"/>
              <a:t>只有使用返品總數，加上目前版本沒有</a:t>
            </a:r>
            <a:r>
              <a:rPr lang="en-US" altLang="zh-TW" dirty="0" smtClean="0"/>
              <a:t>defect</a:t>
            </a:r>
            <a:endParaRPr lang="en-US" altLang="zh-TW" dirty="0"/>
          </a:p>
          <a:p>
            <a:pPr lvl="1"/>
            <a:r>
              <a:rPr lang="en-US" altLang="zh-TW" dirty="0" smtClean="0"/>
              <a:t>-&gt;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DQ smart </a:t>
            </a:r>
            <a:r>
              <a:rPr lang="en-US" altLang="zh-TW" dirty="0" err="1" smtClean="0"/>
              <a:t>fr</a:t>
            </a:r>
            <a:r>
              <a:rPr lang="en-US" altLang="zh-TW" dirty="0" smtClean="0"/>
              <a:t> </a:t>
            </a:r>
            <a:r>
              <a:rPr lang="zh-TW" altLang="en-US" dirty="0" smtClean="0"/>
              <a:t>那邊了解他們預測的細節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改變維修策略</a:t>
            </a:r>
            <a:r>
              <a:rPr lang="en-US" altLang="zh-TW" dirty="0" smtClean="0"/>
              <a:t>: </a:t>
            </a:r>
            <a:r>
              <a:rPr lang="zh-TW" altLang="en-US" dirty="0" smtClean="0"/>
              <a:t>返品如有多個</a:t>
            </a:r>
            <a:r>
              <a:rPr lang="en-US" altLang="zh-TW" dirty="0" smtClean="0"/>
              <a:t>defect </a:t>
            </a:r>
            <a:r>
              <a:rPr lang="zh-TW" altLang="en-US" dirty="0" smtClean="0"/>
              <a:t>會變成只修部分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defect?</a:t>
            </a:r>
          </a:p>
          <a:p>
            <a:pPr lvl="1"/>
            <a:r>
              <a:rPr lang="en-US" altLang="zh-TW" dirty="0" smtClean="0"/>
              <a:t>RQ</a:t>
            </a:r>
            <a:r>
              <a:rPr lang="zh-TW" altLang="en-US" dirty="0" smtClean="0"/>
              <a:t>認知上</a:t>
            </a:r>
            <a:r>
              <a:rPr lang="zh-TW" altLang="en-US" dirty="0"/>
              <a:t>沒有這個策略，</a:t>
            </a:r>
            <a:r>
              <a:rPr lang="zh-TW" altLang="en-US" dirty="0" smtClean="0"/>
              <a:t>只有維修效益決定要修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不修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defect, </a:t>
            </a:r>
            <a:r>
              <a:rPr lang="zh-TW" altLang="en-US" dirty="0" smtClean="0"/>
              <a:t>會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個都修</a:t>
            </a:r>
            <a:r>
              <a:rPr lang="en-US" altLang="zh-TW" dirty="0" smtClean="0"/>
              <a:t>/4</a:t>
            </a:r>
            <a:r>
              <a:rPr lang="zh-TW" altLang="en-US" dirty="0" smtClean="0"/>
              <a:t>個都不修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-&gt;  RQ </a:t>
            </a:r>
            <a:r>
              <a:rPr lang="zh-TW" altLang="en-US" dirty="0" smtClean="0"/>
              <a:t>會再確認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RQ </a:t>
            </a:r>
            <a:r>
              <a:rPr lang="zh-TW" altLang="en-US" dirty="0" smtClean="0"/>
              <a:t>目前沒有控管一片面版物料使用量，</a:t>
            </a:r>
            <a:r>
              <a:rPr lang="zh-TW" altLang="en-US" dirty="0"/>
              <a:t>只有整體控</a:t>
            </a:r>
            <a:r>
              <a:rPr lang="zh-TW" altLang="en-US" dirty="0" smtClean="0"/>
              <a:t>管同一</a:t>
            </a:r>
            <a:r>
              <a:rPr lang="en-US" altLang="zh-TW" dirty="0" smtClean="0"/>
              <a:t>product id</a:t>
            </a:r>
          </a:p>
          <a:p>
            <a:pPr lvl="1"/>
            <a:r>
              <a:rPr lang="zh-TW" altLang="en-US" dirty="0" smtClean="0"/>
              <a:t>已提供使用量統計 </a:t>
            </a:r>
            <a:r>
              <a:rPr lang="en-US" altLang="zh-TW" dirty="0"/>
              <a:t>(By “RC_ID”, “SERIAL_NO”, “REPAIR_STATUS_ITEM”, “SYMPTOM”, “PART_NO”, “</a:t>
            </a:r>
            <a:r>
              <a:rPr lang="en-US" altLang="zh-TW" dirty="0" err="1" smtClean="0"/>
              <a:t>month_year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dirty="0" smtClean="0"/>
              <a:t>-&gt; RQ</a:t>
            </a:r>
            <a:r>
              <a:rPr lang="zh-TW" altLang="en-US" dirty="0" smtClean="0"/>
              <a:t>會再確認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483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9043" y="3456444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返品操作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01514" y="1740567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8890" y="5382308"/>
            <a:ext cx="14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左大括弧 6"/>
          <p:cNvSpPr/>
          <p:nvPr/>
        </p:nvSpPr>
        <p:spPr>
          <a:xfrm>
            <a:off x="1892967" y="1901352"/>
            <a:ext cx="223072" cy="3665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4459701" y="1797809"/>
            <a:ext cx="259181" cy="19312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3216437" y="885775"/>
            <a:ext cx="160425" cy="20789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76862" y="701109"/>
            <a:ext cx="24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外觀可以判定不可維修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76862" y="2780025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5745" y="3523338"/>
            <a:ext cx="111492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87821" y="2524034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可維修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65764" y="1602067"/>
            <a:ext cx="20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 Defect Found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>
            <a:stCxn id="14" idx="3"/>
            <a:endCxn id="20" idx="1"/>
          </p:cNvCxnSpPr>
          <p:nvPr/>
        </p:nvCxnSpPr>
        <p:spPr>
          <a:xfrm>
            <a:off x="6930189" y="1786733"/>
            <a:ext cx="48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418449" y="1602067"/>
            <a:ext cx="7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NDF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/>
          <p:cNvCxnSpPr>
            <a:stCxn id="10" idx="3"/>
            <a:endCxn id="32" idx="1"/>
          </p:cNvCxnSpPr>
          <p:nvPr/>
        </p:nvCxnSpPr>
        <p:spPr>
          <a:xfrm>
            <a:off x="5855368" y="88577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407797" y="70110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NORC0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/>
          <p:cNvCxnSpPr>
            <a:endCxn id="36" idx="1"/>
          </p:cNvCxnSpPr>
          <p:nvPr/>
        </p:nvCxnSpPr>
        <p:spPr>
          <a:xfrm>
            <a:off x="6067412" y="2708700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619841" y="2524034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NOR1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NORC1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左大括弧 36"/>
          <p:cNvSpPr/>
          <p:nvPr/>
        </p:nvSpPr>
        <p:spPr>
          <a:xfrm>
            <a:off x="6132106" y="3374717"/>
            <a:ext cx="387501" cy="7358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616857" y="3951967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536683" y="3137140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可維修</a:t>
            </a:r>
          </a:p>
        </p:txBody>
      </p:sp>
      <p:cxnSp>
        <p:nvCxnSpPr>
          <p:cNvPr id="40" name="直線單箭頭接點 39"/>
          <p:cNvCxnSpPr>
            <a:endCxn id="41" idx="1"/>
          </p:cNvCxnSpPr>
          <p:nvPr/>
        </p:nvCxnSpPr>
        <p:spPr>
          <a:xfrm>
            <a:off x="7561892" y="335776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114321" y="31730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NOR2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NORC2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左大括弧 41"/>
          <p:cNvSpPr/>
          <p:nvPr/>
        </p:nvSpPr>
        <p:spPr>
          <a:xfrm>
            <a:off x="7522720" y="3859630"/>
            <a:ext cx="298310" cy="685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7903304" y="4321299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維修失敗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902277" y="3747199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</a:t>
            </a:r>
          </a:p>
        </p:txBody>
      </p:sp>
      <p:cxnSp>
        <p:nvCxnSpPr>
          <p:cNvPr id="45" name="直線單箭頭接點 44"/>
          <p:cNvCxnSpPr>
            <a:stCxn id="44" idx="3"/>
            <a:endCxn id="46" idx="1"/>
          </p:cNvCxnSpPr>
          <p:nvPr/>
        </p:nvCxnSpPr>
        <p:spPr>
          <a:xfrm>
            <a:off x="9017200" y="3931865"/>
            <a:ext cx="643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660905" y="37471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ROK3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ROKD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>
            <a:endCxn id="52" idx="1"/>
          </p:cNvCxnSpPr>
          <p:nvPr/>
        </p:nvCxnSpPr>
        <p:spPr>
          <a:xfrm>
            <a:off x="9045835" y="4505965"/>
            <a:ext cx="55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598264" y="4321299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NOR3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NORC3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3" name="直線單箭頭接點 52"/>
          <p:cNvCxnSpPr>
            <a:stCxn id="6" idx="3"/>
            <a:endCxn id="55" idx="1"/>
          </p:cNvCxnSpPr>
          <p:nvPr/>
        </p:nvCxnSpPr>
        <p:spPr>
          <a:xfrm>
            <a:off x="3676639" y="5566974"/>
            <a:ext cx="5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32577" y="5012976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BER0/NORC0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206029" y="5382308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維修無效益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</a:t>
            </a:r>
          </a:p>
        </p:txBody>
      </p:sp>
      <p:sp>
        <p:nvSpPr>
          <p:cNvPr id="60" name="左大括弧 59"/>
          <p:cNvSpPr/>
          <p:nvPr/>
        </p:nvSpPr>
        <p:spPr>
          <a:xfrm>
            <a:off x="5961130" y="5281117"/>
            <a:ext cx="348429" cy="655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6372727" y="5751640"/>
            <a:ext cx="1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需點燈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09559" y="5012976"/>
            <a:ext cx="117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不需點燈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3" name="直線單箭頭接點 62"/>
          <p:cNvCxnSpPr>
            <a:stCxn id="62" idx="3"/>
            <a:endCxn id="54" idx="1"/>
          </p:cNvCxnSpPr>
          <p:nvPr/>
        </p:nvCxnSpPr>
        <p:spPr>
          <a:xfrm>
            <a:off x="7487650" y="5197642"/>
            <a:ext cx="54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287235" y="5751640"/>
            <a:ext cx="1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BER1/NORC1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3" name="直線單箭頭接點 72"/>
          <p:cNvCxnSpPr>
            <a:stCxn id="61" idx="3"/>
            <a:endCxn id="72" idx="1"/>
          </p:cNvCxnSpPr>
          <p:nvPr/>
        </p:nvCxnSpPr>
        <p:spPr>
          <a:xfrm>
            <a:off x="7487650" y="5936306"/>
            <a:ext cx="79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8437" y="6091197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status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：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ROK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NOR</a:t>
            </a:r>
            <a:r>
              <a:rPr lang="zh-TW" altLang="en-US" dirty="0" smtClean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 smtClean="0">
                <a:solidFill>
                  <a:srgbClr val="373737"/>
                </a:solidFill>
                <a:latin typeface="arial" panose="020B0604020202020204" pitchFamily="34" charset="0"/>
              </a:rPr>
              <a:t>NDF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、</a:t>
            </a:r>
            <a:r>
              <a:rPr lang="en-US" altLang="zh-TW" dirty="0" smtClean="0">
                <a:solidFill>
                  <a:srgbClr val="373737"/>
                </a:solidFill>
                <a:latin typeface="arial" panose="020B0604020202020204" pitchFamily="34" charset="0"/>
              </a:rPr>
              <a:t>BER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數字：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0-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外觀檢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1-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2-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解析 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3-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點燈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解析</a:t>
            </a:r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373737"/>
                </a:solidFill>
                <a:latin typeface="arial" panose="020B0604020202020204" pitchFamily="34" charset="0"/>
              </a:rPr>
              <a:t>維修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16857" y="3727098"/>
            <a:ext cx="4996023" cy="963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515653" y="239444"/>
            <a:ext cx="315468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想法：只針對</a:t>
            </a:r>
            <a:r>
              <a:rPr lang="en-US" altLang="zh-TW" dirty="0" smtClean="0"/>
              <a:t>ROK3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ROKD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NOR3</a:t>
            </a:r>
            <a:r>
              <a:rPr lang="zh-TW" altLang="en-US" dirty="0" smtClean="0"/>
              <a:t>預估物料佔比，其他的可以檢查</a:t>
            </a:r>
            <a:r>
              <a:rPr lang="en-US" altLang="zh-TW" dirty="0" smtClean="0"/>
              <a:t>PART_NO</a:t>
            </a:r>
            <a:r>
              <a:rPr lang="zh-TW" altLang="en-US" dirty="0" smtClean="0"/>
              <a:t>是否為空。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24826" y="1344499"/>
            <a:ext cx="14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NOW</a:t>
            </a:r>
            <a:r>
              <a:rPr lang="zh-TW" altLang="en-US" b="1" dirty="0" smtClean="0">
                <a:solidFill>
                  <a:srgbClr val="FF0000"/>
                </a:solidFill>
              </a:rPr>
              <a:t>：尺寸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3" y="2731090"/>
            <a:ext cx="10951844" cy="41269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612" y="566240"/>
            <a:ext cx="983330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想法：只針對</a:t>
            </a:r>
            <a:r>
              <a:rPr lang="en-US" altLang="zh-TW" dirty="0" smtClean="0"/>
              <a:t>ROK3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ROKD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NOR3</a:t>
            </a:r>
            <a:r>
              <a:rPr lang="zh-TW" altLang="en-US" dirty="0" smtClean="0"/>
              <a:t>預估物料，其他的可以檢查</a:t>
            </a:r>
            <a:r>
              <a:rPr lang="en-US" altLang="zh-TW" dirty="0" smtClean="0"/>
              <a:t>PART_NO</a:t>
            </a:r>
            <a:r>
              <a:rPr lang="zh-TW" altLang="en-US" dirty="0" smtClean="0"/>
              <a:t>是否為空。</a:t>
            </a:r>
            <a:endParaRPr lang="en-US" altLang="zh-TW" dirty="0" smtClean="0"/>
          </a:p>
          <a:p>
            <a:r>
              <a:rPr lang="en-US" altLang="zh-TW" dirty="0" smtClean="0"/>
              <a:t>?</a:t>
            </a:r>
            <a:r>
              <a:rPr lang="zh-TW" altLang="en-US" dirty="0" smtClean="0"/>
              <a:t>：不確定要不要</a:t>
            </a:r>
            <a:r>
              <a:rPr lang="zh-TW" altLang="en-US" dirty="0"/>
              <a:t>預估</a:t>
            </a:r>
          </a:p>
        </p:txBody>
      </p:sp>
    </p:spTree>
    <p:extLst>
      <p:ext uri="{BB962C8B-B14F-4D97-AF65-F5344CB8AC3E}">
        <p14:creationId xmlns:p14="http://schemas.microsoft.com/office/powerpoint/2010/main" val="24511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table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94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1.Parts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Columns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：維修效益 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Part_type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、料號前四碼、物料類別、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Key word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Child_Description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從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data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中的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Part_NO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取前四碼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+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Child_Description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對應物料類別與維修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效益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2. Defect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Columns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Symptom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Defect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物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料有多加幾個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defect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type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3.RC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特性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表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columns:RC_ID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RC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特性、純換貨、需預估、轉換前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RC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資料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檢查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:defect type with parts type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正不正確有些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Defect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是不可修不用料的可視化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check table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1.Parts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Type-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整理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29" y="560542"/>
            <a:ext cx="1457856" cy="2937969"/>
          </a:xfrm>
          <a:prstGeom prst="rect">
            <a:avLst/>
          </a:prstGeom>
        </p:spPr>
      </p:pic>
      <p:sp>
        <p:nvSpPr>
          <p:cNvPr id="9" name="平行四邊形 8"/>
          <p:cNvSpPr/>
          <p:nvPr/>
        </p:nvSpPr>
        <p:spPr>
          <a:xfrm>
            <a:off x="687282" y="1817843"/>
            <a:ext cx="1945958" cy="816773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File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Part_Type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物料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流程圖: 決策 9"/>
          <p:cNvSpPr/>
          <p:nvPr/>
        </p:nvSpPr>
        <p:spPr>
          <a:xfrm>
            <a:off x="181440" y="3042169"/>
            <a:ext cx="2957642" cy="1373093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料號前四碼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=nan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or</a:t>
            </a:r>
          </a:p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Child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Description=na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3766021" y="4419665"/>
            <a:ext cx="2286001" cy="107108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料號前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三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碼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維修效益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Part_NO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3742271" y="1690688"/>
            <a:ext cx="2286001" cy="107108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料號前四碼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維修效益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Part_NO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8721" y="5160168"/>
            <a:ext cx="1783080" cy="8159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刪掉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nan 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7" y="3170159"/>
            <a:ext cx="5759293" cy="36478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18742" y="2169796"/>
            <a:ext cx="2344588" cy="929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新增欄位：維修效益</a:t>
            </a:r>
            <a:r>
              <a:rPr lang="en-US" altLang="zh-TW" sz="1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Part_Type</a:t>
            </a:r>
            <a:endParaRPr lang="en-US" altLang="zh-TW" sz="1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8" name="直線單箭頭接點 17"/>
          <p:cNvCxnSpPr>
            <a:stCxn id="9" idx="3"/>
            <a:endCxn id="10" idx="0"/>
          </p:cNvCxnSpPr>
          <p:nvPr/>
        </p:nvCxnSpPr>
        <p:spPr>
          <a:xfrm>
            <a:off x="1558164" y="2634616"/>
            <a:ext cx="102097" cy="40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3" idx="0"/>
          </p:cNvCxnSpPr>
          <p:nvPr/>
        </p:nvCxnSpPr>
        <p:spPr>
          <a:xfrm>
            <a:off x="1660261" y="4415262"/>
            <a:ext cx="0" cy="7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2" idx="1"/>
          </p:cNvCxnSpPr>
          <p:nvPr/>
        </p:nvCxnSpPr>
        <p:spPr>
          <a:xfrm flipV="1">
            <a:off x="2551801" y="2226230"/>
            <a:ext cx="1190470" cy="334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1" idx="3"/>
            <a:endCxn id="14" idx="1"/>
          </p:cNvCxnSpPr>
          <p:nvPr/>
        </p:nvCxnSpPr>
        <p:spPr>
          <a:xfrm flipV="1">
            <a:off x="6052022" y="2634616"/>
            <a:ext cx="1166720" cy="232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3"/>
            <a:endCxn id="11" idx="1"/>
          </p:cNvCxnSpPr>
          <p:nvPr/>
        </p:nvCxnSpPr>
        <p:spPr>
          <a:xfrm flipV="1">
            <a:off x="2551801" y="4955207"/>
            <a:ext cx="1214220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2" idx="3"/>
            <a:endCxn id="14" idx="1"/>
          </p:cNvCxnSpPr>
          <p:nvPr/>
        </p:nvCxnSpPr>
        <p:spPr>
          <a:xfrm>
            <a:off x="6028272" y="2226230"/>
            <a:ext cx="1190470" cy="40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482808" y="868919"/>
            <a:ext cx="58948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  <a:r>
              <a:rPr lang="en-US" altLang="zh-TW" dirty="0" err="1"/>
              <a:t>Part_NO</a:t>
            </a:r>
            <a:r>
              <a:rPr lang="zh-TW" altLang="en-US" dirty="0"/>
              <a:t>取前四碼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 smtClean="0"/>
              <a:t>Description  find </a:t>
            </a:r>
            <a:r>
              <a:rPr lang="zh-TW" altLang="en-US" dirty="0" smtClean="0"/>
              <a:t>物料類別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1.Parts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Type-</a:t>
            </a:r>
            <a:r>
              <a:rPr lang="en-US" altLang="zh-TW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維修效益</a:t>
            </a:r>
            <a:r>
              <a:rPr lang="en-US" altLang="zh-TW" sz="23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Part_type</a:t>
            </a:r>
            <a:r>
              <a:rPr lang="en-US" altLang="zh-TW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(97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r>
              <a:rPr lang="en-US" altLang="zh-TW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462088"/>
            <a:ext cx="11190599" cy="37804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0540" y="5425440"/>
            <a:ext cx="10843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使用方式：</a:t>
            </a:r>
            <a:r>
              <a:rPr lang="en-US" altLang="zh-TW" sz="2000" dirty="0" smtClean="0"/>
              <a:t>data </a:t>
            </a:r>
            <a:r>
              <a:rPr lang="en-US" altLang="zh-TW" sz="2000" dirty="0" err="1" smtClean="0"/>
              <a:t>Part_NO</a:t>
            </a:r>
            <a:r>
              <a:rPr lang="zh-TW" altLang="en-US" sz="2000" dirty="0" smtClean="0"/>
              <a:t>取前四碼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Child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Description(key word</a:t>
            </a:r>
            <a:r>
              <a:rPr lang="zh-TW" altLang="en-US" sz="2000" dirty="0" smtClean="0"/>
              <a:t>標準不一</a:t>
            </a:r>
            <a:r>
              <a:rPr lang="en-US" altLang="zh-TW" sz="2000" dirty="0" smtClean="0"/>
              <a:t>)--&gt;</a:t>
            </a:r>
            <a:r>
              <a:rPr lang="zh-TW" altLang="en-US" sz="2000" dirty="0" smtClean="0"/>
              <a:t> 物料類別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維修效益供串接參考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欄位新增需求：</a:t>
            </a:r>
            <a:r>
              <a:rPr lang="en-US" altLang="zh-TW" sz="2000" dirty="0" smtClean="0">
                <a:solidFill>
                  <a:srgbClr val="FF0000"/>
                </a:solidFill>
              </a:rPr>
              <a:t>Child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Description</a:t>
            </a:r>
          </a:p>
        </p:txBody>
      </p:sp>
      <p:sp>
        <p:nvSpPr>
          <p:cNvPr id="7" name="矩形 6"/>
          <p:cNvSpPr/>
          <p:nvPr/>
        </p:nvSpPr>
        <p:spPr>
          <a:xfrm>
            <a:off x="3230880" y="1462088"/>
            <a:ext cx="1691640" cy="3780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824363" y="6439317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RQ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克翔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確認有涵蓋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所有要預估的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PARTS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1.Parts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Type-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料號前四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en-US" altLang="zh-TW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+Child Description(12108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r>
              <a:rPr lang="en-US" altLang="zh-TW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76360" y="84633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檔案：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Description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14450"/>
            <a:ext cx="8229600" cy="4229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5606296"/>
            <a:ext cx="9875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取料號前四碼</a:t>
            </a:r>
            <a:r>
              <a:rPr lang="en-US" altLang="zh-TW" dirty="0">
                <a:solidFill>
                  <a:srgbClr val="002060"/>
                </a:solidFill>
              </a:rPr>
              <a:t>+child</a:t>
            </a:r>
            <a:r>
              <a:rPr lang="zh-TW" altLang="en-US" dirty="0">
                <a:solidFill>
                  <a:srgbClr val="002060"/>
                </a:solidFill>
              </a:rPr>
              <a:t>後，刪掉重複的內容共</a:t>
            </a:r>
            <a:r>
              <a:rPr lang="en-US" altLang="zh-TW" dirty="0">
                <a:solidFill>
                  <a:srgbClr val="002060"/>
                </a:solidFill>
              </a:rPr>
              <a:t>12108</a:t>
            </a:r>
            <a:r>
              <a:rPr lang="zh-TW" altLang="en-US" dirty="0" smtClean="0">
                <a:solidFill>
                  <a:srgbClr val="002060"/>
                </a:solidFill>
              </a:rPr>
              <a:t>筆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zh-TW" altLang="en-US" dirty="0" smtClean="0">
                <a:solidFill>
                  <a:srgbClr val="002060"/>
                </a:solidFill>
              </a:rPr>
              <a:t>待確認：新增</a:t>
            </a:r>
            <a:r>
              <a:rPr lang="en-US" altLang="zh-TW" dirty="0" smtClean="0">
                <a:solidFill>
                  <a:srgbClr val="002060"/>
                </a:solidFill>
              </a:rPr>
              <a:t>child description</a:t>
            </a:r>
            <a:r>
              <a:rPr lang="zh-TW" altLang="en-US" dirty="0" smtClean="0">
                <a:solidFill>
                  <a:srgbClr val="002060"/>
                </a:solidFill>
              </a:rPr>
              <a:t>後的</a:t>
            </a:r>
            <a:r>
              <a:rPr lang="en-US" altLang="zh-TW" dirty="0" smtClean="0">
                <a:solidFill>
                  <a:srgbClr val="002060"/>
                </a:solidFill>
              </a:rPr>
              <a:t>raw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data</a:t>
            </a:r>
            <a:r>
              <a:rPr lang="zh-TW" altLang="en-US" dirty="0" smtClean="0">
                <a:solidFill>
                  <a:srgbClr val="002060"/>
                </a:solidFill>
              </a:rPr>
              <a:t> 料號四碼</a:t>
            </a:r>
            <a:r>
              <a:rPr lang="en-US" altLang="zh-TW" dirty="0" smtClean="0">
                <a:solidFill>
                  <a:srgbClr val="002060"/>
                </a:solidFill>
              </a:rPr>
              <a:t>+child</a:t>
            </a:r>
            <a:r>
              <a:rPr lang="zh-TW" altLang="en-US" dirty="0" smtClean="0">
                <a:solidFill>
                  <a:srgbClr val="002060"/>
                </a:solidFill>
              </a:rPr>
              <a:t>的組合總共有多少筆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zh-TW" altLang="en-US" dirty="0" smtClean="0"/>
              <a:t>潛在</a:t>
            </a:r>
            <a:r>
              <a:rPr lang="zh-TW" altLang="en-US" dirty="0"/>
              <a:t>問題：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97</a:t>
            </a:r>
            <a:r>
              <a:rPr lang="zh-TW" altLang="en-US" dirty="0" smtClean="0"/>
              <a:t>筆的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 </a:t>
            </a:r>
            <a:r>
              <a:rPr lang="en-US" altLang="zh-TW" dirty="0"/>
              <a:t>table</a:t>
            </a:r>
            <a:r>
              <a:rPr lang="zh-TW" altLang="en-US" dirty="0"/>
              <a:t>會有一些</a:t>
            </a:r>
            <a:r>
              <a:rPr lang="en-US" altLang="zh-TW" dirty="0" err="1"/>
              <a:t>Part_NO</a:t>
            </a:r>
            <a:r>
              <a:rPr lang="en-US" altLang="zh-TW" dirty="0"/>
              <a:t> + Child</a:t>
            </a:r>
            <a:r>
              <a:rPr lang="zh-TW" altLang="en-US" dirty="0"/>
              <a:t>對應不到</a:t>
            </a:r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 smtClean="0"/>
              <a:t>type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72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1.Parts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Type-</a:t>
            </a:r>
            <a:r>
              <a:rPr lang="zh-TW" altLang="en-US" sz="2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根據料號前四碼計算組合數</a:t>
            </a:r>
            <a:endParaRPr lang="zh-TW" altLang="en-US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1498282"/>
            <a:ext cx="5395913" cy="43319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3353" y="6063734"/>
            <a:ext cx="617226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處理方式</a:t>
            </a:r>
            <a:r>
              <a:rPr lang="zh-TW" altLang="en-US" dirty="0" smtClean="0"/>
              <a:t>討論與確認：</a:t>
            </a:r>
            <a:r>
              <a:rPr lang="zh-TW" altLang="en-US" dirty="0"/>
              <a:t>只針對</a:t>
            </a:r>
            <a:r>
              <a:rPr lang="zh-TW" altLang="en-US" dirty="0" smtClean="0"/>
              <a:t>能</a:t>
            </a:r>
            <a:r>
              <a:rPr lang="en-US" altLang="zh-TW" dirty="0" smtClean="0"/>
              <a:t>97</a:t>
            </a:r>
            <a:r>
              <a:rPr lang="zh-TW" altLang="en-US" dirty="0" smtClean="0"/>
              <a:t>筆的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預估</a:t>
            </a:r>
            <a:r>
              <a:rPr lang="en-US" altLang="zh-TW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3421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邊形 8"/>
          <p:cNvSpPr/>
          <p:nvPr/>
        </p:nvSpPr>
        <p:spPr>
          <a:xfrm>
            <a:off x="271586" y="2987177"/>
            <a:ext cx="2116878" cy="816357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讀取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2019/8~2020/7</a:t>
            </a:r>
            <a:r>
              <a:rPr lang="zh-TW" altLang="en-US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symptom</a:t>
            </a:r>
            <a:endParaRPr lang="zh-TW" altLang="en-US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8851967" y="2859604"/>
            <a:ext cx="2286001" cy="107108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給克翔確認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7379" y="2987177"/>
            <a:ext cx="1783080" cy="8159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對應維修效益的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defect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mapping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tabl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endParaRPr lang="en-US" altLang="zh-TW" sz="1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74034" y="2930535"/>
            <a:ext cx="2344588" cy="929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刪除重複的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symptom</a:t>
            </a:r>
            <a:endParaRPr lang="zh-TW" altLang="en-US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8" name="直線單箭頭接點 17"/>
          <p:cNvCxnSpPr>
            <a:stCxn id="9" idx="2"/>
            <a:endCxn id="14" idx="1"/>
          </p:cNvCxnSpPr>
          <p:nvPr/>
        </p:nvCxnSpPr>
        <p:spPr>
          <a:xfrm flipV="1">
            <a:off x="2286419" y="3395355"/>
            <a:ext cx="887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3"/>
            <a:endCxn id="13" idx="1"/>
          </p:cNvCxnSpPr>
          <p:nvPr/>
        </p:nvCxnSpPr>
        <p:spPr>
          <a:xfrm flipV="1">
            <a:off x="5518622" y="3395147"/>
            <a:ext cx="988757" cy="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3"/>
            <a:endCxn id="11" idx="1"/>
          </p:cNvCxnSpPr>
          <p:nvPr/>
        </p:nvCxnSpPr>
        <p:spPr>
          <a:xfrm flipV="1">
            <a:off x="8290459" y="3395146"/>
            <a:ext cx="561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85978" y="2248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2. Defect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Type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整理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流程</a:t>
            </a:r>
            <a:endParaRPr lang="zh-TW" altLang="en-US" sz="2800" dirty="0"/>
          </a:p>
        </p:txBody>
      </p:sp>
      <p:cxnSp>
        <p:nvCxnSpPr>
          <p:cNvPr id="52" name="直線單箭頭接點 51"/>
          <p:cNvCxnSpPr>
            <a:stCxn id="11" idx="2"/>
            <a:endCxn id="55" idx="0"/>
          </p:cNvCxnSpPr>
          <p:nvPr/>
        </p:nvCxnSpPr>
        <p:spPr>
          <a:xfrm flipH="1">
            <a:off x="9994967" y="3930688"/>
            <a:ext cx="1" cy="107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103427" y="5010128"/>
            <a:ext cx="1783080" cy="8159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defect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</a:t>
            </a:r>
          </a:p>
        </p:txBody>
      </p:sp>
      <p:cxnSp>
        <p:nvCxnSpPr>
          <p:cNvPr id="57" name="直線單箭頭接點 56"/>
          <p:cNvCxnSpPr>
            <a:stCxn id="55" idx="1"/>
            <a:endCxn id="61" idx="3"/>
          </p:cNvCxnSpPr>
          <p:nvPr/>
        </p:nvCxnSpPr>
        <p:spPr>
          <a:xfrm flipH="1">
            <a:off x="7960427" y="541809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177347" y="5010128"/>
            <a:ext cx="1783080" cy="8159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</a:t>
            </a:r>
            <a:r>
              <a:rPr lang="zh-TW" altLang="en-US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料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defect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</a:t>
            </a:r>
            <a:r>
              <a:rPr lang="zh-TW" altLang="en-US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41635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2. Defect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Type(135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彙整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2019/8~2021/7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期間所有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symptom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Base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：維修效益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defect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mapping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table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對不上的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sympto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defect type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57" y="1443881"/>
            <a:ext cx="3890963" cy="51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3.RC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特性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計算維修效益但不預估物料：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COSMOS</a:t>
            </a:r>
          </a:p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轉換前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：新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歷史資料參考的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</a:p>
          <a:p>
            <a:r>
              <a:rPr lang="zh-TW" altLang="en-US" sz="2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2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維修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效益缺的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IGS(ACCENTECH)</a:t>
            </a:r>
          </a:p>
          <a:p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第一筆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IGS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維修紀錄：</a:t>
            </a:r>
            <a:b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file(year month)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202104 </a:t>
            </a:r>
            <a:b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10110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b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具體完修日期：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2021/04/21</a:t>
            </a:r>
          </a:p>
          <a:p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6" y="365125"/>
            <a:ext cx="6151244" cy="5714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1" y="3921254"/>
            <a:ext cx="1748789" cy="29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zh-TW" altLang="en-US" dirty="0" smtClean="0"/>
              <a:t>機種維修</a:t>
            </a:r>
            <a:r>
              <a:rPr lang="zh-TW" altLang="en-US" dirty="0"/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Md</a:t>
            </a:r>
            <a:r>
              <a:rPr lang="en-US" altLang="zh-TW" dirty="0"/>
              <a:t> </a:t>
            </a:r>
            <a:r>
              <a:rPr lang="zh-TW" altLang="en-US" dirty="0"/>
              <a:t>機種以往跟以後都不會修，可考慮要不要抓</a:t>
            </a:r>
            <a:r>
              <a:rPr lang="en-US" altLang="zh-TW" dirty="0" smtClean="0"/>
              <a:t>data</a:t>
            </a:r>
          </a:p>
          <a:p>
            <a:pPr lvl="1"/>
            <a:r>
              <a:rPr lang="zh-TW" altLang="en-US" dirty="0" smtClean="0"/>
              <a:t>會有較大尺寸</a:t>
            </a:r>
            <a:r>
              <a:rPr lang="en-US" altLang="zh-TW" dirty="0" smtClean="0"/>
              <a:t>MD </a:t>
            </a:r>
            <a:r>
              <a:rPr lang="zh-TW" altLang="en-US" dirty="0" smtClean="0"/>
              <a:t>機種的情況嗎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雖然</a:t>
            </a:r>
            <a:r>
              <a:rPr lang="zh-TW" altLang="en-US" dirty="0"/>
              <a:t>現在</a:t>
            </a:r>
            <a:r>
              <a:rPr lang="en-US" altLang="zh-TW" dirty="0"/>
              <a:t>by </a:t>
            </a:r>
            <a:r>
              <a:rPr lang="zh-TW" altLang="en-US" dirty="0"/>
              <a:t>尺寸分要不要修，但可能有特殊情況尺寸以下的都會修，</a:t>
            </a:r>
            <a:r>
              <a:rPr lang="en-US" altLang="zh-TW" dirty="0"/>
              <a:t>RQ</a:t>
            </a:r>
            <a:r>
              <a:rPr lang="zh-TW" altLang="en-US" dirty="0"/>
              <a:t>希望所有有記錄的</a:t>
            </a:r>
            <a:r>
              <a:rPr lang="en-US" altLang="zh-TW" dirty="0"/>
              <a:t>product id</a:t>
            </a:r>
            <a:r>
              <a:rPr lang="zh-TW" altLang="en-US" dirty="0"/>
              <a:t>都預測，再對照</a:t>
            </a:r>
            <a:r>
              <a:rPr lang="en-US" altLang="zh-TW" dirty="0"/>
              <a:t>smart </a:t>
            </a:r>
            <a:r>
              <a:rPr lang="en-US" altLang="zh-TW" dirty="0" err="1"/>
              <a:t>fr</a:t>
            </a:r>
            <a:r>
              <a:rPr lang="en-US" altLang="zh-TW" dirty="0"/>
              <a:t>/ </a:t>
            </a:r>
            <a:r>
              <a:rPr lang="zh-TW" altLang="en-US" dirty="0"/>
              <a:t>已發生</a:t>
            </a:r>
            <a:r>
              <a:rPr lang="en-US" altLang="zh-TW" dirty="0"/>
              <a:t>n </a:t>
            </a:r>
            <a:r>
              <a:rPr lang="zh-TW" altLang="en-US" dirty="0"/>
              <a:t>片</a:t>
            </a:r>
            <a:r>
              <a:rPr lang="zh-TW" altLang="en-US" dirty="0" smtClean="0"/>
              <a:t>數字備料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-&gt;</a:t>
            </a:r>
            <a:r>
              <a:rPr lang="zh-TW" altLang="en-US" dirty="0"/>
              <a:t>特殊</a:t>
            </a:r>
            <a:r>
              <a:rPr lang="zh-TW" altLang="en-US" dirty="0" smtClean="0"/>
              <a:t>情況不應預測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-&gt; </a:t>
            </a:r>
            <a:r>
              <a:rPr lang="zh-TW" altLang="en-US" dirty="0" smtClean="0"/>
              <a:t>不能推算</a:t>
            </a:r>
            <a:r>
              <a:rPr lang="zh-TW" altLang="en-US" dirty="0"/>
              <a:t>用料佔比 </a:t>
            </a:r>
            <a:r>
              <a:rPr lang="en-US" altLang="zh-TW" dirty="0"/>
              <a:t>&amp; defect </a:t>
            </a:r>
            <a:r>
              <a:rPr lang="zh-TW" altLang="en-US" dirty="0" smtClean="0"/>
              <a:t>比例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330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欄位統整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-concept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56681"/>
              </p:ext>
            </p:extLst>
          </p:nvPr>
        </p:nvGraphicFramePr>
        <p:xfrm>
          <a:off x="4691380" y="1538288"/>
          <a:ext cx="2791460" cy="340614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279146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一次維修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Serial +</a:t>
                      </a:r>
                      <a:r>
                        <a:rPr lang="en-US" sz="1800" u="none" strike="noStrike" dirty="0" err="1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Symtom+Part</a:t>
                      </a:r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Product </a:t>
                      </a:r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Transfer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route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Stage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 </a:t>
                      </a:r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Part 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Child 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RC_ID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qty</a:t>
                      </a:r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(sum)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3605"/>
              </p:ext>
            </p:extLst>
          </p:nvPr>
        </p:nvGraphicFramePr>
        <p:xfrm>
          <a:off x="8936990" y="1538288"/>
          <a:ext cx="1206500" cy="85153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065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Stage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non-FR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17023"/>
              </p:ext>
            </p:extLst>
          </p:nvPr>
        </p:nvGraphicFramePr>
        <p:xfrm>
          <a:off x="8952230" y="2939415"/>
          <a:ext cx="1206500" cy="113538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065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month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959"/>
              </p:ext>
            </p:extLst>
          </p:nvPr>
        </p:nvGraphicFramePr>
        <p:xfrm>
          <a:off x="1957070" y="4371023"/>
          <a:ext cx="1206500" cy="197739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2065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Part </a:t>
                      </a:r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Part </a:t>
                      </a:r>
                      <a:r>
                        <a:rPr lang="en-US" sz="1800" u="none" strike="noStrike" dirty="0">
                          <a:effectLst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料號前四碼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Key 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 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0011"/>
              </p:ext>
            </p:extLst>
          </p:nvPr>
        </p:nvGraphicFramePr>
        <p:xfrm>
          <a:off x="1677670" y="3105150"/>
          <a:ext cx="1690370" cy="85153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9037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Defect </a:t>
                      </a:r>
                      <a:r>
                        <a:rPr lang="en-US" sz="18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28962"/>
              </p:ext>
            </p:extLst>
          </p:nvPr>
        </p:nvGraphicFramePr>
        <p:xfrm>
          <a:off x="1296670" y="1324928"/>
          <a:ext cx="2391410" cy="14192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9141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route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NUMBER</a:t>
                      </a:r>
                      <a:r>
                        <a:rPr lang="en-US" sz="1800" u="none" strike="noStrike" baseline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OF TRANSFER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FROM RC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DAY DROM RC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187440" y="6019800"/>
            <a:ext cx="5608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黃色：在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裡，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未必會呈現</a:t>
            </a:r>
            <a:endParaRPr lang="en-US" altLang="zh-TW" dirty="0" smtClean="0"/>
          </a:p>
          <a:p>
            <a:r>
              <a:rPr lang="zh-TW" altLang="en-US" dirty="0" smtClean="0"/>
              <a:t>綠色：有</a:t>
            </a:r>
            <a:r>
              <a:rPr lang="en-US" altLang="zh-TW" dirty="0" smtClean="0"/>
              <a:t>mapping table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會呈現部分欄位</a:t>
            </a:r>
            <a:endParaRPr lang="en-US" altLang="zh-TW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65173"/>
              </p:ext>
            </p:extLst>
          </p:nvPr>
        </p:nvGraphicFramePr>
        <p:xfrm>
          <a:off x="8967470" y="4708208"/>
          <a:ext cx="1206500" cy="113538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065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r>
                        <a:rPr lang="zh-TW" altLang="en-US" sz="1800" u="none" strike="noStrike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特性表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性質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純換貨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需預估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54587"/>
              </p:ext>
            </p:extLst>
          </p:nvPr>
        </p:nvGraphicFramePr>
        <p:xfrm>
          <a:off x="472440" y="1098074"/>
          <a:ext cx="7269480" cy="5111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5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49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78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6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2766">
                <a:tc>
                  <a:txBody>
                    <a:bodyPr/>
                    <a:lstStyle/>
                    <a:p>
                      <a:r>
                        <a:rPr lang="en-US" altLang="zh-TW" dirty="0"/>
                        <a:t>RC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From RC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From RC</a:t>
                      </a:r>
                      <a:r>
                        <a:rPr lang="zh-TW" altLang="en-US" dirty="0"/>
                        <a:t>分類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Now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以後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66">
                <a:tc>
                  <a:txBody>
                    <a:bodyPr/>
                    <a:lstStyle/>
                    <a:p>
                      <a:r>
                        <a:rPr lang="en-US" altLang="zh-TW"/>
                        <a:t>EASCON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66">
                <a:tc>
                  <a:txBody>
                    <a:bodyPr/>
                    <a:lstStyle/>
                    <a:p>
                      <a:r>
                        <a:rPr lang="en-US" altLang="zh-TW"/>
                        <a:t>EASCON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PAD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解析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66">
                <a:tc>
                  <a:txBody>
                    <a:bodyPr/>
                    <a:lstStyle/>
                    <a:p>
                      <a:r>
                        <a:rPr lang="en-US" altLang="zh-TW"/>
                        <a:t>EASCON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9843">
                <a:tc>
                  <a:txBody>
                    <a:bodyPr/>
                    <a:lstStyle/>
                    <a:p>
                      <a:r>
                        <a:rPr lang="en-US" altLang="zh-TW" dirty="0"/>
                        <a:t>EASCON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EASCON_AB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異常大量退返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9843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9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EASCON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normal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尺寸不修 </a:t>
                      </a:r>
                      <a:r>
                        <a:rPr lang="en-US" altLang="zh-TW" dirty="0"/>
                        <a:t>-&gt; To ACCU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維修效益</a:t>
                      </a:r>
                      <a:r>
                        <a:rPr lang="en-US" altLang="zh-TW" dirty="0"/>
                        <a:t>-&gt; </a:t>
                      </a:r>
                      <a:r>
                        <a:rPr lang="zh-TW" altLang="en-US" dirty="0"/>
                        <a:t>修</a:t>
                      </a:r>
                      <a:r>
                        <a:rPr lang="en-US" altLang="zh-TW" dirty="0"/>
                        <a:t>/ To ACCU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9843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TGO-AB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異常大量退返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尺寸不修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-&gt; ACCU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維修效益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修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/ To ACCU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39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A&amp;D-US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只換貨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全部</a:t>
                      </a:r>
                      <a:r>
                        <a:rPr lang="en-US" altLang="zh-TW" dirty="0"/>
                        <a:t>-&gt; ACCU</a:t>
                      </a:r>
                      <a:endParaRPr lang="zh-TW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0560" y="450949"/>
            <a:ext cx="565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確認</a:t>
            </a:r>
            <a:r>
              <a:rPr lang="en-US" altLang="zh-TW" dirty="0"/>
              <a:t>smart </a:t>
            </a:r>
            <a:r>
              <a:rPr lang="en-US" altLang="zh-TW" dirty="0" err="1"/>
              <a:t>fr</a:t>
            </a:r>
            <a:r>
              <a:rPr lang="en-US" altLang="zh-TW" dirty="0"/>
              <a:t> </a:t>
            </a:r>
            <a:r>
              <a:rPr lang="zh-TW" altLang="en-US" dirty="0"/>
              <a:t>預測的是</a:t>
            </a:r>
            <a:r>
              <a:rPr lang="en-US" altLang="zh-TW" dirty="0" err="1"/>
              <a:t>Eacon</a:t>
            </a:r>
            <a:r>
              <a:rPr lang="en-US" altLang="zh-TW" dirty="0"/>
              <a:t> + none, ACCU + none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Smart </a:t>
            </a:r>
            <a:r>
              <a:rPr lang="en-US" altLang="zh-TW" dirty="0" err="1"/>
              <a:t>fr</a:t>
            </a:r>
            <a:r>
              <a:rPr lang="en-US" altLang="zh-TW" dirty="0"/>
              <a:t> </a:t>
            </a:r>
            <a:r>
              <a:rPr lang="zh-TW" altLang="en-US" dirty="0"/>
              <a:t>也有</a:t>
            </a:r>
            <a:r>
              <a:rPr lang="en-US" altLang="zh-TW" dirty="0"/>
              <a:t>A&amp;D-US 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016240" y="1339136"/>
            <a:ext cx="403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-&gt; ACCU + EASCON</a:t>
            </a:r>
            <a:r>
              <a:rPr lang="zh-TW" altLang="en-US" dirty="0"/>
              <a:t> </a:t>
            </a:r>
            <a:r>
              <a:rPr lang="en-US" altLang="zh-TW" dirty="0"/>
              <a:t>(normal RC)</a:t>
            </a:r>
            <a:r>
              <a:rPr lang="zh-TW" altLang="en-US" dirty="0"/>
              <a:t>的</a:t>
            </a:r>
            <a:r>
              <a:rPr lang="en-US" altLang="zh-TW" dirty="0"/>
              <a:t>defect </a:t>
            </a:r>
            <a:r>
              <a:rPr lang="zh-TW" altLang="en-US" dirty="0"/>
              <a:t>算在</a:t>
            </a:r>
            <a:r>
              <a:rPr lang="en-US" altLang="zh-TW" dirty="0"/>
              <a:t>EASCON?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-&gt; COSMO </a:t>
            </a:r>
            <a:r>
              <a:rPr lang="zh-TW" altLang="en-US" dirty="0"/>
              <a:t>會否實行三部維修效益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-&gt; </a:t>
            </a:r>
            <a:r>
              <a:rPr lang="zh-TW" altLang="en-US" dirty="0"/>
              <a:t>想要了解其他</a:t>
            </a:r>
            <a:r>
              <a:rPr lang="en-US" altLang="zh-TW" dirty="0"/>
              <a:t>RC to </a:t>
            </a:r>
            <a:r>
              <a:rPr lang="zh-TW" altLang="en-US" dirty="0"/>
              <a:t>非</a:t>
            </a:r>
            <a:r>
              <a:rPr lang="en-US" altLang="zh-TW" dirty="0"/>
              <a:t>ACCU </a:t>
            </a:r>
            <a:r>
              <a:rPr lang="zh-TW" altLang="en-US" dirty="0"/>
              <a:t>的</a:t>
            </a:r>
            <a:r>
              <a:rPr lang="en-US" altLang="zh-TW" dirty="0"/>
              <a:t>normal RC </a:t>
            </a:r>
            <a:r>
              <a:rPr lang="zh-TW" altLang="en-US" dirty="0"/>
              <a:t>的關係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內容版面配置區 7"/>
          <p:cNvSpPr txBox="1">
            <a:spLocks/>
          </p:cNvSpPr>
          <p:nvPr/>
        </p:nvSpPr>
        <p:spPr>
          <a:xfrm>
            <a:off x="8016240" y="550228"/>
            <a:ext cx="4450080" cy="54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u="sng" dirty="0"/>
              <a:t>資料整理 </a:t>
            </a:r>
            <a:r>
              <a:rPr lang="en-US" altLang="zh-TW" u="sng" dirty="0"/>
              <a:t>(from RC)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1384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27451" y="845979"/>
            <a:ext cx="10515600" cy="5408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用料占比計算問題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27451" y="1370886"/>
            <a:ext cx="10515600" cy="5408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原先想法：使用維修效益中各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Defect group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所對應的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Parts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占比 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17700" y="5446707"/>
                <a:ext cx="4666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=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𝐧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en-US" altLang="zh-TW" b="1" dirty="0">
                  <a:solidFill>
                    <a:srgbClr val="0000FF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00" y="5446707"/>
                <a:ext cx="466672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5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637581" y="5940562"/>
            <a:ext cx="2064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</a:rPr>
              <a:t>預測會有</a:t>
            </a:r>
            <a:r>
              <a:rPr lang="en-US" altLang="zh-TW" sz="2000" b="1" dirty="0">
                <a:solidFill>
                  <a:schemeClr val="accent2"/>
                </a:solidFill>
              </a:rPr>
              <a:t>n </a:t>
            </a:r>
            <a:r>
              <a:rPr lang="zh-TW" altLang="en-US" sz="2000" b="1" dirty="0">
                <a:solidFill>
                  <a:schemeClr val="accent2"/>
                </a:solidFill>
              </a:rPr>
              <a:t>片 </a:t>
            </a:r>
            <a:endParaRPr lang="en-US" altLang="zh-TW" sz="2000" b="1" dirty="0">
              <a:solidFill>
                <a:schemeClr val="accent2"/>
              </a:solidFill>
            </a:endParaRPr>
          </a:p>
          <a:p>
            <a:pPr algn="ctr"/>
            <a:r>
              <a:rPr lang="en-US" altLang="zh-TW" sz="2000" b="1" dirty="0">
                <a:solidFill>
                  <a:schemeClr val="accent2"/>
                </a:solidFill>
              </a:rPr>
              <a:t>Defect</a:t>
            </a:r>
            <a:r>
              <a:rPr lang="zh-TW" altLang="en-US" sz="2000" b="1" dirty="0">
                <a:solidFill>
                  <a:schemeClr val="accent2"/>
                </a:solidFill>
              </a:rPr>
              <a:t>是</a:t>
            </a:r>
            <a:r>
              <a:rPr lang="en-US" altLang="zh-TW" sz="2000" b="1" dirty="0">
                <a:solidFill>
                  <a:schemeClr val="accent2"/>
                </a:solidFill>
              </a:rPr>
              <a:t>POL </a:t>
            </a:r>
            <a:r>
              <a:rPr lang="zh-TW" altLang="en-US" sz="2000" b="1" dirty="0">
                <a:solidFill>
                  <a:schemeClr val="accent2"/>
                </a:solidFill>
              </a:rPr>
              <a:t>的面版</a:t>
            </a:r>
          </a:p>
        </p:txBody>
      </p:sp>
      <p:sp>
        <p:nvSpPr>
          <p:cNvPr id="9" name="上彎箭號 8"/>
          <p:cNvSpPr/>
          <p:nvPr/>
        </p:nvSpPr>
        <p:spPr>
          <a:xfrm rot="5400000" flipV="1">
            <a:off x="9752533" y="5980003"/>
            <a:ext cx="143650" cy="24384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cxnSp>
        <p:nvCxnSpPr>
          <p:cNvPr id="10" name="直線接點 9"/>
          <p:cNvCxnSpPr/>
          <p:nvPr/>
        </p:nvCxnSpPr>
        <p:spPr>
          <a:xfrm>
            <a:off x="8122920" y="5884544"/>
            <a:ext cx="20421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165080" y="5819805"/>
            <a:ext cx="206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25000"/>
                  </a:schemeClr>
                </a:solidFill>
              </a:rPr>
              <a:t>n </a:t>
            </a:r>
            <a:r>
              <a:rPr lang="zh-TW" altLang="en-US" sz="2000" b="1" dirty="0">
                <a:solidFill>
                  <a:schemeClr val="bg2">
                    <a:lumMod val="25000"/>
                  </a:schemeClr>
                </a:solidFill>
              </a:rPr>
              <a:t>片 </a:t>
            </a:r>
            <a:endParaRPr lang="en-US" altLang="zh-TW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bg2">
                    <a:lumMod val="25000"/>
                  </a:schemeClr>
                </a:solidFill>
              </a:rPr>
              <a:t>會用多少</a:t>
            </a:r>
            <a:r>
              <a:rPr lang="en-US" altLang="zh-TW" sz="2000" b="1" dirty="0">
                <a:solidFill>
                  <a:schemeClr val="bg2">
                    <a:lumMod val="25000"/>
                  </a:schemeClr>
                </a:solidFill>
              </a:rPr>
              <a:t>POL?</a:t>
            </a:r>
            <a:endParaRPr lang="zh-TW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上彎箭號 12"/>
          <p:cNvSpPr/>
          <p:nvPr/>
        </p:nvSpPr>
        <p:spPr>
          <a:xfrm rot="5400000">
            <a:off x="10633059" y="5848872"/>
            <a:ext cx="126862" cy="310242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直線接點 13"/>
          <p:cNvCxnSpPr>
            <a:endCxn id="11" idx="0"/>
          </p:cNvCxnSpPr>
          <p:nvPr/>
        </p:nvCxnSpPr>
        <p:spPr>
          <a:xfrm flipV="1">
            <a:off x="10363347" y="5819805"/>
            <a:ext cx="83416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8908" b="-2981"/>
          <a:stretch/>
        </p:blipFill>
        <p:spPr>
          <a:xfrm>
            <a:off x="103540" y="3399477"/>
            <a:ext cx="11487912" cy="19744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3" b="-4958"/>
          <a:stretch/>
        </p:blipFill>
        <p:spPr>
          <a:xfrm>
            <a:off x="3697934" y="1858382"/>
            <a:ext cx="7879294" cy="22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27451" y="845979"/>
            <a:ext cx="10515600" cy="5408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用料占比計算問題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資料清理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751" y="1843683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面板與物料比例的關係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check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RC_ID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Product_ID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+ Defect Group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是否為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的關係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?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(e.g.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defect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POL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的面板用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上述如否，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RC_ID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Product_ID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+ Defect Group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的比例關係怎樣是合理的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?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Outlier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刪去標準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若資料出現一片面板用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2,3,4,5…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個料，應以什麼標準刪去這樣的狀況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?(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可能會影響預測效能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建議：使用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RAW</a:t>
            </a: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DATA</a:t>
            </a: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，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IDD</a:t>
            </a: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可用演算法去除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outlier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3.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資料形式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：預估出的某個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有料，但其他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Parts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缺料的資料形式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63" y="4126706"/>
            <a:ext cx="5458528" cy="260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 txBox="1">
                <a:spLocks/>
              </p:cNvSpPr>
              <p:nvPr/>
            </p:nvSpPr>
            <p:spPr>
              <a:xfrm>
                <a:off x="838200" y="365125"/>
                <a:ext cx="10515600" cy="5959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評估指標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沒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有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缺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K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D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R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需要詳細的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缺料</m:t>
                    </m:r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資訊才能計算預測效能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e.g. 2-5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月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350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片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panel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缺料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</m:oMath>
                </a14:m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650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片沒有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缺料</m:t>
                    </m:r>
                  </m:oMath>
                </a14:m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	POL RQ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400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ID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430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450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	BL RQ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600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ID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570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需要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800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但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	150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個沒有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tape-&gt;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650</a:t>
                </a: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	…</a:t>
                </a: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	150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片沒有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Tape/Bezel -&gt; 200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片真實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缺料</m:t>
                    </m:r>
                  </m:oMath>
                </a14:m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維修效益還沒發生</a:t>
                </a:r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-&gt;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比較真實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defect%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與預測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defect%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5959475"/>
              </a:xfrm>
              <a:prstGeom prst="rect">
                <a:avLst/>
              </a:prstGeom>
              <a:blipFill>
                <a:blip r:embed="rId2"/>
                <a:stretch>
                  <a:fillRect l="-1217" t="-1840" b="-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5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ACCU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用料預估問題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3953"/>
              </p:ext>
            </p:extLst>
          </p:nvPr>
        </p:nvGraphicFramePr>
        <p:xfrm>
          <a:off x="995680" y="1690688"/>
          <a:ext cx="6373071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4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返品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RC_ID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000" baseline="30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維修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後送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RC_ID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RC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7845"/>
              </p:ext>
            </p:extLst>
          </p:nvPr>
        </p:nvGraphicFramePr>
        <p:xfrm>
          <a:off x="5964651" y="2956253"/>
          <a:ext cx="42513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2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7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RC_ID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FROM_RC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Defect</a:t>
                      </a:r>
                      <a:r>
                        <a:rPr lang="en-US" altLang="zh-TW" baseline="0" dirty="0"/>
                        <a:t> Type</a:t>
                      </a:r>
                      <a:r>
                        <a:rPr lang="zh-TW" altLang="en-US" baseline="0" dirty="0"/>
                        <a:t>紀錄位置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IGS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IGS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無維修效益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IGS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IGS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有維修效益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48918" y="3420084"/>
            <a:ext cx="402745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需要結案</a:t>
            </a:r>
            <a:r>
              <a:rPr lang="en-US" altLang="zh-TW" dirty="0"/>
              <a:t>status</a:t>
            </a:r>
            <a:r>
              <a:rPr lang="zh-TW" altLang="en-US" dirty="0"/>
              <a:t>將</a:t>
            </a:r>
            <a:r>
              <a:rPr lang="en-US" altLang="zh-TW" dirty="0"/>
              <a:t>RC</a:t>
            </a:r>
            <a:r>
              <a:rPr lang="zh-TW" altLang="en-US" dirty="0"/>
              <a:t>分為三類進行預估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75648" y="5183532"/>
                <a:ext cx="9956508" cy="697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  <m:r>
                      <a:rPr lang="en-US" altLang="zh-TW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  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ACCU </a:t>
                </a:r>
                <a:r>
                  <a:rPr lang="zh-TW" alt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自己的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)</a:t>
                </a:r>
              </a:p>
              <a:p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                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TW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𝒊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不</m:t>
                        </m:r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𝐢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X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𝐢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=</m:t>
                    </m:r>
                    <m:r>
                      <a:rPr lang="zh-TW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其</m:t>
                    </m:r>
                    <m:r>
                      <a:rPr lang="zh-TW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他</m:t>
                    </m:r>
                    <m:r>
                      <a:rPr lang="zh-TW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維</m:t>
                    </m:r>
                    <m:r>
                      <a:rPr lang="zh-TW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修</m:t>
                    </m:r>
                    <m:r>
                      <a:rPr lang="zh-TW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中</m:t>
                    </m:r>
                    <m:r>
                      <a:rPr lang="zh-TW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心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)</m:t>
                    </m:r>
                    <m:r>
                      <a:rPr lang="en-US" altLang="zh-TW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zh-TW" b="1" dirty="0">
                  <a:solidFill>
                    <a:schemeClr val="tx1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48" y="5183532"/>
                <a:ext cx="9956508" cy="697499"/>
              </a:xfrm>
              <a:prstGeom prst="rect">
                <a:avLst/>
              </a:prstGeom>
              <a:blipFill rotWithShape="0">
                <a:blip r:embed="rId2"/>
                <a:stretch>
                  <a:fillRect l="-490" t="-16522" b="-9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661607" y="597112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/>
                </a:solidFill>
              </a:rPr>
              <a:t>其他維修中心沒有效益</a:t>
            </a:r>
            <a:endParaRPr lang="en-US" altLang="zh-TW" b="1" dirty="0">
              <a:solidFill>
                <a:schemeClr val="accent2"/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/>
                </a:solidFill>
              </a:rPr>
              <a:t>的總和</a:t>
            </a:r>
          </a:p>
        </p:txBody>
      </p:sp>
      <p:sp>
        <p:nvSpPr>
          <p:cNvPr id="10" name="上彎箭號 9"/>
          <p:cNvSpPr/>
          <p:nvPr/>
        </p:nvSpPr>
        <p:spPr>
          <a:xfrm rot="5400000">
            <a:off x="2426165" y="5993901"/>
            <a:ext cx="189145" cy="14359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64651" y="5975603"/>
            <a:ext cx="318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6"/>
                </a:solidFill>
              </a:rPr>
              <a:t>ACCU </a:t>
            </a:r>
            <a:r>
              <a:rPr lang="zh-TW" altLang="en-US" b="1" dirty="0">
                <a:solidFill>
                  <a:schemeClr val="accent6"/>
                </a:solidFill>
              </a:rPr>
              <a:t>有效益</a:t>
            </a:r>
            <a:r>
              <a:rPr lang="en-US" altLang="zh-TW" b="1" dirty="0">
                <a:solidFill>
                  <a:schemeClr val="accent6"/>
                </a:solidFill>
              </a:rPr>
              <a:t>&amp; ACCU </a:t>
            </a:r>
            <a:r>
              <a:rPr lang="zh-TW" altLang="en-US" b="1" dirty="0">
                <a:solidFill>
                  <a:schemeClr val="accent6"/>
                </a:solidFill>
              </a:rPr>
              <a:t>用料佔比</a:t>
            </a:r>
          </a:p>
        </p:txBody>
      </p:sp>
      <p:sp>
        <p:nvSpPr>
          <p:cNvPr id="12" name="上彎箭號 11"/>
          <p:cNvSpPr/>
          <p:nvPr/>
        </p:nvSpPr>
        <p:spPr>
          <a:xfrm rot="5400000">
            <a:off x="5798283" y="5993901"/>
            <a:ext cx="189145" cy="14359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用料預估小結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4168" y="4021866"/>
                <a:ext cx="11167096" cy="76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  <m:r>
                      <a:rPr lang="en-US" altLang="zh-TW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  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zh-TW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ACCU </a:t>
                </a:r>
                <a:r>
                  <a:rPr lang="zh-TW" alt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自己的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)</a:t>
                </a:r>
              </a:p>
              <a:p>
                <a:r>
                  <a:rPr lang="en-US" altLang="zh-TW" sz="20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                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TW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標楷體" pitchFamily="65" charset="-120"/>
                                <a:cs typeface="Arial" pitchFamily="34" charset="0"/>
                              </a:rPr>
                              <m:t>𝒊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𝒌</m:t>
                        </m:r>
                      </m:sub>
                      <m:sup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不</m:t>
                        </m:r>
                        <m:r>
                          <a:rPr lang="zh-TW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𝐢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altLang="zh-TW" sz="20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  X 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|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𝐀𝐂𝐂𝐔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,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</m:d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sSubSup>
                      <m:sSubSup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𝒑𝒂𝒓𝒕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𝒅𝒌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ACCU</m:t>
                        </m:r>
                      </m:sup>
                    </m:sSubSup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(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𝐢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=</m:t>
                    </m:r>
                    <m:r>
                      <a:rPr lang="zh-TW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其</m:t>
                    </m:r>
                    <m:r>
                      <a:rPr lang="zh-TW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他</m:t>
                    </m:r>
                    <m:r>
                      <a:rPr lang="zh-TW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維</m:t>
                    </m:r>
                    <m:r>
                      <a:rPr lang="zh-TW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修</m:t>
                    </m:r>
                    <m:r>
                      <a:rPr lang="zh-TW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中</m:t>
                    </m:r>
                    <m:r>
                      <a:rPr lang="zh-TW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心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)</m:t>
                    </m:r>
                    <m:r>
                      <a:rPr lang="en-US" altLang="zh-TW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zh-TW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8" y="4021866"/>
                <a:ext cx="11167096" cy="764953"/>
              </a:xfrm>
              <a:prstGeom prst="rect">
                <a:avLst/>
              </a:prstGeom>
              <a:blipFill rotWithShape="0">
                <a:blip r:embed="rId2"/>
                <a:stretch>
                  <a:fillRect l="-601" t="-16800" b="-96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121887" y="480945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</a:rPr>
              <a:t>其他維修中心沒有效益</a:t>
            </a:r>
            <a:endParaRPr lang="en-US" altLang="zh-TW" sz="2000" b="1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accent2"/>
                </a:solidFill>
              </a:rPr>
              <a:t>的總和</a:t>
            </a:r>
          </a:p>
        </p:txBody>
      </p:sp>
      <p:sp>
        <p:nvSpPr>
          <p:cNvPr id="6" name="上彎箭號 5"/>
          <p:cNvSpPr/>
          <p:nvPr/>
        </p:nvSpPr>
        <p:spPr>
          <a:xfrm rot="5400000">
            <a:off x="2014685" y="4832235"/>
            <a:ext cx="189145" cy="14359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文字方塊 6"/>
          <p:cNvSpPr txBox="1"/>
          <p:nvPr/>
        </p:nvSpPr>
        <p:spPr>
          <a:xfrm>
            <a:off x="5385978" y="4813937"/>
            <a:ext cx="351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/>
                </a:solidFill>
              </a:rPr>
              <a:t>ACCU </a:t>
            </a:r>
            <a:r>
              <a:rPr lang="zh-TW" altLang="en-US" sz="2000" b="1" dirty="0">
                <a:solidFill>
                  <a:schemeClr val="accent6"/>
                </a:solidFill>
              </a:rPr>
              <a:t>有效益</a:t>
            </a:r>
            <a:r>
              <a:rPr lang="en-US" altLang="zh-TW" sz="2000" b="1" dirty="0">
                <a:solidFill>
                  <a:schemeClr val="accent6"/>
                </a:solidFill>
              </a:rPr>
              <a:t>&amp; ACCU </a:t>
            </a:r>
            <a:r>
              <a:rPr lang="zh-TW" altLang="en-US" sz="2000" b="1" dirty="0">
                <a:solidFill>
                  <a:schemeClr val="accent6"/>
                </a:solidFill>
              </a:rPr>
              <a:t>用料佔比</a:t>
            </a:r>
          </a:p>
        </p:txBody>
      </p:sp>
      <p:sp>
        <p:nvSpPr>
          <p:cNvPr id="8" name="上彎箭號 7"/>
          <p:cNvSpPr/>
          <p:nvPr/>
        </p:nvSpPr>
        <p:spPr>
          <a:xfrm rot="5400000">
            <a:off x="5386803" y="4832235"/>
            <a:ext cx="189145" cy="14359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6665"/>
                <a:ext cx="10515600" cy="6592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= </m:t>
                        </m:r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𝐧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sz="20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en-US" altLang="zh-TW" sz="2000" b="1" dirty="0">
                  <a:solidFill>
                    <a:srgbClr val="0000FF"/>
                  </a:solidFill>
                  <a:latin typeface="Cambria Math" panose="02040503050406030204" pitchFamily="18" charset="0"/>
                  <a:ea typeface="標楷體" pitchFamily="65" charset="-120"/>
                  <a:cs typeface="Arial" pitchFamily="34" charset="0"/>
                </a:endParaRPr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6665"/>
                <a:ext cx="10515600" cy="659224"/>
              </a:xfrm>
              <a:blipFill rotWithShape="0">
                <a:blip r:embed="rId3"/>
                <a:stretch>
                  <a:fillRect l="-522" t="-9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001142" y="1988072"/>
            <a:ext cx="1859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以外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001142" y="3512073"/>
            <a:ext cx="1859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1830" y="1722840"/>
            <a:ext cx="7259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Part_No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QTY_Parts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/>
              <a:t>Repaired year month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：結案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/>
              <a:t>Repaired year month</a:t>
            </a:r>
          </a:p>
        </p:txBody>
      </p:sp>
      <p:sp>
        <p:nvSpPr>
          <p:cNvPr id="5" name="矩形 4"/>
          <p:cNvSpPr/>
          <p:nvPr/>
        </p:nvSpPr>
        <p:spPr>
          <a:xfrm>
            <a:off x="1178639" y="2165918"/>
            <a:ext cx="1253613" cy="501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物料耗用</a:t>
            </a:r>
          </a:p>
        </p:txBody>
      </p:sp>
      <p:sp>
        <p:nvSpPr>
          <p:cNvPr id="6" name="矩形 5"/>
          <p:cNvSpPr/>
          <p:nvPr/>
        </p:nvSpPr>
        <p:spPr>
          <a:xfrm>
            <a:off x="1178639" y="5303331"/>
            <a:ext cx="1253613" cy="501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預估返品</a:t>
            </a:r>
          </a:p>
        </p:txBody>
      </p:sp>
      <p:sp>
        <p:nvSpPr>
          <p:cNvPr id="8" name="左大括弧 7"/>
          <p:cNvSpPr/>
          <p:nvPr/>
        </p:nvSpPr>
        <p:spPr>
          <a:xfrm>
            <a:off x="2786460" y="5043784"/>
            <a:ext cx="222210" cy="1020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53440" y="1680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資料面彙整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QTY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左大括弧 11"/>
          <p:cNvSpPr/>
          <p:nvPr/>
        </p:nvSpPr>
        <p:spPr>
          <a:xfrm>
            <a:off x="4559461" y="1989522"/>
            <a:ext cx="222210" cy="1020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01240" y="4924582"/>
            <a:ext cx="862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Smart FR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：預估的是原本就要退到特定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的返品數量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已發生機種數量：分成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way/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issued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/on stock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紀錄實際返品數量與是否有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維修的資料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3801" y="2094440"/>
            <a:ext cx="188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</a:t>
            </a: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劃分開來看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QTY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058" y="1620190"/>
            <a:ext cx="18838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維修效益</a:t>
            </a:r>
          </a:p>
        </p:txBody>
      </p:sp>
      <p:sp>
        <p:nvSpPr>
          <p:cNvPr id="2" name="矩形 1"/>
          <p:cNvSpPr/>
          <p:nvPr/>
        </p:nvSpPr>
        <p:spPr>
          <a:xfrm>
            <a:off x="637620" y="1059395"/>
            <a:ext cx="9405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資料維度統一格式：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RC_ID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From_RC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Model_name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Product ID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Stage</a:t>
            </a:r>
          </a:p>
        </p:txBody>
      </p:sp>
      <p:sp>
        <p:nvSpPr>
          <p:cNvPr id="17" name="矩形 16"/>
          <p:cNvSpPr/>
          <p:nvPr/>
        </p:nvSpPr>
        <p:spPr>
          <a:xfrm>
            <a:off x="1178639" y="3391416"/>
            <a:ext cx="1253613" cy="501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QTY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7564" y="3408089"/>
            <a:ext cx="8578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REPAIR_YEAR_MONTH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defect Type(from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三部資料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8639" y="3591654"/>
            <a:ext cx="1253613" cy="501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QTY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7564" y="3608327"/>
            <a:ext cx="8578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REPAIR_YEAR_MONTH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defect Type(from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三部資料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維修效益開放</a:t>
            </a:r>
            <a:r>
              <a:rPr lang="zh-TW" altLang="en-US" dirty="0" smtClean="0"/>
              <a:t>機種與物料預測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89580"/>
              </p:ext>
            </p:extLst>
          </p:nvPr>
        </p:nvGraphicFramePr>
        <p:xfrm>
          <a:off x="581660" y="2010569"/>
          <a:ext cx="7312659" cy="3762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209"/>
                <a:gridCol w="749547"/>
                <a:gridCol w="749547"/>
                <a:gridCol w="1425969"/>
                <a:gridCol w="1425969"/>
                <a:gridCol w="987209"/>
                <a:gridCol w="987209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RC_ID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</a:rPr>
                        <a:t>純換貨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需預估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轉換前的</a:t>
                      </a:r>
                      <a:r>
                        <a:rPr lang="en-US" sz="2000" u="none" strike="noStrike">
                          <a:effectLst/>
                        </a:rPr>
                        <a:t>RC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APPLICATION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維修尺寸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</a:rPr>
                        <a:t>維修效益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ACCU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15.6'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UPLUS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21.5'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EASCON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15.6'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ACCENTECH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40'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15.6'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18.5'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ZZHC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GOC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15.6'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A&amp;D-US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40'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PCZ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RQCZ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</a:rPr>
                        <a:t>不維修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COSMO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40'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14853"/>
              </p:ext>
            </p:extLst>
          </p:nvPr>
        </p:nvGraphicFramePr>
        <p:xfrm>
          <a:off x="8986520" y="2005965"/>
          <a:ext cx="2900680" cy="4238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68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</a:rPr>
                        <a:t>開放全修機種</a:t>
                      </a:r>
                      <a:endParaRPr lang="en-US" altLang="zh-TW" sz="18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</a:rPr>
                        <a:t>NON-MD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product_id_start_with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2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ACCU </a:t>
            </a:r>
            <a:r>
              <a:rPr lang="zh-TW" altLang="en-US" dirty="0" smtClean="0"/>
              <a:t>現在按尺寸也有特殊情況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68634"/>
              </p:ext>
            </p:extLst>
          </p:nvPr>
        </p:nvGraphicFramePr>
        <p:xfrm>
          <a:off x="1051560" y="2252345"/>
          <a:ext cx="10054658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2560"/>
                <a:gridCol w="2301240"/>
                <a:gridCol w="2407920"/>
                <a:gridCol w="1384969"/>
                <a:gridCol w="1173302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RCID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product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serial no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defect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GN140BGAA0B0S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04C120L95Y8002J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2021/07/30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 White Spot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4501M000DK60D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54497" y="3594854"/>
            <a:ext cx="420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-&gt; </a:t>
            </a:r>
            <a:r>
              <a:rPr lang="zh-TW" altLang="en-US" dirty="0" smtClean="0"/>
              <a:t>如何推算用料佔比 </a:t>
            </a:r>
            <a:r>
              <a:rPr lang="en-US" altLang="zh-TW" dirty="0" smtClean="0"/>
              <a:t>&amp; defect 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6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欄位統整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-before &amp; after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7820"/>
              </p:ext>
            </p:extLst>
          </p:nvPr>
        </p:nvGraphicFramePr>
        <p:xfrm>
          <a:off x="4131310" y="1946910"/>
          <a:ext cx="2437130" cy="43586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437130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現有欄位</a:t>
                      </a:r>
                      <a:endParaRPr lang="zh-TW" altLang="en-US" sz="2000" b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ORDER_NO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ORDER_TYPE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RC_ID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SERIAL_NO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MODEL_NAME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PRODUCT_ID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FAILURE_STAGE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ISSUE_DATE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RECEIVING_DATE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REPAIR_FINISHED_DATE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REPAIR_STATUS_ITEM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REPAIR_GRADE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PART_NO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35628"/>
              </p:ext>
            </p:extLst>
          </p:nvPr>
        </p:nvGraphicFramePr>
        <p:xfrm>
          <a:off x="7819390" y="1491616"/>
          <a:ext cx="3183890" cy="487489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183890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新增欄位</a:t>
                      </a:r>
                      <a:endParaRPr lang="zh-TW" altLang="en-US" sz="2000" b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ORDER_NO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ORDER_TYPE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RC_ID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FROMRC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DAY_FROM_RC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SERIAL_NO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MODEL_NAME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PRODUCT_ID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FAILURE_STAGE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REPAIR_FINISHED_DATE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REPAIR_STATUS_ITEM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REPAIR_GRADE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SYMPTOM_NO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SYMPTOM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DEFECT</a:t>
                      </a:r>
                      <a:r>
                        <a:rPr lang="en-US" sz="16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TYPE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PART_NO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CHILD_DESCRIPTION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PART TYPE(</a:t>
                      </a:r>
                      <a:r>
                        <a:rPr lang="zh-TW" altLang="en-US" sz="16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物料類別</a:t>
                      </a:r>
                      <a:r>
                        <a:rPr lang="en-US" altLang="zh-TW" sz="16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加號 2"/>
          <p:cNvSpPr/>
          <p:nvPr/>
        </p:nvSpPr>
        <p:spPr>
          <a:xfrm>
            <a:off x="7360920" y="2514600"/>
            <a:ext cx="289560" cy="35052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加號 5"/>
          <p:cNvSpPr/>
          <p:nvPr/>
        </p:nvSpPr>
        <p:spPr>
          <a:xfrm>
            <a:off x="7360920" y="5791200"/>
            <a:ext cx="289560" cy="35052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70214"/>
              </p:ext>
            </p:extLst>
          </p:nvPr>
        </p:nvGraphicFramePr>
        <p:xfrm>
          <a:off x="656590" y="1946910"/>
          <a:ext cx="2437130" cy="56769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437130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effectLst/>
                        </a:rPr>
                        <a:t>ORDER_TYPE</a:t>
                      </a:r>
                      <a:endParaRPr lang="zh-TW" altLang="en-US" sz="2000" b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kern="1200" dirty="0" smtClean="0">
                          <a:effectLst/>
                        </a:rPr>
                        <a:t>Allocation, RMA, </a:t>
                      </a:r>
                      <a:r>
                        <a:rPr lang="en-US" altLang="zh-TW" sz="16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buffer</a:t>
                      </a:r>
                      <a:endParaRPr lang="en-US" sz="1600" u="none" strike="noStrike" kern="120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30566"/>
              </p:ext>
            </p:extLst>
          </p:nvPr>
        </p:nvGraphicFramePr>
        <p:xfrm>
          <a:off x="641350" y="3002280"/>
          <a:ext cx="2437130" cy="10553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437130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effectLst/>
                        </a:rPr>
                        <a:t>REPAIR_STATUS_ITEM</a:t>
                      </a:r>
                      <a:endParaRPr lang="zh-TW" altLang="en-US" sz="2000" b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 smtClean="0">
                          <a:effectLst/>
                        </a:rPr>
                        <a:t>ROK3,NOR2,NOR3,ROKD,BER1,NDF,PS2,NOR1,BER0,PSM,NOR0,FTR,PSE_Auto,PSE</a:t>
                      </a:r>
                      <a:endParaRPr lang="en-US" altLang="zh-TW" sz="1600" u="none" strike="noStrike" kern="1200" dirty="0" smtClean="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7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7178040" cy="114363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預估用料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= </m:t>
                        </m:r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𝐧</m:t>
                        </m:r>
                      </m:e>
                      <m:sub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𝐤</m:t>
                        </m:r>
                      </m:sub>
                    </m:sSub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𝐏</m:t>
                    </m:r>
                    <m:d>
                      <m:d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zh-TW" alt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維修</m:t>
                        </m:r>
                      </m:e>
                    </m:d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 </m:t>
                    </m:r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𝐱</m:t>
                    </m:r>
                  </m:oMath>
                </a14:m>
                <a:r>
                  <a:rPr lang="en-US" altLang="zh-TW" sz="28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標楷體" pitchFamily="65" charset="-12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𝐩𝐚𝐫𝐭</m:t>
                        </m:r>
                      </m:e>
                      <m:sub>
                        <m:r>
                          <a:rPr lang="en-US" altLang="zh-TW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標楷體" pitchFamily="65" charset="-120"/>
                            <a:cs typeface="Arial" pitchFamily="34" charset="0"/>
                          </a:rPr>
                          <m:t>𝐝𝐤</m:t>
                        </m:r>
                      </m:sub>
                    </m:sSub>
                    <m:r>
                      <a:rPr lang="en-US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標楷體" pitchFamily="65" charset="-120"/>
                        <a:cs typeface="Arial" pitchFamily="34" charset="0"/>
                      </a:rPr>
                      <m:t>%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7178040" cy="1143635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3225"/>
                <a:ext cx="11186160" cy="97917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100" i="1" smtClean="0">
                            <a:latin typeface="Cambria Math" panose="02040503050406030204" pitchFamily="18" charset="0"/>
                          </a:rPr>
                          <m:t>維修效益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  <m:t>𝑟𝑒𝑝𝑎𝑖𝑟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altLang="zh-TW" sz="3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𝐷𝑒𝑓𝑒𝑐𝑡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𝑟𝑜𝑢𝑝</m:t>
                        </m:r>
                        <m:r>
                          <a:rPr lang="zh-TW" alt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片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3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TW" altLang="en-US" sz="3100" i="1">
                                <a:latin typeface="Cambria Math" panose="02040503050406030204" pitchFamily="18" charset="0"/>
                              </a:rPr>
                              <m:t>物料結案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𝑟𝑒𝑝𝑎𝑖𝑟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tatu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TW" altLang="en-US" sz="3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3100" i="1">
                                <a:latin typeface="Cambria Math" panose="02040503050406030204" pitchFamily="18" charset="0"/>
                              </a:rPr>
                              <m:t>片</m:t>
                            </m:r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(維修)×</m:t>
                    </m:r>
                    <m:f>
                      <m:fPr>
                        <m:ctrlPr>
                          <a:rPr lang="en-US" altLang="zh-TW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𝑒𝑓𝑒𝑐𝑡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altLang="zh-TW" sz="3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𝑃𝑎𝑟𝑡𝑠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個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3100" i="1">
                            <a:latin typeface="Cambria Math" panose="02040503050406030204" pitchFamily="18" charset="0"/>
                          </a:rPr>
                          <m:t>維修效益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𝑟𝑒𝑝𝑎𝑖𝑟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𝐷𝑒𝑓𝑒𝑐𝑡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𝑟𝑜𝑢𝑝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片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3225"/>
                <a:ext cx="11186160" cy="97917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endCxn id="8" idx="0"/>
          </p:cNvCxnSpPr>
          <p:nvPr/>
        </p:nvCxnSpPr>
        <p:spPr>
          <a:xfrm flipH="1">
            <a:off x="2971800" y="1143000"/>
            <a:ext cx="1036320" cy="365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1040" y="1508760"/>
            <a:ext cx="4541520" cy="92710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825240" y="1143000"/>
            <a:ext cx="6096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4" idx="0"/>
          </p:cNvCxnSpPr>
          <p:nvPr/>
        </p:nvCxnSpPr>
        <p:spPr>
          <a:xfrm>
            <a:off x="7056120" y="1143000"/>
            <a:ext cx="2098572" cy="51498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35139" y="1657985"/>
            <a:ext cx="4639105" cy="7778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00800" y="1143000"/>
            <a:ext cx="1371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57200" y="2766179"/>
                <a:ext cx="11612880" cy="410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組合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：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RC_ID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+ MODEL_NAME + 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PRODUCT_ID</a:t>
                </a:r>
                <a:endParaRPr lang="en-US" altLang="zh-TW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維修效益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 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：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NOR2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NOR3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ROK3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ROKD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NDF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FTR</a:t>
                </a:r>
              </a:p>
              <a:p>
                <a:pPr>
                  <a:spcBef>
                    <a:spcPts val="600"/>
                  </a:spcBef>
                </a:pP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物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料結案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 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：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NOR0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NOR1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NOR2</a:t>
                </a: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NOR3</a:t>
                </a: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ROK3</a:t>
                </a:r>
                <a:r>
                  <a:rPr lang="zh-TW" altLang="en-US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ROKD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BER0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BER1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NDF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PS2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FTR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PSM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err="1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PSE_Auto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PSE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err="1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PSM_Auto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EXAMPLE</a:t>
                </a:r>
                <a:r>
                  <a:rPr lang="zh-TW" altLang="en-US" b="1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：</a:t>
                </a:r>
                <a:endParaRPr lang="en-US" altLang="zh-TW" b="1" i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STEP1: 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從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RC_ID = EASCON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取出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PRODUCT_ID</a:t>
                </a:r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= 2V500DJ6Q110S</a:t>
                </a:r>
                <a:r>
                  <a:rPr lang="zh-TW" altLang="en-US" b="1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且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FAILURE_STAGE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為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FR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，</a:t>
                </a:r>
                <a:r>
                  <a:rPr lang="zh-TW" altLang="en-US" b="1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且</a:t>
                </a:r>
                <a:r>
                  <a:rPr lang="en-US" altLang="zh-TW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</a:t>
                </a:r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為物料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結案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的片數。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STEP2: 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篩選出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為</a:t>
                </a:r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物料結案</a:t>
                </a:r>
                <a14:m>
                  <m:oMath xmlns:m="http://schemas.openxmlformats.org/officeDocument/2006/math">
                    <m:r>
                      <a:rPr lang="zh-TW" alt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cs typeface="Arial Unicode MS" panose="020B0604020202020204" pitchFamily="34" charset="-120"/>
                      </a:rPr>
                      <m:t>∩</m:t>
                    </m:r>
                  </m:oMath>
                </a14:m>
                <a:r>
                  <a:rPr lang="zh-TW" altLang="en-US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維修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效益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STATUS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NOR2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NOR3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ROK3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ROKD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NDF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FTR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的片數。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STEP3: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篩選出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DEFECT_TYPE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=</a:t>
                </a:r>
                <a:r>
                  <a:rPr lang="zh-TW" altLang="en-US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EE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來預估用料在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EE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時的用料占比。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STEP4: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得出在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EE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時的用料個數。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STEP5: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對照用料的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PRODUCT_ID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，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S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ERIAL_NO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對照是否有維修效益，決定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P(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維修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)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=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0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/ 1</a:t>
                </a:r>
                <a:r>
                  <a:rPr lang="zh-TW" altLang="en-US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。 </a:t>
                </a:r>
                <a:endParaRPr lang="en-US" altLang="zh-TW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66179"/>
                <a:ext cx="11612880" cy="4108817"/>
              </a:xfrm>
              <a:prstGeom prst="rect">
                <a:avLst/>
              </a:prstGeom>
              <a:blipFill rotWithShape="0">
                <a:blip r:embed="rId4"/>
                <a:stretch>
                  <a:fillRect l="-420" t="-742" r="-2362" b="-1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5730240" y="14733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1/0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748590" y="2124962"/>
            <a:ext cx="9181258" cy="1516171"/>
            <a:chOff x="1748590" y="2124962"/>
            <a:chExt cx="9181258" cy="1516171"/>
          </a:xfrm>
        </p:grpSpPr>
        <p:pic>
          <p:nvPicPr>
            <p:cNvPr id="134" name="圖片 1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590" y="2124962"/>
              <a:ext cx="9181258" cy="151617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325870" y="323011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1FA9B08-A029-4233-BD9A-CDC5E9DA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7" y="4505121"/>
            <a:ext cx="1337483" cy="14384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E016BA5B-3D38-4314-81BC-D44D38341A52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 flipV="1">
            <a:off x="1459410" y="4929154"/>
            <a:ext cx="289180" cy="29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E016BA5B-3D38-4314-81BC-D44D38341A52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459410" y="5224361"/>
            <a:ext cx="289180" cy="100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圓角矩形 8">
                <a:extLst>
                  <a:ext uri="{FF2B5EF4-FFF2-40B4-BE49-F238E27FC236}">
                    <a16:creationId xmlns:a16="http://schemas.microsoft.com/office/drawing/2014/main" xmlns="" id="{B6C5910A-A08D-4488-A478-5C37585B02C7}"/>
                  </a:ext>
                </a:extLst>
              </p:cNvPr>
              <p:cNvSpPr/>
              <p:nvPr/>
            </p:nvSpPr>
            <p:spPr>
              <a:xfrm>
                <a:off x="1748590" y="4381717"/>
                <a:ext cx="3038317" cy="109487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zh-TW" altLang="en-US" sz="14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物料</a:t>
                </a:r>
                <a:r>
                  <a:rPr lang="zh-TW" altLang="en-US" sz="14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結案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 Unicode MS" panose="020B0604020202020204" pitchFamily="34" charset="-120"/>
                      </a:rPr>
                      <m:t>∩</m:t>
                    </m:r>
                  </m:oMath>
                </a14:m>
                <a:r>
                  <a:rPr lang="zh-TW" altLang="en-US" sz="14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維修效益</a:t>
                </a:r>
                <a:endParaRPr lang="en-US" altLang="zh-TW" sz="1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pPr algn="ctr"/>
                <a:r>
                  <a:rPr lang="en-US" altLang="zh-TW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REPAIR</a:t>
                </a:r>
                <a:r>
                  <a:rPr lang="zh-TW" altLang="en-US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STATUS:</a:t>
                </a:r>
              </a:p>
              <a:p>
                <a:pPr algn="ctr"/>
                <a:r>
                  <a:rPr lang="en-US" altLang="zh-TW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NOR2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NOR3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ROK3</a:t>
                </a:r>
              </a:p>
              <a:p>
                <a:pPr algn="ctr"/>
                <a:r>
                  <a:rPr lang="zh-TW" altLang="en-US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ROKD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NDF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、</a:t>
                </a:r>
                <a:r>
                  <a:rPr lang="en-US" altLang="zh-TW" sz="1400" dirty="0" smtClean="0">
                    <a:solidFill>
                      <a:prstClr val="black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FTR</a:t>
                </a:r>
              </a:p>
            </p:txBody>
          </p:sp>
        </mc:Choice>
        <mc:Fallback>
          <p:sp>
            <p:nvSpPr>
              <p:cNvPr id="9" name="圓角矩形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C5910A-A08D-4488-A478-5C37585B0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4381717"/>
                <a:ext cx="3038317" cy="1094874"/>
              </a:xfrm>
              <a:prstGeom prst="roundRect">
                <a:avLst/>
              </a:prstGeom>
              <a:blipFill rotWithShape="0">
                <a:blip r:embed="rId3"/>
                <a:stretch>
                  <a:fillRect b="-1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圓角矩形 17">
            <a:extLst>
              <a:ext uri="{FF2B5EF4-FFF2-40B4-BE49-F238E27FC236}">
                <a16:creationId xmlns:a16="http://schemas.microsoft.com/office/drawing/2014/main" xmlns="" id="{B6C5910A-A08D-4488-A478-5C37585B02C7}"/>
              </a:ext>
            </a:extLst>
          </p:cNvPr>
          <p:cNvSpPr/>
          <p:nvPr/>
        </p:nvSpPr>
        <p:spPr>
          <a:xfrm>
            <a:off x="1748590" y="5699647"/>
            <a:ext cx="3038317" cy="1064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1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物料結案的其他</a:t>
            </a:r>
            <a:r>
              <a:rPr lang="en-US" altLang="zh-TW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REPAIR</a:t>
            </a:r>
            <a:r>
              <a:rPr lang="zh-TW" altLang="en-US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STATUS:</a:t>
            </a:r>
          </a:p>
          <a:p>
            <a:pPr>
              <a:spcBef>
                <a:spcPts val="600"/>
              </a:spcBef>
            </a:pPr>
            <a:r>
              <a:rPr lang="en-US" altLang="zh-TW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NOR0</a:t>
            </a:r>
            <a:r>
              <a:rPr lang="zh-TW" altLang="en-US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NOR1</a:t>
            </a:r>
            <a:r>
              <a:rPr lang="zh-TW" altLang="en-US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BER0</a:t>
            </a:r>
            <a:r>
              <a:rPr lang="zh-TW" altLang="en-US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BER1</a:t>
            </a:r>
            <a:r>
              <a:rPr lang="zh-TW" altLang="en-US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PS2</a:t>
            </a:r>
            <a:r>
              <a:rPr lang="zh-TW" altLang="en-US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PSM</a:t>
            </a:r>
            <a:r>
              <a:rPr lang="zh-TW" altLang="en-US" sz="1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 err="1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PSE_Auto</a:t>
            </a:r>
            <a:r>
              <a:rPr lang="zh-TW" altLang="en-US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PSE</a:t>
            </a:r>
            <a:r>
              <a:rPr lang="zh-TW" altLang="en-US" sz="1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400" dirty="0" err="1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PSM_Auto</a:t>
            </a:r>
            <a:endParaRPr lang="en-US" altLang="zh-TW" sz="14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xmlns="" id="{E006DB74-3D56-496C-A207-D07E8CAE5835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 flipV="1">
            <a:off x="4786907" y="4311287"/>
            <a:ext cx="449135" cy="6178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xmlns="" id="{E006DB74-3D56-496C-A207-D07E8CAE5835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>
            <a:off x="4786907" y="4929154"/>
            <a:ext cx="479698" cy="26642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E006DB74-3D56-496C-A207-D07E8CAE5835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>
            <a:off x="4786907" y="4929154"/>
            <a:ext cx="510262" cy="10891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xmlns="" id="{E016BA5B-3D38-4314-81BC-D44D38341A52}"/>
              </a:ext>
            </a:extLst>
          </p:cNvPr>
          <p:cNvCxnSpPr>
            <a:cxnSpLocks/>
            <a:stCxn id="61" idx="3"/>
            <a:endCxn id="50" idx="1"/>
          </p:cNvCxnSpPr>
          <p:nvPr/>
        </p:nvCxnSpPr>
        <p:spPr>
          <a:xfrm flipV="1">
            <a:off x="6628009" y="4087519"/>
            <a:ext cx="157758" cy="22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圖: 結束點 49"/>
          <p:cNvSpPr/>
          <p:nvPr/>
        </p:nvSpPr>
        <p:spPr>
          <a:xfrm>
            <a:off x="6785767" y="3882493"/>
            <a:ext cx="1153311" cy="410052"/>
          </a:xfrm>
          <a:prstGeom prst="flowChartTermina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IC/Data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xmlns="" id="{E016BA5B-3D38-4314-81BC-D44D38341A52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>
            <a:off x="6628009" y="4311287"/>
            <a:ext cx="157758" cy="32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圖: 結束點 55"/>
          <p:cNvSpPr/>
          <p:nvPr/>
        </p:nvSpPr>
        <p:spPr>
          <a:xfrm>
            <a:off x="6785767" y="4433977"/>
            <a:ext cx="1153311" cy="410052"/>
          </a:xfrm>
          <a:prstGeom prst="flowChartTermina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IC/Scan</a:t>
            </a:r>
          </a:p>
        </p:txBody>
      </p:sp>
      <p:sp>
        <p:nvSpPr>
          <p:cNvPr id="61" name="矩形 60"/>
          <p:cNvSpPr/>
          <p:nvPr/>
        </p:nvSpPr>
        <p:spPr>
          <a:xfrm>
            <a:off x="5236042" y="3964828"/>
            <a:ext cx="1391967" cy="69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EASCON, </a:t>
            </a:r>
          </a:p>
          <a:p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V500DJ6-QE1</a:t>
            </a:r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2V500DJ6Q110S,</a:t>
            </a:r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05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EE</a:t>
            </a:r>
            <a:endParaRPr lang="en-US" altLang="zh-TW" sz="1050" b="1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66605" y="4862100"/>
            <a:ext cx="1330840" cy="666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EASCON, </a:t>
            </a:r>
          </a:p>
          <a:p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V500DJ6-QE1</a:t>
            </a:r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2V500DJ6Q110S,</a:t>
            </a:r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05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POL</a:t>
            </a:r>
            <a:endParaRPr lang="en-US" altLang="zh-TW" sz="1050" b="1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97169" y="5699647"/>
            <a:ext cx="1305291" cy="637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EASCON, </a:t>
            </a:r>
          </a:p>
          <a:p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V500DJ6-QE1</a:t>
            </a:r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105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2V500DJ6Q110S,</a:t>
            </a:r>
            <a: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105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05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 defect</a:t>
            </a:r>
            <a:endParaRPr lang="en-US" altLang="zh-TW" sz="1050" b="1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95640" y="5694774"/>
            <a:ext cx="154972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RC_ID, 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MODEL_NAME, 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PRODUCT_ID</a:t>
            </a:r>
          </a:p>
          <a:p>
            <a:r>
              <a: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Defect Group</a:t>
            </a:r>
          </a:p>
          <a:p>
            <a:r>
              <a:rPr lang="en-US" altLang="zh-TW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CN" altLang="en-US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片數</a:t>
            </a:r>
            <a:r>
              <a:rPr lang="en-US" altLang="zh-TW" sz="11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7" name="文字方塊 126"/>
          <p:cNvSpPr txBox="1"/>
          <p:nvPr/>
        </p:nvSpPr>
        <p:spPr>
          <a:xfrm>
            <a:off x="866339" y="5431864"/>
            <a:ext cx="700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8(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片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4436600" y="5086728"/>
            <a:ext cx="69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2(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片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468325" y="6433438"/>
            <a:ext cx="65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6(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片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325870" y="4361583"/>
            <a:ext cx="73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2(</a:t>
            </a:r>
            <a:r>
              <a:rPr lang="zh-TW" altLang="en-US" sz="2000" b="1" dirty="0">
                <a:solidFill>
                  <a:srgbClr val="FF0000"/>
                </a:solidFill>
              </a:rPr>
              <a:t>片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706667" y="3980995"/>
            <a:ext cx="74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5(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725901" y="4505121"/>
            <a:ext cx="67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2(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236042" y="3194142"/>
            <a:ext cx="41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8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236042" y="2707632"/>
            <a:ext cx="54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10497548" y="3230111"/>
            <a:ext cx="54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10465028" y="2802022"/>
            <a:ext cx="464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5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/>
              <p:cNvSpPr txBox="1"/>
              <p:nvPr/>
            </p:nvSpPr>
            <p:spPr>
              <a:xfrm>
                <a:off x="8585834" y="4085676"/>
                <a:ext cx="3524731" cy="114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black"/>
                    </a:solidFill>
                  </a:rPr>
                  <a:t>預估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IC_Data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用料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r>
                  <a:rPr lang="zh-TW" altLang="en-US" sz="2000" dirty="0" smtClean="0">
                    <a:solidFill>
                      <a:prstClr val="black"/>
                    </a:solidFill>
                  </a:rPr>
                  <a:t>      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smart_fr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baseline="-25000" dirty="0" err="1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120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片，</a:t>
                </a: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r>
                  <a:rPr lang="zh-TW" altLang="en-US" sz="2000" dirty="0" smtClean="0">
                    <a:solidFill>
                      <a:prstClr val="black"/>
                    </a:solidFill>
                  </a:rPr>
                  <a:t>      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120 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TW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2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zh-TW" altLang="en-US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</a:t>
                </a:r>
                <a:r>
                  <a:rPr lang="en-US" altLang="zh-TW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34" y="4085676"/>
                <a:ext cx="3524731" cy="1147558"/>
              </a:xfrm>
              <a:prstGeom prst="rect">
                <a:avLst/>
              </a:prstGeom>
              <a:blipFill rotWithShape="0">
                <a:blip r:embed="rId4"/>
                <a:stretch>
                  <a:fillRect l="-1554" t="-3191"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字方塊 139"/>
              <p:cNvSpPr txBox="1"/>
              <p:nvPr/>
            </p:nvSpPr>
            <p:spPr>
              <a:xfrm>
                <a:off x="8585834" y="5370903"/>
                <a:ext cx="3524731" cy="11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black"/>
                    </a:solidFill>
                  </a:rPr>
                  <a:t>預估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IC_Scan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用料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r>
                  <a:rPr lang="zh-TW" altLang="en-US" sz="2000" dirty="0" smtClean="0">
                    <a:solidFill>
                      <a:prstClr val="black"/>
                    </a:solidFill>
                  </a:rPr>
                  <a:t>      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smart_fr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baseline="-25000" dirty="0" err="1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120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片，</a:t>
                </a: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r>
                  <a:rPr lang="zh-TW" altLang="en-US" sz="2000" dirty="0" smtClean="0">
                    <a:solidFill>
                      <a:prstClr val="black"/>
                    </a:solidFill>
                  </a:rPr>
                  <a:t>      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120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TW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X</a:t>
                </a:r>
                <a:r>
                  <a:rPr lang="zh-TW" altLang="en-US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 (</a:t>
                </a:r>
                <a:r>
                  <a:rPr lang="zh-TW" altLang="en-US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個</a:t>
                </a:r>
                <a:r>
                  <a:rPr lang="en-US" altLang="zh-TW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34" y="5370903"/>
                <a:ext cx="3524731" cy="1145250"/>
              </a:xfrm>
              <a:prstGeom prst="rect">
                <a:avLst/>
              </a:prstGeom>
              <a:blipFill rotWithShape="0">
                <a:blip r:embed="rId5"/>
                <a:stretch>
                  <a:fillRect l="-1554" t="-3191"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114812" y="4953745"/>
                <a:ext cx="1101601" cy="48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zh-TW" alt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物料結案</m:t>
                              </m:r>
                            </m:e>
                            <m:e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𝑟𝑒𝑝𝑎𝑖𝑟</m:t>
                              </m:r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tatu</m:t>
                              </m:r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TW" alt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片</m:t>
                              </m:r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2" y="4953745"/>
                <a:ext cx="1101601" cy="483659"/>
              </a:xfrm>
              <a:prstGeom prst="rect">
                <a:avLst/>
              </a:prstGeom>
              <a:blipFill rotWithShape="0">
                <a:blip r:embed="rId6"/>
                <a:stretch>
                  <a:fillRect l="-38674" t="-113924" r="-27072" b="-159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121927" y="99353"/>
            <a:ext cx="11858106" cy="2308653"/>
            <a:chOff x="1121477" y="1887100"/>
            <a:chExt cx="11923248" cy="2270253"/>
          </a:xfrm>
        </p:grpSpPr>
        <p:grpSp>
          <p:nvGrpSpPr>
            <p:cNvPr id="91" name="群組 90"/>
            <p:cNvGrpSpPr/>
            <p:nvPr/>
          </p:nvGrpSpPr>
          <p:grpSpPr>
            <a:xfrm>
              <a:off x="1121477" y="1887100"/>
              <a:ext cx="11923248" cy="2270253"/>
              <a:chOff x="1082731" y="1892535"/>
              <a:chExt cx="11923248" cy="2270253"/>
            </a:xfrm>
          </p:grpSpPr>
          <p:grpSp>
            <p:nvGrpSpPr>
              <p:cNvPr id="93" name="群組 92"/>
              <p:cNvGrpSpPr/>
              <p:nvPr/>
            </p:nvGrpSpPr>
            <p:grpSpPr>
              <a:xfrm>
                <a:off x="1082731" y="1892535"/>
                <a:ext cx="11923248" cy="2270253"/>
                <a:chOff x="1352895" y="4001294"/>
                <a:chExt cx="11923248" cy="2270253"/>
              </a:xfrm>
            </p:grpSpPr>
            <p:grpSp>
              <p:nvGrpSpPr>
                <p:cNvPr id="95" name="群組 94"/>
                <p:cNvGrpSpPr/>
                <p:nvPr/>
              </p:nvGrpSpPr>
              <p:grpSpPr>
                <a:xfrm>
                  <a:off x="1354981" y="4001294"/>
                  <a:ext cx="11921162" cy="2270253"/>
                  <a:chOff x="121927" y="138614"/>
                  <a:chExt cx="11921162" cy="2270253"/>
                </a:xfrm>
              </p:grpSpPr>
              <p:pic>
                <p:nvPicPr>
                  <p:cNvPr id="97" name="圖片 9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927" y="138614"/>
                    <a:ext cx="11921162" cy="2270253"/>
                  </a:xfrm>
                  <a:prstGeom prst="rect">
                    <a:avLst/>
                  </a:prstGeom>
                </p:spPr>
              </p:pic>
              <p:sp>
                <p:nvSpPr>
                  <p:cNvPr id="98" name="矩形 97"/>
                  <p:cNvSpPr/>
                  <p:nvPr/>
                </p:nvSpPr>
                <p:spPr>
                  <a:xfrm>
                    <a:off x="657726" y="312420"/>
                    <a:ext cx="950094" cy="106680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657726" y="438535"/>
                    <a:ext cx="950094" cy="458684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矩形 99"/>
                  <p:cNvSpPr/>
                  <p:nvPr/>
                </p:nvSpPr>
                <p:spPr>
                  <a:xfrm>
                    <a:off x="657726" y="896504"/>
                    <a:ext cx="950094" cy="749415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659792" y="1645919"/>
                    <a:ext cx="950094" cy="140971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653906" y="1794082"/>
                    <a:ext cx="950094" cy="140971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655640" y="1942245"/>
                    <a:ext cx="950094" cy="140971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649754" y="2090408"/>
                    <a:ext cx="950094" cy="140971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647678" y="2238571"/>
                    <a:ext cx="950094" cy="140971"/>
                  </a:xfrm>
                  <a:prstGeom prst="rect">
                    <a:avLst/>
                  </a:prstGeom>
                  <a:noFill/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6" name="圓角矩形 95"/>
                <p:cNvSpPr/>
                <p:nvPr/>
              </p:nvSpPr>
              <p:spPr>
                <a:xfrm>
                  <a:off x="1352895" y="4006651"/>
                  <a:ext cx="502955" cy="2259385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4" name="圓角矩形 93"/>
              <p:cNvSpPr/>
              <p:nvPr/>
            </p:nvSpPr>
            <p:spPr>
              <a:xfrm>
                <a:off x="3156737" y="1892535"/>
                <a:ext cx="896069" cy="224092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圓角矩形 91"/>
            <p:cNvSpPr/>
            <p:nvPr/>
          </p:nvSpPr>
          <p:spPr>
            <a:xfrm>
              <a:off x="4091552" y="1892535"/>
              <a:ext cx="457215" cy="22593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24145" y="536069"/>
            <a:ext cx="12167855" cy="1602522"/>
            <a:chOff x="146447" y="2421804"/>
            <a:chExt cx="12373692" cy="157949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146447" y="2421804"/>
              <a:ext cx="12373692" cy="1579490"/>
              <a:chOff x="1263499" y="2563019"/>
              <a:chExt cx="12220575" cy="1438275"/>
            </a:xfrm>
          </p:grpSpPr>
          <p:grpSp>
            <p:nvGrpSpPr>
              <p:cNvPr id="111" name="群組 110"/>
              <p:cNvGrpSpPr/>
              <p:nvPr/>
            </p:nvGrpSpPr>
            <p:grpSpPr>
              <a:xfrm>
                <a:off x="1263499" y="2563019"/>
                <a:ext cx="12220574" cy="1438275"/>
                <a:chOff x="-28575" y="1237473"/>
                <a:chExt cx="12220574" cy="1438275"/>
              </a:xfrm>
            </p:grpSpPr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28575" y="1237473"/>
                  <a:ext cx="12220574" cy="1438275"/>
                </a:xfrm>
                <a:prstGeom prst="rect">
                  <a:avLst/>
                </a:prstGeom>
              </p:spPr>
            </p:pic>
            <p:sp>
              <p:nvSpPr>
                <p:cNvPr id="114" name="矩形 113"/>
                <p:cNvSpPr/>
                <p:nvPr/>
              </p:nvSpPr>
              <p:spPr>
                <a:xfrm>
                  <a:off x="539146" y="1413193"/>
                  <a:ext cx="950094" cy="458684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544791" y="1878645"/>
                  <a:ext cx="950094" cy="762948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2" name="圓角矩形 111"/>
              <p:cNvSpPr/>
              <p:nvPr/>
            </p:nvSpPr>
            <p:spPr>
              <a:xfrm>
                <a:off x="1263499" y="2563019"/>
                <a:ext cx="12220575" cy="1438275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圓角矩形 109"/>
            <p:cNvSpPr/>
            <p:nvPr/>
          </p:nvSpPr>
          <p:spPr>
            <a:xfrm flipH="1">
              <a:off x="4683316" y="2421804"/>
              <a:ext cx="461177" cy="157949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0" y="969394"/>
            <a:ext cx="12167855" cy="770693"/>
            <a:chOff x="-523982" y="2502888"/>
            <a:chExt cx="12547049" cy="799913"/>
          </a:xfrm>
        </p:grpSpPr>
        <p:grpSp>
          <p:nvGrpSpPr>
            <p:cNvPr id="132" name="群組 131"/>
            <p:cNvGrpSpPr/>
            <p:nvPr/>
          </p:nvGrpSpPr>
          <p:grpSpPr>
            <a:xfrm>
              <a:off x="-482890" y="2502888"/>
              <a:ext cx="12505957" cy="799913"/>
              <a:chOff x="-380148" y="2487476"/>
              <a:chExt cx="12505957" cy="799913"/>
            </a:xfrm>
          </p:grpSpPr>
          <p:grpSp>
            <p:nvGrpSpPr>
              <p:cNvPr id="142" name="群組 141"/>
              <p:cNvGrpSpPr/>
              <p:nvPr/>
            </p:nvGrpSpPr>
            <p:grpSpPr>
              <a:xfrm>
                <a:off x="-380148" y="2487476"/>
                <a:ext cx="12505957" cy="799913"/>
                <a:chOff x="0" y="2444347"/>
                <a:chExt cx="12211050" cy="781050"/>
              </a:xfrm>
            </p:grpSpPr>
            <p:pic>
              <p:nvPicPr>
                <p:cNvPr id="146" name="圖片 14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2444347"/>
                  <a:ext cx="12211050" cy="781050"/>
                </a:xfrm>
                <a:prstGeom prst="rect">
                  <a:avLst/>
                </a:prstGeom>
              </p:spPr>
            </p:pic>
            <p:sp>
              <p:nvSpPr>
                <p:cNvPr id="147" name="矩形 146"/>
                <p:cNvSpPr/>
                <p:nvPr/>
              </p:nvSpPr>
              <p:spPr>
                <a:xfrm>
                  <a:off x="550205" y="2601668"/>
                  <a:ext cx="950094" cy="158643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550205" y="2757860"/>
                  <a:ext cx="950094" cy="444272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3" name="圓角矩形 142"/>
              <p:cNvSpPr/>
              <p:nvPr/>
            </p:nvSpPr>
            <p:spPr>
              <a:xfrm flipH="1">
                <a:off x="11589248" y="2487477"/>
                <a:ext cx="488024" cy="79991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6626832" y="2487477"/>
                <a:ext cx="904126" cy="77608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9298112" y="2487477"/>
                <a:ext cx="919537" cy="79991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1" name="圓角矩形 140"/>
            <p:cNvSpPr/>
            <p:nvPr/>
          </p:nvSpPr>
          <p:spPr>
            <a:xfrm flipH="1">
              <a:off x="-523982" y="2502888"/>
              <a:ext cx="12547048" cy="799913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2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1" grpId="0"/>
      <p:bldP spid="133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3862</Words>
  <Application>Microsoft Office PowerPoint</Application>
  <PresentationFormat>寬螢幕</PresentationFormat>
  <Paragraphs>859</Paragraphs>
  <Slides>47</Slides>
  <Notes>12</Notes>
  <HiddenSlides>39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9" baseType="lpstr">
      <vt:lpstr>Arial Unicode MS</vt:lpstr>
      <vt:lpstr>細明體</vt:lpstr>
      <vt:lpstr>新細明體</vt:lpstr>
      <vt:lpstr>標楷體</vt:lpstr>
      <vt:lpstr>Arial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維修物料_0819</vt:lpstr>
      <vt:lpstr>目前進度</vt:lpstr>
      <vt:lpstr>物料流程認知</vt:lpstr>
      <vt:lpstr>By 機種維修策略</vt:lpstr>
      <vt:lpstr>維修效益開放機種與物料預測</vt:lpstr>
      <vt:lpstr>ACCU 現在按尺寸也有特殊情況</vt:lpstr>
      <vt:lpstr>Data欄位統整-before &amp; after</vt:lpstr>
      <vt:lpstr>預估用料  〖= n〗_k  x d_k% x P(維修)  x 〖part〗_dk%</vt:lpstr>
      <vt:lpstr>PowerPoint 簡報</vt:lpstr>
      <vt:lpstr>PowerPoint 簡報</vt:lpstr>
      <vt:lpstr>PowerPoint 簡報</vt:lpstr>
      <vt:lpstr>PowerPoint 簡報</vt:lpstr>
      <vt:lpstr>PowerPoint 簡報</vt:lpstr>
      <vt:lpstr>資料面彙整 X(t)</vt:lpstr>
      <vt:lpstr>上次提出的方法</vt:lpstr>
      <vt:lpstr>PowerPoint 簡報</vt:lpstr>
      <vt:lpstr>主要RC的返品數量 by defect group 占比</vt:lpstr>
      <vt:lpstr>PowerPoint 簡報</vt:lpstr>
      <vt:lpstr>目前進度</vt:lpstr>
      <vt:lpstr>ACCU預測</vt:lpstr>
      <vt:lpstr>對於流程的演算假設</vt:lpstr>
      <vt:lpstr>資料需求 (預估defect%)</vt:lpstr>
      <vt:lpstr>部分RC 會更改是否維修的策略 - by 尺寸 -&gt; 維修效益</vt:lpstr>
      <vt:lpstr>PowerPoint 簡報</vt:lpstr>
      <vt:lpstr>以往在某RC不修，不會算維修效益</vt:lpstr>
      <vt:lpstr>ACCU 接收後送的平均時間</vt:lpstr>
      <vt:lpstr>ACCU 接收後送的平均時間</vt:lpstr>
      <vt:lpstr>例子:FROM TGO to ACCU by repair status</vt:lpstr>
      <vt:lpstr>統計From RC NA 數量 </vt:lpstr>
      <vt:lpstr>PowerPoint 簡報</vt:lpstr>
      <vt:lpstr>PowerPoint 簡報</vt:lpstr>
      <vt:lpstr>Mapping table 整理</vt:lpstr>
      <vt:lpstr>1.Parts Type-整理流程</vt:lpstr>
      <vt:lpstr>1.Parts Type-map維修效益Part_type(97筆)</vt:lpstr>
      <vt:lpstr>1.Parts Type-料號前四碼+Child Description(12108筆)</vt:lpstr>
      <vt:lpstr>1.Parts Type-根據料號前四碼計算組合數</vt:lpstr>
      <vt:lpstr>2. Defect Type 整理流程</vt:lpstr>
      <vt:lpstr>2. Defect Type(135筆)</vt:lpstr>
      <vt:lpstr>3.RC特性表</vt:lpstr>
      <vt:lpstr>Data欄位統整-concept</vt:lpstr>
      <vt:lpstr>PowerPoint 簡報</vt:lpstr>
      <vt:lpstr>PowerPoint 簡報</vt:lpstr>
      <vt:lpstr>PowerPoint 簡報</vt:lpstr>
      <vt:lpstr>PowerPoint 簡報</vt:lpstr>
      <vt:lpstr>ACCU 用料預估問題</vt:lpstr>
      <vt:lpstr>主要RC用料預估小結</vt:lpstr>
      <vt:lpstr>資料面彙整 QTY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hiuching.cheng 鄭曉晴</dc:creator>
  <cp:lastModifiedBy>sabrina.chen 陳湘穎</cp:lastModifiedBy>
  <cp:revision>157</cp:revision>
  <dcterms:created xsi:type="dcterms:W3CDTF">2021-07-26T05:19:22Z</dcterms:created>
  <dcterms:modified xsi:type="dcterms:W3CDTF">2021-08-18T06:55:33Z</dcterms:modified>
</cp:coreProperties>
</file>