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65" r:id="rId4"/>
    <p:sldId id="259" r:id="rId5"/>
    <p:sldId id="266" r:id="rId6"/>
    <p:sldId id="257" r:id="rId7"/>
    <p:sldId id="267" r:id="rId8"/>
    <p:sldId id="270" r:id="rId9"/>
    <p:sldId id="268" r:id="rId10"/>
    <p:sldId id="269"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7B92"/>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85" d="100"/>
          <a:sy n="85" d="100"/>
        </p:scale>
        <p:origin x="3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62477-9F73-4559-A300-E5670E3CABC9}" type="datetimeFigureOut">
              <a:rPr lang="en-ZA" smtClean="0"/>
              <a:t>2022/03/24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32FAE-A2F6-439B-AC8A-F84C20A3E9C3}" type="slidenum">
              <a:rPr lang="en-ZA" smtClean="0"/>
              <a:t>‹#›</a:t>
            </a:fld>
            <a:endParaRPr lang="en-ZA"/>
          </a:p>
        </p:txBody>
      </p:sp>
    </p:spTree>
    <p:extLst>
      <p:ext uri="{BB962C8B-B14F-4D97-AF65-F5344CB8AC3E}">
        <p14:creationId xmlns:p14="http://schemas.microsoft.com/office/powerpoint/2010/main" val="417778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
            </a:r>
            <a:r>
              <a:rPr lang="en-US" dirty="0" err="1"/>
              <a:t>analysed</a:t>
            </a:r>
            <a:r>
              <a:rPr lang="en-US" dirty="0"/>
              <a:t> the data which consisted of ride records for 2020 for Cyclic Rideshare.  It contained dates, times and start and end destinations for all rides.  It also specified whether the rider was a member or casual.  This graph shows the number of rides per category of membership.   The top bars represent the casual, and the members are at the bottom over the same monthly period.  The color of  the bars represents the total duration of the rides.  The lighter the bars, the shorter the trips, the darker the bars the longer the trips. </a:t>
            </a:r>
            <a:endParaRPr lang="en-ZA" dirty="0"/>
          </a:p>
        </p:txBody>
      </p:sp>
      <p:sp>
        <p:nvSpPr>
          <p:cNvPr id="4" name="Slide Number Placeholder 3"/>
          <p:cNvSpPr>
            <a:spLocks noGrp="1"/>
          </p:cNvSpPr>
          <p:nvPr>
            <p:ph type="sldNum" sz="quarter" idx="5"/>
          </p:nvPr>
        </p:nvSpPr>
        <p:spPr/>
        <p:txBody>
          <a:bodyPr/>
          <a:lstStyle/>
          <a:p>
            <a:fld id="{64332FAE-A2F6-439B-AC8A-F84C20A3E9C3}" type="slidenum">
              <a:rPr lang="en-ZA" smtClean="0"/>
              <a:t>4</a:t>
            </a:fld>
            <a:endParaRPr lang="en-ZA"/>
          </a:p>
        </p:txBody>
      </p:sp>
    </p:spTree>
    <p:extLst>
      <p:ext uri="{BB962C8B-B14F-4D97-AF65-F5344CB8AC3E}">
        <p14:creationId xmlns:p14="http://schemas.microsoft.com/office/powerpoint/2010/main" val="292272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summarizes mean and max duration per month</a:t>
            </a:r>
          </a:p>
          <a:p>
            <a:endParaRPr lang="en-ZA" dirty="0"/>
          </a:p>
        </p:txBody>
      </p:sp>
      <p:sp>
        <p:nvSpPr>
          <p:cNvPr id="4" name="Slide Number Placeholder 3"/>
          <p:cNvSpPr>
            <a:spLocks noGrp="1"/>
          </p:cNvSpPr>
          <p:nvPr>
            <p:ph type="sldNum" sz="quarter" idx="5"/>
          </p:nvPr>
        </p:nvSpPr>
        <p:spPr/>
        <p:txBody>
          <a:bodyPr/>
          <a:lstStyle/>
          <a:p>
            <a:fld id="{64332FAE-A2F6-439B-AC8A-F84C20A3E9C3}" type="slidenum">
              <a:rPr lang="en-ZA" smtClean="0"/>
              <a:t>5</a:t>
            </a:fld>
            <a:endParaRPr lang="en-ZA"/>
          </a:p>
        </p:txBody>
      </p:sp>
    </p:spTree>
    <p:extLst>
      <p:ext uri="{BB962C8B-B14F-4D97-AF65-F5344CB8AC3E}">
        <p14:creationId xmlns:p14="http://schemas.microsoft.com/office/powerpoint/2010/main" val="326774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heatmap shows the total duration in hours by day of week.  The size of each represents the number of rides on the day, while the color shows the duration of the rides.  </a:t>
            </a:r>
            <a:endParaRPr lang="en-ZA" dirty="0"/>
          </a:p>
        </p:txBody>
      </p:sp>
      <p:sp>
        <p:nvSpPr>
          <p:cNvPr id="4" name="Slide Number Placeholder 3"/>
          <p:cNvSpPr>
            <a:spLocks noGrp="1"/>
          </p:cNvSpPr>
          <p:nvPr>
            <p:ph type="sldNum" sz="quarter" idx="5"/>
          </p:nvPr>
        </p:nvSpPr>
        <p:spPr/>
        <p:txBody>
          <a:bodyPr/>
          <a:lstStyle/>
          <a:p>
            <a:fld id="{64332FAE-A2F6-439B-AC8A-F84C20A3E9C3}" type="slidenum">
              <a:rPr lang="en-ZA" smtClean="0"/>
              <a:t>6</a:t>
            </a:fld>
            <a:endParaRPr lang="en-ZA"/>
          </a:p>
        </p:txBody>
      </p:sp>
    </p:spTree>
    <p:extLst>
      <p:ext uri="{BB962C8B-B14F-4D97-AF65-F5344CB8AC3E}">
        <p14:creationId xmlns:p14="http://schemas.microsoft.com/office/powerpoint/2010/main" val="382164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summarizes mean and max duration per weekday</a:t>
            </a:r>
          </a:p>
          <a:p>
            <a:endParaRPr lang="en-ZA" dirty="0"/>
          </a:p>
        </p:txBody>
      </p:sp>
      <p:sp>
        <p:nvSpPr>
          <p:cNvPr id="4" name="Slide Number Placeholder 3"/>
          <p:cNvSpPr>
            <a:spLocks noGrp="1"/>
          </p:cNvSpPr>
          <p:nvPr>
            <p:ph type="sldNum" sz="quarter" idx="5"/>
          </p:nvPr>
        </p:nvSpPr>
        <p:spPr/>
        <p:txBody>
          <a:bodyPr/>
          <a:lstStyle/>
          <a:p>
            <a:fld id="{64332FAE-A2F6-439B-AC8A-F84C20A3E9C3}" type="slidenum">
              <a:rPr lang="en-ZA" smtClean="0"/>
              <a:t>7</a:t>
            </a:fld>
            <a:endParaRPr lang="en-ZA"/>
          </a:p>
        </p:txBody>
      </p:sp>
    </p:spTree>
    <p:extLst>
      <p:ext uri="{BB962C8B-B14F-4D97-AF65-F5344CB8AC3E}">
        <p14:creationId xmlns:p14="http://schemas.microsoft.com/office/powerpoint/2010/main" val="68092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top 10 stations with the highest number of combined start and end of rides.  </a:t>
            </a:r>
            <a:endParaRPr lang="en-ZA" dirty="0"/>
          </a:p>
        </p:txBody>
      </p:sp>
      <p:sp>
        <p:nvSpPr>
          <p:cNvPr id="4" name="Slide Number Placeholder 3"/>
          <p:cNvSpPr>
            <a:spLocks noGrp="1"/>
          </p:cNvSpPr>
          <p:nvPr>
            <p:ph type="sldNum" sz="quarter" idx="5"/>
          </p:nvPr>
        </p:nvSpPr>
        <p:spPr/>
        <p:txBody>
          <a:bodyPr/>
          <a:lstStyle/>
          <a:p>
            <a:fld id="{64332FAE-A2F6-439B-AC8A-F84C20A3E9C3}" type="slidenum">
              <a:rPr lang="en-ZA" smtClean="0"/>
              <a:t>8</a:t>
            </a:fld>
            <a:endParaRPr lang="en-ZA"/>
          </a:p>
        </p:txBody>
      </p:sp>
    </p:spTree>
    <p:extLst>
      <p:ext uri="{BB962C8B-B14F-4D97-AF65-F5344CB8AC3E}">
        <p14:creationId xmlns:p14="http://schemas.microsoft.com/office/powerpoint/2010/main" val="1352137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3/24/2022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3/24/2022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haronMakunura/Google-Data-Analytics-Capstone-Project" TargetMode="External"/><Relationship Id="rId2" Type="http://schemas.openxmlformats.org/officeDocument/2006/relationships/hyperlink" Target="https://www.divvybikes.com/data-license-agreemen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E62B0BDA-ABAD-4E5B-AB9A-859C913E9B8E}"/>
              </a:ext>
            </a:extLst>
          </p:cNvPr>
          <p:cNvSpPr>
            <a:spLocks noGrp="1"/>
          </p:cNvSpPr>
          <p:nvPr>
            <p:ph type="ctrTitle"/>
          </p:nvPr>
        </p:nvSpPr>
        <p:spPr>
          <a:xfrm>
            <a:off x="1699708" y="2755479"/>
            <a:ext cx="8968292" cy="1509041"/>
          </a:xfrm>
        </p:spPr>
        <p:txBody>
          <a:bodyPr/>
          <a:lstStyle/>
          <a:p>
            <a:r>
              <a:rPr dirty="0">
                <a:solidFill>
                  <a:srgbClr val="2C7B92"/>
                </a:solidFill>
                <a:latin typeface="Gisha" panose="020B0502040204020203" pitchFamily="34" charset="-79"/>
                <a:cs typeface="Gisha" panose="020B0502040204020203" pitchFamily="34" charset="-79"/>
              </a:rPr>
              <a:t>C</a:t>
            </a:r>
            <a:r>
              <a:rPr lang="en-US" dirty="0">
                <a:solidFill>
                  <a:srgbClr val="2C7B92"/>
                </a:solidFill>
                <a:latin typeface="Gisha" panose="020B0502040204020203" pitchFamily="34" charset="-79"/>
                <a:cs typeface="Gisha" panose="020B0502040204020203" pitchFamily="34" charset="-79"/>
              </a:rPr>
              <a:t>asual Rides</a:t>
            </a:r>
            <a:endParaRPr dirty="0">
              <a:solidFill>
                <a:srgbClr val="2C7B92"/>
              </a:solidFill>
              <a:latin typeface="Gisha" panose="020B0502040204020203" pitchFamily="34" charset="-79"/>
              <a:cs typeface="Gisha" panose="020B0502040204020203" pitchFamily="34" charset="-79"/>
            </a:endParaRPr>
          </a:p>
        </p:txBody>
      </p:sp>
      <p:sp>
        <p:nvSpPr>
          <p:cNvPr id="3" name="slide1">
            <a:extLst>
              <a:ext uri="{FF2B5EF4-FFF2-40B4-BE49-F238E27FC236}">
                <a16:creationId xmlns:a16="http://schemas.microsoft.com/office/drawing/2014/main" id="{CE352C39-F99D-4E48-91B6-CF92FF649337}"/>
              </a:ext>
            </a:extLst>
          </p:cNvPr>
          <p:cNvSpPr>
            <a:spLocks noGrp="1"/>
          </p:cNvSpPr>
          <p:nvPr>
            <p:ph type="subTitle" idx="1"/>
          </p:nvPr>
        </p:nvSpPr>
        <p:spPr>
          <a:xfrm>
            <a:off x="1524000" y="4515240"/>
            <a:ext cx="9144000" cy="507383"/>
          </a:xfrm>
        </p:spPr>
        <p:txBody>
          <a:bodyPr/>
          <a:lstStyle/>
          <a:p>
            <a:r>
              <a:rPr lang="en-US" dirty="0">
                <a:solidFill>
                  <a:srgbClr val="008080"/>
                </a:solidFill>
                <a:latin typeface="Gisha" panose="020B0502040204020203" pitchFamily="34" charset="-79"/>
                <a:cs typeface="Gisha" panose="020B0502040204020203" pitchFamily="34" charset="-79"/>
              </a:rPr>
              <a:t>By: Sharon Makunura</a:t>
            </a:r>
          </a:p>
        </p:txBody>
      </p:sp>
      <p:sp>
        <p:nvSpPr>
          <p:cNvPr id="4" name="slide1">
            <a:extLst>
              <a:ext uri="{FF2B5EF4-FFF2-40B4-BE49-F238E27FC236}">
                <a16:creationId xmlns:a16="http://schemas.microsoft.com/office/drawing/2014/main" id="{538F7E7D-C6DE-4631-8202-A575FA2F6C66}"/>
              </a:ext>
            </a:extLst>
          </p:cNvPr>
          <p:cNvSpPr txBox="1">
            <a:spLocks/>
          </p:cNvSpPr>
          <p:nvPr/>
        </p:nvSpPr>
        <p:spPr>
          <a:xfrm>
            <a:off x="1524000" y="5120964"/>
            <a:ext cx="9144000" cy="5073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008080"/>
                </a:solidFill>
                <a:latin typeface="Gisha" panose="020B0502040204020203" pitchFamily="34" charset="-79"/>
                <a:cs typeface="Gisha" panose="020B0502040204020203" pitchFamily="34" charset="-79"/>
              </a:rPr>
              <a:t>Last Updated: 23 March 2022</a:t>
            </a:r>
          </a:p>
        </p:txBody>
      </p:sp>
      <p:pic>
        <p:nvPicPr>
          <p:cNvPr id="6" name="Picture 5">
            <a:extLst>
              <a:ext uri="{FF2B5EF4-FFF2-40B4-BE49-F238E27FC236}">
                <a16:creationId xmlns:a16="http://schemas.microsoft.com/office/drawing/2014/main" id="{CD594D6D-E920-4447-A60E-7345E1AA8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690" y="745248"/>
            <a:ext cx="2270327" cy="2245378"/>
          </a:xfrm>
          <a:prstGeom prst="rect">
            <a:avLst/>
          </a:prstGeom>
        </p:spPr>
      </p:pic>
    </p:spTree>
    <p:extLst>
      <p:ext uri="{BB962C8B-B14F-4D97-AF65-F5344CB8AC3E}">
        <p14:creationId xmlns:p14="http://schemas.microsoft.com/office/powerpoint/2010/main" val="95992585"/>
      </p:ext>
    </p:extLst>
  </p:cSld>
  <p:clrMapOvr>
    <a:masterClrMapping/>
  </p:clrMapOvr>
  <p:transition spd="slow" advTm="2856">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C594978-318A-44FE-A957-86439D47F088}"/>
              </a:ext>
            </a:extLst>
          </p:cNvPr>
          <p:cNvSpPr txBox="1">
            <a:spLocks/>
          </p:cNvSpPr>
          <p:nvPr/>
        </p:nvSpPr>
        <p:spPr>
          <a:xfrm>
            <a:off x="2991556" y="315789"/>
            <a:ext cx="5140627" cy="7837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dirty="0">
                <a:solidFill>
                  <a:srgbClr val="2C7B92"/>
                </a:solidFill>
                <a:latin typeface="Gisha" panose="020B0502040204020203" pitchFamily="34" charset="-79"/>
                <a:cs typeface="Gisha" panose="020B0502040204020203" pitchFamily="34" charset="-79"/>
              </a:rPr>
              <a:t>Implications</a:t>
            </a:r>
          </a:p>
        </p:txBody>
      </p:sp>
      <p:sp>
        <p:nvSpPr>
          <p:cNvPr id="4" name="slide1">
            <a:extLst>
              <a:ext uri="{FF2B5EF4-FFF2-40B4-BE49-F238E27FC236}">
                <a16:creationId xmlns:a16="http://schemas.microsoft.com/office/drawing/2014/main" id="{453D0E00-F743-4121-BB42-EB6F3C7EB35D}"/>
              </a:ext>
            </a:extLst>
          </p:cNvPr>
          <p:cNvSpPr txBox="1">
            <a:spLocks/>
          </p:cNvSpPr>
          <p:nvPr/>
        </p:nvSpPr>
        <p:spPr>
          <a:xfrm>
            <a:off x="-979477" y="1803307"/>
            <a:ext cx="10981432" cy="7837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2000" dirty="0">
                <a:solidFill>
                  <a:srgbClr val="008080"/>
                </a:solidFill>
                <a:latin typeface="Gisha" panose="020B0502040204020203" pitchFamily="34" charset="-79"/>
                <a:ea typeface="+mn-ea"/>
                <a:cs typeface="Gisha" panose="020B0502040204020203" pitchFamily="34" charset="-79"/>
              </a:rPr>
              <a:t>Considerations for luring the casual rider to become a member:</a:t>
            </a:r>
          </a:p>
        </p:txBody>
      </p:sp>
      <p:sp>
        <p:nvSpPr>
          <p:cNvPr id="7" name="TextBox 6">
            <a:extLst>
              <a:ext uri="{FF2B5EF4-FFF2-40B4-BE49-F238E27FC236}">
                <a16:creationId xmlns:a16="http://schemas.microsoft.com/office/drawing/2014/main" id="{9C63ED32-E02D-4897-9E72-8957895D3779}"/>
              </a:ext>
            </a:extLst>
          </p:cNvPr>
          <p:cNvSpPr txBox="1"/>
          <p:nvPr/>
        </p:nvSpPr>
        <p:spPr>
          <a:xfrm>
            <a:off x="1420541" y="2195201"/>
            <a:ext cx="9485998" cy="369601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Ø"/>
            </a:pPr>
            <a:r>
              <a:rPr lang="en-US" sz="2000" dirty="0">
                <a:solidFill>
                  <a:srgbClr val="008080"/>
                </a:solidFill>
                <a:latin typeface="Gisha" panose="020B0502040204020203" pitchFamily="34" charset="-79"/>
                <a:cs typeface="Gisha" panose="020B0502040204020203" pitchFamily="34" charset="-79"/>
              </a:rPr>
              <a:t>Appeal to weekend and seasonal riders </a:t>
            </a:r>
          </a:p>
          <a:p>
            <a:pPr marL="342900" indent="-342900" algn="just">
              <a:lnSpc>
                <a:spcPct val="200000"/>
              </a:lnSpc>
              <a:buFont typeface="Wingdings" panose="05000000000000000000" pitchFamily="2" charset="2"/>
              <a:buChar char="Ø"/>
            </a:pPr>
            <a:r>
              <a:rPr lang="en-US" sz="2000" dirty="0">
                <a:solidFill>
                  <a:srgbClr val="008080"/>
                </a:solidFill>
                <a:latin typeface="Gisha" panose="020B0502040204020203" pitchFamily="34" charset="-79"/>
                <a:cs typeface="Gisha" panose="020B0502040204020203" pitchFamily="34" charset="-79"/>
              </a:rPr>
              <a:t>Focus on ride lengths rather than total rides for member benefits</a:t>
            </a:r>
          </a:p>
          <a:p>
            <a:pPr marL="342900" indent="-342900" algn="just">
              <a:lnSpc>
                <a:spcPct val="200000"/>
              </a:lnSpc>
              <a:buFont typeface="Wingdings" panose="05000000000000000000" pitchFamily="2" charset="2"/>
              <a:buChar char="Ø"/>
            </a:pPr>
            <a:r>
              <a:rPr lang="en-US" sz="2000" dirty="0">
                <a:solidFill>
                  <a:srgbClr val="008080"/>
                </a:solidFill>
                <a:latin typeface="Gisha" panose="020B0502040204020203" pitchFamily="34" charset="-79"/>
                <a:cs typeface="Gisha" panose="020B0502040204020203" pitchFamily="34" charset="-79"/>
              </a:rPr>
              <a:t>Further analysis can help determine the significance of Streeter Dr &amp; Grand Ave station</a:t>
            </a:r>
          </a:p>
          <a:p>
            <a:pPr marL="342900" indent="-342900" algn="just">
              <a:lnSpc>
                <a:spcPct val="200000"/>
              </a:lnSpc>
              <a:buFont typeface="Wingdings" panose="05000000000000000000" pitchFamily="2" charset="2"/>
              <a:buChar char="Ø"/>
            </a:pPr>
            <a:endParaRPr lang="en-US" sz="2000" dirty="0">
              <a:solidFill>
                <a:srgbClr val="008080"/>
              </a:solidFill>
              <a:latin typeface="Gisha" panose="020B0502040204020203" pitchFamily="34" charset="-79"/>
              <a:cs typeface="Gisha" panose="020B0502040204020203" pitchFamily="34" charset="-79"/>
            </a:endParaRPr>
          </a:p>
          <a:p>
            <a:pPr marL="342900" indent="-342900" algn="just">
              <a:lnSpc>
                <a:spcPct val="200000"/>
              </a:lnSpc>
              <a:buFont typeface="Wingdings" panose="05000000000000000000" pitchFamily="2" charset="2"/>
              <a:buChar char="Ø"/>
            </a:pPr>
            <a:endParaRPr lang="en-ZA" sz="2000" dirty="0">
              <a:solidFill>
                <a:srgbClr val="008080"/>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902060157"/>
      </p:ext>
    </p:extLst>
  </p:cSld>
  <p:clrMapOvr>
    <a:masterClrMapping/>
  </p:clrMapOvr>
  <p:transition spd="slow" advTm="1444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C157914-CBF6-4ABA-9480-E02D7CF356CE}"/>
              </a:ext>
            </a:extLst>
          </p:cNvPr>
          <p:cNvSpPr txBox="1">
            <a:spLocks/>
          </p:cNvSpPr>
          <p:nvPr/>
        </p:nvSpPr>
        <p:spPr>
          <a:xfrm>
            <a:off x="2991556" y="315789"/>
            <a:ext cx="5140627" cy="7837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dirty="0">
                <a:solidFill>
                  <a:srgbClr val="2C7B92"/>
                </a:solidFill>
                <a:latin typeface="Gisha" panose="020B0502040204020203" pitchFamily="34" charset="-79"/>
                <a:cs typeface="Gisha" panose="020B0502040204020203" pitchFamily="34" charset="-79"/>
              </a:rPr>
              <a:t>Appendix</a:t>
            </a:r>
          </a:p>
        </p:txBody>
      </p:sp>
      <p:sp>
        <p:nvSpPr>
          <p:cNvPr id="3" name="TextBox 2">
            <a:extLst>
              <a:ext uri="{FF2B5EF4-FFF2-40B4-BE49-F238E27FC236}">
                <a16:creationId xmlns:a16="http://schemas.microsoft.com/office/drawing/2014/main" id="{3B9D3545-7C62-4FC7-BF5C-1CBEB42A0AF4}"/>
              </a:ext>
            </a:extLst>
          </p:cNvPr>
          <p:cNvSpPr txBox="1"/>
          <p:nvPr/>
        </p:nvSpPr>
        <p:spPr>
          <a:xfrm>
            <a:off x="2574388" y="2334409"/>
            <a:ext cx="7699165" cy="1849352"/>
          </a:xfrm>
          <a:prstGeom prst="rect">
            <a:avLst/>
          </a:prstGeom>
          <a:noFill/>
        </p:spPr>
        <p:txBody>
          <a:bodyPr wrap="square" rtlCol="0">
            <a:spAutoFit/>
          </a:bodyPr>
          <a:lstStyle/>
          <a:p>
            <a:pPr marL="457200" indent="-457200" algn="just">
              <a:lnSpc>
                <a:spcPct val="200000"/>
              </a:lnSpc>
              <a:buAutoNum type="arabicPeriod"/>
            </a:pPr>
            <a:r>
              <a:rPr lang="en-US" sz="2000" dirty="0">
                <a:solidFill>
                  <a:srgbClr val="008080"/>
                </a:solidFill>
                <a:latin typeface="Gisha" panose="020B0502040204020203" pitchFamily="34" charset="-79"/>
                <a:cs typeface="Gisha" panose="020B0502040204020203" pitchFamily="34" charset="-79"/>
              </a:rPr>
              <a:t>Source files provided by </a:t>
            </a:r>
            <a:r>
              <a:rPr lang="en-US" sz="2000" dirty="0">
                <a:solidFill>
                  <a:srgbClr val="008080"/>
                </a:solidFill>
                <a:latin typeface="Gisha" panose="020B0502040204020203" pitchFamily="34" charset="-79"/>
                <a:cs typeface="Gisha" panose="020B0502040204020203" pitchFamily="34" charset="-79"/>
                <a:hlinkClick r:id="rId2"/>
              </a:rPr>
              <a:t>Coursera</a:t>
            </a:r>
            <a:endParaRPr lang="en-US" sz="2000" dirty="0">
              <a:solidFill>
                <a:srgbClr val="008080"/>
              </a:solidFill>
              <a:latin typeface="Gisha" panose="020B0502040204020203" pitchFamily="34" charset="-79"/>
              <a:cs typeface="Gisha" panose="020B0502040204020203" pitchFamily="34" charset="-79"/>
            </a:endParaRPr>
          </a:p>
          <a:p>
            <a:pPr marL="457200" indent="-457200" algn="just">
              <a:lnSpc>
                <a:spcPct val="200000"/>
              </a:lnSpc>
              <a:buAutoNum type="arabicPeriod"/>
            </a:pPr>
            <a:r>
              <a:rPr lang="en-US" sz="2000" dirty="0">
                <a:solidFill>
                  <a:srgbClr val="008080"/>
                </a:solidFill>
                <a:latin typeface="Gisha" panose="020B0502040204020203" pitchFamily="34" charset="-79"/>
                <a:cs typeface="Gisha" panose="020B0502040204020203" pitchFamily="34" charset="-79"/>
              </a:rPr>
              <a:t>All analysis files including R script, Tableau workbook and Excel sheets are available on </a:t>
            </a:r>
            <a:r>
              <a:rPr lang="en-US" sz="2000" dirty="0" err="1">
                <a:solidFill>
                  <a:srgbClr val="008080"/>
                </a:solidFill>
                <a:latin typeface="Gisha" panose="020B0502040204020203" pitchFamily="34" charset="-79"/>
                <a:cs typeface="Gisha" panose="020B0502040204020203" pitchFamily="34" charset="-79"/>
              </a:rPr>
              <a:t>Github</a:t>
            </a:r>
            <a:r>
              <a:rPr lang="en-US" sz="2000" dirty="0">
                <a:solidFill>
                  <a:srgbClr val="008080"/>
                </a:solidFill>
                <a:latin typeface="Gisha" panose="020B0502040204020203" pitchFamily="34" charset="-79"/>
                <a:cs typeface="Gisha" panose="020B0502040204020203" pitchFamily="34" charset="-79"/>
              </a:rPr>
              <a:t> </a:t>
            </a:r>
            <a:r>
              <a:rPr lang="en-US" sz="2000" dirty="0">
                <a:solidFill>
                  <a:srgbClr val="008080"/>
                </a:solidFill>
                <a:latin typeface="Gisha" panose="020B0502040204020203" pitchFamily="34" charset="-79"/>
                <a:cs typeface="Gisha" panose="020B0502040204020203" pitchFamily="34" charset="-79"/>
                <a:hlinkClick r:id="rId3"/>
              </a:rPr>
              <a:t>here</a:t>
            </a:r>
            <a:r>
              <a:rPr lang="en-US" sz="2000" dirty="0">
                <a:solidFill>
                  <a:srgbClr val="008080"/>
                </a:solidFill>
                <a:latin typeface="Gisha" panose="020B0502040204020203" pitchFamily="34" charset="-79"/>
                <a:cs typeface="Gisha" panose="020B0502040204020203" pitchFamily="34" charset="-79"/>
              </a:rPr>
              <a:t>. </a:t>
            </a:r>
            <a:endParaRPr lang="en-ZA" sz="2000" dirty="0">
              <a:solidFill>
                <a:srgbClr val="008080"/>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527108687"/>
      </p:ext>
    </p:extLst>
  </p:cSld>
  <p:clrMapOvr>
    <a:masterClrMapping/>
  </p:clrMapOvr>
  <p:transition spd="slow" advTm="4167">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535F-0698-491F-BCC3-0CE3CDDD011F}"/>
              </a:ext>
            </a:extLst>
          </p:cNvPr>
          <p:cNvSpPr>
            <a:spLocks noGrp="1"/>
          </p:cNvSpPr>
          <p:nvPr>
            <p:ph type="title"/>
          </p:nvPr>
        </p:nvSpPr>
        <p:spPr>
          <a:xfrm>
            <a:off x="1063283" y="2766218"/>
            <a:ext cx="10515600" cy="1325563"/>
          </a:xfrm>
        </p:spPr>
        <p:txBody>
          <a:bodyPr>
            <a:normAutofit fontScale="90000"/>
          </a:bodyPr>
          <a:lstStyle/>
          <a:p>
            <a:pPr algn="ctr"/>
            <a:r>
              <a:rPr lang="en-US" sz="9600" b="1" dirty="0">
                <a:solidFill>
                  <a:srgbClr val="2C7B92"/>
                </a:solidFill>
                <a:latin typeface="Gisha" panose="020B0502040204020203" pitchFamily="34" charset="-79"/>
                <a:cs typeface="Gisha" panose="020B0502040204020203" pitchFamily="34" charset="-79"/>
              </a:rPr>
              <a:t>Thank You</a:t>
            </a:r>
            <a:endParaRPr lang="en-ZA" sz="9600" b="1" dirty="0">
              <a:solidFill>
                <a:srgbClr val="2C7B92"/>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196581928"/>
      </p:ext>
    </p:extLst>
  </p:cSld>
  <p:clrMapOvr>
    <a:masterClrMapping/>
  </p:clrMapOvr>
  <p:transition spd="slow" advTm="347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C594978-318A-44FE-A957-86439D47F088}"/>
              </a:ext>
            </a:extLst>
          </p:cNvPr>
          <p:cNvSpPr txBox="1">
            <a:spLocks/>
          </p:cNvSpPr>
          <p:nvPr/>
        </p:nvSpPr>
        <p:spPr>
          <a:xfrm>
            <a:off x="4466216" y="345765"/>
            <a:ext cx="3259567" cy="7837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dirty="0">
                <a:solidFill>
                  <a:srgbClr val="2C7B92"/>
                </a:solidFill>
                <a:latin typeface="Gisha" panose="020B0502040204020203" pitchFamily="34" charset="-79"/>
                <a:cs typeface="Gisha" panose="020B0502040204020203" pitchFamily="34" charset="-79"/>
              </a:rPr>
              <a:t>Outline</a:t>
            </a:r>
          </a:p>
        </p:txBody>
      </p:sp>
      <p:sp>
        <p:nvSpPr>
          <p:cNvPr id="3" name="TextBox 2">
            <a:extLst>
              <a:ext uri="{FF2B5EF4-FFF2-40B4-BE49-F238E27FC236}">
                <a16:creationId xmlns:a16="http://schemas.microsoft.com/office/drawing/2014/main" id="{ED8BFE86-C4F9-4D6D-8CD7-A3F3949B26FF}"/>
              </a:ext>
            </a:extLst>
          </p:cNvPr>
          <p:cNvSpPr txBox="1"/>
          <p:nvPr/>
        </p:nvSpPr>
        <p:spPr>
          <a:xfrm>
            <a:off x="3697044" y="1785769"/>
            <a:ext cx="4797910" cy="487338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3200" dirty="0">
                <a:solidFill>
                  <a:srgbClr val="008080"/>
                </a:solidFill>
                <a:latin typeface="Gisha" panose="020B0502040204020203" pitchFamily="34" charset="-79"/>
                <a:cs typeface="Gisha" panose="020B0502040204020203" pitchFamily="34" charset="-79"/>
              </a:rPr>
              <a:t>  Introduction</a:t>
            </a:r>
          </a:p>
          <a:p>
            <a:pPr marL="285750" indent="-285750" algn="just">
              <a:lnSpc>
                <a:spcPct val="200000"/>
              </a:lnSpc>
              <a:buFont typeface="Wingdings" panose="05000000000000000000" pitchFamily="2" charset="2"/>
              <a:buChar char="Ø"/>
            </a:pPr>
            <a:r>
              <a:rPr lang="en-US" sz="3200" dirty="0">
                <a:solidFill>
                  <a:srgbClr val="008080"/>
                </a:solidFill>
                <a:latin typeface="Gisha" panose="020B0502040204020203" pitchFamily="34" charset="-79"/>
                <a:cs typeface="Gisha" panose="020B0502040204020203" pitchFamily="34" charset="-79"/>
              </a:rPr>
              <a:t>  Casual rides summary</a:t>
            </a:r>
          </a:p>
          <a:p>
            <a:pPr marL="285750" indent="-285750" algn="just">
              <a:lnSpc>
                <a:spcPct val="200000"/>
              </a:lnSpc>
              <a:buFont typeface="Wingdings" panose="05000000000000000000" pitchFamily="2" charset="2"/>
              <a:buChar char="Ø"/>
            </a:pPr>
            <a:r>
              <a:rPr lang="en-US" sz="3200" dirty="0">
                <a:solidFill>
                  <a:srgbClr val="008080"/>
                </a:solidFill>
                <a:latin typeface="Gisha" panose="020B0502040204020203" pitchFamily="34" charset="-79"/>
                <a:cs typeface="Gisha" panose="020B0502040204020203" pitchFamily="34" charset="-79"/>
              </a:rPr>
              <a:t>  Recommendations</a:t>
            </a:r>
          </a:p>
          <a:p>
            <a:pPr marL="285750" indent="-285750" algn="just">
              <a:lnSpc>
                <a:spcPct val="200000"/>
              </a:lnSpc>
              <a:buFont typeface="Wingdings" panose="05000000000000000000" pitchFamily="2" charset="2"/>
              <a:buChar char="Ø"/>
            </a:pPr>
            <a:r>
              <a:rPr lang="en-US" sz="3200" dirty="0">
                <a:solidFill>
                  <a:srgbClr val="008080"/>
                </a:solidFill>
                <a:latin typeface="Gisha" panose="020B0502040204020203" pitchFamily="34" charset="-79"/>
                <a:cs typeface="Gisha" panose="020B0502040204020203" pitchFamily="34" charset="-79"/>
              </a:rPr>
              <a:t>  Appendix</a:t>
            </a:r>
          </a:p>
          <a:p>
            <a:pPr marL="285750" indent="-285750" algn="just">
              <a:lnSpc>
                <a:spcPct val="200000"/>
              </a:lnSpc>
              <a:buFont typeface="Wingdings" panose="05000000000000000000" pitchFamily="2" charset="2"/>
              <a:buChar char="Ø"/>
            </a:pPr>
            <a:endParaRPr lang="en-ZA" sz="3200" dirty="0">
              <a:solidFill>
                <a:srgbClr val="008080"/>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86300939"/>
      </p:ext>
    </p:extLst>
  </p:cSld>
  <p:clrMapOvr>
    <a:masterClrMapping/>
  </p:clrMapOvr>
  <p:transition spd="slow" advTm="4445">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C594978-318A-44FE-A957-86439D47F088}"/>
              </a:ext>
            </a:extLst>
          </p:cNvPr>
          <p:cNvSpPr txBox="1">
            <a:spLocks/>
          </p:cNvSpPr>
          <p:nvPr/>
        </p:nvSpPr>
        <p:spPr>
          <a:xfrm>
            <a:off x="4466216" y="345765"/>
            <a:ext cx="3259567" cy="7837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dirty="0">
                <a:solidFill>
                  <a:srgbClr val="2C7B92"/>
                </a:solidFill>
                <a:latin typeface="Gisha" panose="020B0502040204020203" pitchFamily="34" charset="-79"/>
                <a:cs typeface="Gisha" panose="020B0502040204020203" pitchFamily="34" charset="-79"/>
              </a:rPr>
              <a:t>Introduction</a:t>
            </a:r>
          </a:p>
        </p:txBody>
      </p:sp>
      <p:sp>
        <p:nvSpPr>
          <p:cNvPr id="3" name="TextBox 2">
            <a:extLst>
              <a:ext uri="{FF2B5EF4-FFF2-40B4-BE49-F238E27FC236}">
                <a16:creationId xmlns:a16="http://schemas.microsoft.com/office/drawing/2014/main" id="{ED8BFE86-C4F9-4D6D-8CD7-A3F3949B26FF}"/>
              </a:ext>
            </a:extLst>
          </p:cNvPr>
          <p:cNvSpPr txBox="1"/>
          <p:nvPr/>
        </p:nvSpPr>
        <p:spPr>
          <a:xfrm>
            <a:off x="1409252" y="2334409"/>
            <a:ext cx="8864301" cy="1233799"/>
          </a:xfrm>
          <a:prstGeom prst="rect">
            <a:avLst/>
          </a:prstGeom>
          <a:noFill/>
        </p:spPr>
        <p:txBody>
          <a:bodyPr wrap="square" rtlCol="0">
            <a:spAutoFit/>
          </a:bodyPr>
          <a:lstStyle/>
          <a:p>
            <a:pPr algn="just">
              <a:lnSpc>
                <a:spcPct val="200000"/>
              </a:lnSpc>
            </a:pPr>
            <a:r>
              <a:rPr lang="en-US" sz="2000" dirty="0">
                <a:solidFill>
                  <a:srgbClr val="008080"/>
                </a:solidFill>
                <a:latin typeface="Gisha" panose="020B0502040204020203" pitchFamily="34" charset="-79"/>
                <a:cs typeface="Gisha" panose="020B0502040204020203" pitchFamily="34" charset="-79"/>
              </a:rPr>
              <a:t>To identify unique trends and patterns in how casual riders use </a:t>
            </a:r>
            <a:r>
              <a:rPr lang="en-US" sz="2000" dirty="0" err="1">
                <a:solidFill>
                  <a:srgbClr val="008080"/>
                </a:solidFill>
                <a:latin typeface="Gisha" panose="020B0502040204020203" pitchFamily="34" charset="-79"/>
                <a:cs typeface="Gisha" panose="020B0502040204020203" pitchFamily="34" charset="-79"/>
              </a:rPr>
              <a:t>Cyclistic</a:t>
            </a:r>
            <a:r>
              <a:rPr lang="en-US" sz="2000" dirty="0">
                <a:solidFill>
                  <a:srgbClr val="008080"/>
                </a:solidFill>
                <a:latin typeface="Gisha" panose="020B0502040204020203" pitchFamily="34" charset="-79"/>
                <a:cs typeface="Gisha" panose="020B0502040204020203" pitchFamily="34" charset="-79"/>
              </a:rPr>
              <a:t> Bikeshare.</a:t>
            </a:r>
            <a:endParaRPr lang="en-ZA" sz="2000" dirty="0">
              <a:solidFill>
                <a:srgbClr val="008080"/>
              </a:solidFill>
              <a:latin typeface="Gisha" panose="020B0502040204020203" pitchFamily="34" charset="-79"/>
              <a:cs typeface="Gisha" panose="020B0502040204020203" pitchFamily="34" charset="-79"/>
            </a:endParaRPr>
          </a:p>
        </p:txBody>
      </p:sp>
      <p:sp>
        <p:nvSpPr>
          <p:cNvPr id="4" name="slide1">
            <a:extLst>
              <a:ext uri="{FF2B5EF4-FFF2-40B4-BE49-F238E27FC236}">
                <a16:creationId xmlns:a16="http://schemas.microsoft.com/office/drawing/2014/main" id="{453D0E00-F743-4121-BB42-EB6F3C7EB35D}"/>
              </a:ext>
            </a:extLst>
          </p:cNvPr>
          <p:cNvSpPr txBox="1">
            <a:spLocks/>
          </p:cNvSpPr>
          <p:nvPr/>
        </p:nvSpPr>
        <p:spPr>
          <a:xfrm>
            <a:off x="251012" y="1746052"/>
            <a:ext cx="3259567" cy="7837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3600" dirty="0">
                <a:solidFill>
                  <a:srgbClr val="2C7B92"/>
                </a:solidFill>
                <a:latin typeface="Gisha" panose="020B0502040204020203" pitchFamily="34" charset="-79"/>
                <a:cs typeface="Gisha" panose="020B0502040204020203" pitchFamily="34" charset="-79"/>
              </a:rPr>
              <a:t>Aim</a:t>
            </a:r>
          </a:p>
        </p:txBody>
      </p:sp>
    </p:spTree>
    <p:extLst>
      <p:ext uri="{BB962C8B-B14F-4D97-AF65-F5344CB8AC3E}">
        <p14:creationId xmlns:p14="http://schemas.microsoft.com/office/powerpoint/2010/main" val="2884013815"/>
      </p:ext>
    </p:extLst>
  </p:cSld>
  <p:clrMapOvr>
    <a:masterClrMapping/>
  </p:clrMapOvr>
  <p:transition spd="slow" advTm="4392">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224E1EA-4F71-42AA-99CF-A21AA52496F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4178" y="5754175"/>
            <a:ext cx="1600640" cy="292494"/>
          </a:xfrm>
          <a:prstGeom prst="rect">
            <a:avLst/>
          </a:prstGeom>
        </p:spPr>
      </p:pic>
      <p:pic>
        <p:nvPicPr>
          <p:cNvPr id="4" name="slide4" descr="Monthly Casual vs Member Rides">
            <a:extLst>
              <a:ext uri="{FF2B5EF4-FFF2-40B4-BE49-F238E27FC236}">
                <a16:creationId xmlns:a16="http://schemas.microsoft.com/office/drawing/2014/main" id="{AE0BF488-5285-4ABF-A9D5-88B10F1658B5}"/>
              </a:ext>
            </a:extLst>
          </p:cNvPr>
          <p:cNvPicPr>
            <a:picLocks noChangeAspect="1"/>
          </p:cNvPicPr>
          <p:nvPr/>
        </p:nvPicPr>
        <p:blipFill rotWithShape="1">
          <a:blip r:embed="rId6">
            <a:extLst>
              <a:ext uri="{28A0092B-C50C-407E-A947-70E740481C1C}">
                <a14:useLocalDpi xmlns:a14="http://schemas.microsoft.com/office/drawing/2010/main" val="0"/>
              </a:ext>
            </a:extLst>
          </a:blip>
          <a:srcRect l="10416" t="9060" r="14026" b="6243"/>
          <a:stretch/>
        </p:blipFill>
        <p:spPr>
          <a:xfrm>
            <a:off x="1648177" y="763431"/>
            <a:ext cx="7326489" cy="5389013"/>
          </a:xfrm>
          <a:prstGeom prst="rect">
            <a:avLst/>
          </a:prstGeom>
        </p:spPr>
      </p:pic>
      <p:sp>
        <p:nvSpPr>
          <p:cNvPr id="2" name="TextBox 1">
            <a:extLst>
              <a:ext uri="{FF2B5EF4-FFF2-40B4-BE49-F238E27FC236}">
                <a16:creationId xmlns:a16="http://schemas.microsoft.com/office/drawing/2014/main" id="{D7DD0920-AE74-47D3-88D6-F8B1C9390943}"/>
              </a:ext>
            </a:extLst>
          </p:cNvPr>
          <p:cNvSpPr txBox="1"/>
          <p:nvPr/>
        </p:nvSpPr>
        <p:spPr>
          <a:xfrm>
            <a:off x="2633005" y="301766"/>
            <a:ext cx="4477717" cy="369332"/>
          </a:xfrm>
          <a:prstGeom prst="rect">
            <a:avLst/>
          </a:prstGeom>
          <a:noFill/>
        </p:spPr>
        <p:txBody>
          <a:bodyPr wrap="square" rtlCol="0">
            <a:spAutoFit/>
          </a:bodyPr>
          <a:lstStyle/>
          <a:p>
            <a:pPr algn="ctr"/>
            <a:r>
              <a:rPr lang="en-US" dirty="0">
                <a:solidFill>
                  <a:srgbClr val="2C7B92"/>
                </a:solidFill>
              </a:rPr>
              <a:t>Monthly Rides by Membership</a:t>
            </a:r>
            <a:endParaRPr lang="en-ZA" dirty="0">
              <a:solidFill>
                <a:srgbClr val="2C7B92"/>
              </a:solidFill>
            </a:endParaRPr>
          </a:p>
        </p:txBody>
      </p:sp>
      <p:sp>
        <p:nvSpPr>
          <p:cNvPr id="3" name="TextBox 2">
            <a:extLst>
              <a:ext uri="{FF2B5EF4-FFF2-40B4-BE49-F238E27FC236}">
                <a16:creationId xmlns:a16="http://schemas.microsoft.com/office/drawing/2014/main" id="{A462D4B4-C210-4131-B89F-1595F1B9704C}"/>
              </a:ext>
            </a:extLst>
          </p:cNvPr>
          <p:cNvSpPr txBox="1"/>
          <p:nvPr/>
        </p:nvSpPr>
        <p:spPr>
          <a:xfrm>
            <a:off x="513643" y="2144889"/>
            <a:ext cx="1580444" cy="276999"/>
          </a:xfrm>
          <a:prstGeom prst="rect">
            <a:avLst/>
          </a:prstGeom>
          <a:noFill/>
        </p:spPr>
        <p:txBody>
          <a:bodyPr wrap="square" rtlCol="0">
            <a:spAutoFit/>
          </a:bodyPr>
          <a:lstStyle/>
          <a:p>
            <a:r>
              <a:rPr lang="en-US" sz="1200" dirty="0">
                <a:solidFill>
                  <a:srgbClr val="008080"/>
                </a:solidFill>
              </a:rPr>
              <a:t>Number of rides</a:t>
            </a:r>
            <a:endParaRPr lang="en-ZA" sz="1200" dirty="0">
              <a:solidFill>
                <a:srgbClr val="008080"/>
              </a:solidFill>
            </a:endParaRPr>
          </a:p>
        </p:txBody>
      </p:sp>
      <p:sp>
        <p:nvSpPr>
          <p:cNvPr id="5" name="TextBox 4">
            <a:extLst>
              <a:ext uri="{FF2B5EF4-FFF2-40B4-BE49-F238E27FC236}">
                <a16:creationId xmlns:a16="http://schemas.microsoft.com/office/drawing/2014/main" id="{07A46923-5788-474F-AA91-AA3E9C140DA8}"/>
              </a:ext>
            </a:extLst>
          </p:cNvPr>
          <p:cNvSpPr txBox="1"/>
          <p:nvPr/>
        </p:nvSpPr>
        <p:spPr>
          <a:xfrm>
            <a:off x="3061400" y="3951110"/>
            <a:ext cx="1162755" cy="369332"/>
          </a:xfrm>
          <a:prstGeom prst="rect">
            <a:avLst/>
          </a:prstGeom>
          <a:noFill/>
        </p:spPr>
        <p:txBody>
          <a:bodyPr wrap="square" rtlCol="0">
            <a:spAutoFit/>
          </a:bodyPr>
          <a:lstStyle/>
          <a:p>
            <a:r>
              <a:rPr lang="en-US" dirty="0">
                <a:solidFill>
                  <a:srgbClr val="008080"/>
                </a:solidFill>
              </a:rPr>
              <a:t>Members</a:t>
            </a:r>
            <a:endParaRPr lang="en-ZA" dirty="0">
              <a:solidFill>
                <a:srgbClr val="008080"/>
              </a:solidFill>
            </a:endParaRPr>
          </a:p>
        </p:txBody>
      </p:sp>
      <p:sp>
        <p:nvSpPr>
          <p:cNvPr id="6" name="TextBox 5">
            <a:extLst>
              <a:ext uri="{FF2B5EF4-FFF2-40B4-BE49-F238E27FC236}">
                <a16:creationId xmlns:a16="http://schemas.microsoft.com/office/drawing/2014/main" id="{5FCF124B-4FE0-4449-83C4-CE449DE7860E}"/>
              </a:ext>
            </a:extLst>
          </p:cNvPr>
          <p:cNvSpPr txBox="1"/>
          <p:nvPr/>
        </p:nvSpPr>
        <p:spPr>
          <a:xfrm>
            <a:off x="4958203" y="6429439"/>
            <a:ext cx="1162755" cy="369332"/>
          </a:xfrm>
          <a:prstGeom prst="rect">
            <a:avLst/>
          </a:prstGeom>
          <a:noFill/>
        </p:spPr>
        <p:txBody>
          <a:bodyPr wrap="square" rtlCol="0">
            <a:spAutoFit/>
          </a:bodyPr>
          <a:lstStyle/>
          <a:p>
            <a:r>
              <a:rPr lang="en-US" dirty="0">
                <a:solidFill>
                  <a:srgbClr val="008080"/>
                </a:solidFill>
              </a:rPr>
              <a:t>Month</a:t>
            </a:r>
            <a:endParaRPr lang="en-ZA" dirty="0">
              <a:solidFill>
                <a:srgbClr val="008080"/>
              </a:solidFill>
            </a:endParaRPr>
          </a:p>
        </p:txBody>
      </p:sp>
      <p:sp>
        <p:nvSpPr>
          <p:cNvPr id="7" name="TextBox 6">
            <a:extLst>
              <a:ext uri="{FF2B5EF4-FFF2-40B4-BE49-F238E27FC236}">
                <a16:creationId xmlns:a16="http://schemas.microsoft.com/office/drawing/2014/main" id="{7157AE9D-C303-4339-A01D-7533E3EBCF59}"/>
              </a:ext>
            </a:extLst>
          </p:cNvPr>
          <p:cNvSpPr txBox="1"/>
          <p:nvPr/>
        </p:nvSpPr>
        <p:spPr>
          <a:xfrm>
            <a:off x="2726267" y="1402432"/>
            <a:ext cx="1162755" cy="369332"/>
          </a:xfrm>
          <a:prstGeom prst="rect">
            <a:avLst/>
          </a:prstGeom>
          <a:noFill/>
        </p:spPr>
        <p:txBody>
          <a:bodyPr wrap="square" rtlCol="0">
            <a:spAutoFit/>
          </a:bodyPr>
          <a:lstStyle/>
          <a:p>
            <a:r>
              <a:rPr lang="en-US" dirty="0">
                <a:solidFill>
                  <a:srgbClr val="008080"/>
                </a:solidFill>
              </a:rPr>
              <a:t>Casual</a:t>
            </a:r>
            <a:endParaRPr lang="en-ZA" dirty="0">
              <a:solidFill>
                <a:srgbClr val="008080"/>
              </a:solidFill>
            </a:endParaRPr>
          </a:p>
        </p:txBody>
      </p:sp>
      <p:sp>
        <p:nvSpPr>
          <p:cNvPr id="9" name="TextBox 8">
            <a:extLst>
              <a:ext uri="{FF2B5EF4-FFF2-40B4-BE49-F238E27FC236}">
                <a16:creationId xmlns:a16="http://schemas.microsoft.com/office/drawing/2014/main" id="{7F437740-14F8-4401-9183-0BFAFBA2BE72}"/>
              </a:ext>
            </a:extLst>
          </p:cNvPr>
          <p:cNvSpPr txBox="1"/>
          <p:nvPr/>
        </p:nvSpPr>
        <p:spPr>
          <a:xfrm>
            <a:off x="2054577" y="6152444"/>
            <a:ext cx="439557" cy="276999"/>
          </a:xfrm>
          <a:prstGeom prst="rect">
            <a:avLst/>
          </a:prstGeom>
          <a:noFill/>
        </p:spPr>
        <p:txBody>
          <a:bodyPr vert="horz" wrap="square" rtlCol="0">
            <a:spAutoFit/>
          </a:bodyPr>
          <a:lstStyle/>
          <a:p>
            <a:pPr algn="r"/>
            <a:r>
              <a:rPr lang="en-US" sz="1200" dirty="0">
                <a:solidFill>
                  <a:schemeClr val="bg2">
                    <a:lumMod val="75000"/>
                  </a:schemeClr>
                </a:solidFill>
              </a:rPr>
              <a:t>Jan</a:t>
            </a:r>
            <a:endParaRPr lang="en-ZA" sz="1200" dirty="0">
              <a:solidFill>
                <a:schemeClr val="bg2">
                  <a:lumMod val="75000"/>
                </a:schemeClr>
              </a:solidFill>
            </a:endParaRPr>
          </a:p>
        </p:txBody>
      </p:sp>
      <p:sp>
        <p:nvSpPr>
          <p:cNvPr id="15" name="TextBox 14">
            <a:extLst>
              <a:ext uri="{FF2B5EF4-FFF2-40B4-BE49-F238E27FC236}">
                <a16:creationId xmlns:a16="http://schemas.microsoft.com/office/drawing/2014/main" id="{F26F6715-7377-4805-873D-5D79E550B4C9}"/>
              </a:ext>
            </a:extLst>
          </p:cNvPr>
          <p:cNvSpPr txBox="1"/>
          <p:nvPr/>
        </p:nvSpPr>
        <p:spPr>
          <a:xfrm>
            <a:off x="3189109" y="6152444"/>
            <a:ext cx="439557" cy="276999"/>
          </a:xfrm>
          <a:prstGeom prst="rect">
            <a:avLst/>
          </a:prstGeom>
          <a:noFill/>
        </p:spPr>
        <p:txBody>
          <a:bodyPr vert="horz" wrap="square" rtlCol="0">
            <a:spAutoFit/>
          </a:bodyPr>
          <a:lstStyle/>
          <a:p>
            <a:pPr algn="r"/>
            <a:r>
              <a:rPr lang="en-US" sz="1200" dirty="0">
                <a:solidFill>
                  <a:schemeClr val="bg2">
                    <a:lumMod val="75000"/>
                  </a:schemeClr>
                </a:solidFill>
              </a:rPr>
              <a:t>Mar</a:t>
            </a:r>
            <a:endParaRPr lang="en-ZA" sz="1200" dirty="0">
              <a:solidFill>
                <a:schemeClr val="bg2">
                  <a:lumMod val="75000"/>
                </a:schemeClr>
              </a:solidFill>
            </a:endParaRPr>
          </a:p>
        </p:txBody>
      </p:sp>
      <p:sp>
        <p:nvSpPr>
          <p:cNvPr id="16" name="TextBox 15">
            <a:extLst>
              <a:ext uri="{FF2B5EF4-FFF2-40B4-BE49-F238E27FC236}">
                <a16:creationId xmlns:a16="http://schemas.microsoft.com/office/drawing/2014/main" id="{9745C07B-F4DD-4E45-BAFC-FA84446398AE}"/>
              </a:ext>
            </a:extLst>
          </p:cNvPr>
          <p:cNvSpPr txBox="1"/>
          <p:nvPr/>
        </p:nvSpPr>
        <p:spPr>
          <a:xfrm>
            <a:off x="3756375" y="6152443"/>
            <a:ext cx="439557" cy="276999"/>
          </a:xfrm>
          <a:prstGeom prst="rect">
            <a:avLst/>
          </a:prstGeom>
          <a:noFill/>
        </p:spPr>
        <p:txBody>
          <a:bodyPr vert="horz" wrap="square" rtlCol="0">
            <a:spAutoFit/>
          </a:bodyPr>
          <a:lstStyle/>
          <a:p>
            <a:pPr algn="r"/>
            <a:r>
              <a:rPr lang="en-US" sz="1200" dirty="0">
                <a:solidFill>
                  <a:schemeClr val="bg2">
                    <a:lumMod val="75000"/>
                  </a:schemeClr>
                </a:solidFill>
              </a:rPr>
              <a:t>Apr</a:t>
            </a:r>
            <a:endParaRPr lang="en-ZA" sz="1200" dirty="0">
              <a:solidFill>
                <a:schemeClr val="bg2">
                  <a:lumMod val="75000"/>
                </a:schemeClr>
              </a:solidFill>
            </a:endParaRPr>
          </a:p>
        </p:txBody>
      </p:sp>
      <p:sp>
        <p:nvSpPr>
          <p:cNvPr id="17" name="TextBox 16">
            <a:extLst>
              <a:ext uri="{FF2B5EF4-FFF2-40B4-BE49-F238E27FC236}">
                <a16:creationId xmlns:a16="http://schemas.microsoft.com/office/drawing/2014/main" id="{E1C799E7-1EF7-4213-A8F0-F6DE1B62BC16}"/>
              </a:ext>
            </a:extLst>
          </p:cNvPr>
          <p:cNvSpPr txBox="1"/>
          <p:nvPr/>
        </p:nvSpPr>
        <p:spPr>
          <a:xfrm>
            <a:off x="4304599" y="6152442"/>
            <a:ext cx="458600" cy="276999"/>
          </a:xfrm>
          <a:prstGeom prst="rect">
            <a:avLst/>
          </a:prstGeom>
          <a:noFill/>
        </p:spPr>
        <p:txBody>
          <a:bodyPr vert="horz" wrap="square" rtlCol="0">
            <a:spAutoFit/>
          </a:bodyPr>
          <a:lstStyle/>
          <a:p>
            <a:pPr algn="r"/>
            <a:r>
              <a:rPr lang="en-US" sz="1200" dirty="0">
                <a:solidFill>
                  <a:schemeClr val="bg2">
                    <a:lumMod val="75000"/>
                  </a:schemeClr>
                </a:solidFill>
              </a:rPr>
              <a:t>May</a:t>
            </a:r>
            <a:endParaRPr lang="en-ZA" sz="1200" dirty="0">
              <a:solidFill>
                <a:schemeClr val="bg2">
                  <a:lumMod val="75000"/>
                </a:schemeClr>
              </a:solidFill>
            </a:endParaRPr>
          </a:p>
        </p:txBody>
      </p:sp>
      <p:sp>
        <p:nvSpPr>
          <p:cNvPr id="18" name="TextBox 17">
            <a:extLst>
              <a:ext uri="{FF2B5EF4-FFF2-40B4-BE49-F238E27FC236}">
                <a16:creationId xmlns:a16="http://schemas.microsoft.com/office/drawing/2014/main" id="{3737161C-8764-489F-B440-947B2EC23A90}"/>
              </a:ext>
            </a:extLst>
          </p:cNvPr>
          <p:cNvSpPr txBox="1"/>
          <p:nvPr/>
        </p:nvSpPr>
        <p:spPr>
          <a:xfrm>
            <a:off x="4871864" y="6152442"/>
            <a:ext cx="439557" cy="276999"/>
          </a:xfrm>
          <a:prstGeom prst="rect">
            <a:avLst/>
          </a:prstGeom>
          <a:noFill/>
        </p:spPr>
        <p:txBody>
          <a:bodyPr vert="horz" wrap="square" rtlCol="0">
            <a:spAutoFit/>
          </a:bodyPr>
          <a:lstStyle/>
          <a:p>
            <a:pPr algn="r"/>
            <a:r>
              <a:rPr lang="en-US" sz="1200" dirty="0">
                <a:solidFill>
                  <a:schemeClr val="bg2">
                    <a:lumMod val="75000"/>
                  </a:schemeClr>
                </a:solidFill>
              </a:rPr>
              <a:t>Jun</a:t>
            </a:r>
            <a:endParaRPr lang="en-ZA" sz="1200" dirty="0">
              <a:solidFill>
                <a:schemeClr val="bg2">
                  <a:lumMod val="75000"/>
                </a:schemeClr>
              </a:solidFill>
            </a:endParaRPr>
          </a:p>
        </p:txBody>
      </p:sp>
      <p:sp>
        <p:nvSpPr>
          <p:cNvPr id="19" name="TextBox 18">
            <a:extLst>
              <a:ext uri="{FF2B5EF4-FFF2-40B4-BE49-F238E27FC236}">
                <a16:creationId xmlns:a16="http://schemas.microsoft.com/office/drawing/2014/main" id="{85D3695A-645A-439F-AFAE-990CA78314B0}"/>
              </a:ext>
            </a:extLst>
          </p:cNvPr>
          <p:cNvSpPr txBox="1"/>
          <p:nvPr/>
        </p:nvSpPr>
        <p:spPr>
          <a:xfrm>
            <a:off x="5481464" y="6152441"/>
            <a:ext cx="439557" cy="276999"/>
          </a:xfrm>
          <a:prstGeom prst="rect">
            <a:avLst/>
          </a:prstGeom>
          <a:noFill/>
        </p:spPr>
        <p:txBody>
          <a:bodyPr vert="horz" wrap="square" rtlCol="0">
            <a:spAutoFit/>
          </a:bodyPr>
          <a:lstStyle/>
          <a:p>
            <a:pPr algn="r"/>
            <a:r>
              <a:rPr lang="en-US" sz="1200" dirty="0">
                <a:solidFill>
                  <a:schemeClr val="bg2">
                    <a:lumMod val="75000"/>
                  </a:schemeClr>
                </a:solidFill>
              </a:rPr>
              <a:t>Jul</a:t>
            </a:r>
            <a:endParaRPr lang="en-ZA" sz="1200" dirty="0">
              <a:solidFill>
                <a:schemeClr val="bg2">
                  <a:lumMod val="75000"/>
                </a:schemeClr>
              </a:solidFill>
            </a:endParaRPr>
          </a:p>
        </p:txBody>
      </p:sp>
      <p:sp>
        <p:nvSpPr>
          <p:cNvPr id="20" name="TextBox 19">
            <a:extLst>
              <a:ext uri="{FF2B5EF4-FFF2-40B4-BE49-F238E27FC236}">
                <a16:creationId xmlns:a16="http://schemas.microsoft.com/office/drawing/2014/main" id="{C3FEF994-B0C7-4EE5-9E4F-E01FD5700E94}"/>
              </a:ext>
            </a:extLst>
          </p:cNvPr>
          <p:cNvSpPr txBox="1"/>
          <p:nvPr/>
        </p:nvSpPr>
        <p:spPr>
          <a:xfrm>
            <a:off x="6092736" y="6152440"/>
            <a:ext cx="439557" cy="276999"/>
          </a:xfrm>
          <a:prstGeom prst="rect">
            <a:avLst/>
          </a:prstGeom>
          <a:noFill/>
        </p:spPr>
        <p:txBody>
          <a:bodyPr vert="horz" wrap="square" rtlCol="0">
            <a:spAutoFit/>
          </a:bodyPr>
          <a:lstStyle/>
          <a:p>
            <a:pPr algn="r"/>
            <a:r>
              <a:rPr lang="en-US" sz="1200" dirty="0">
                <a:solidFill>
                  <a:schemeClr val="bg2">
                    <a:lumMod val="75000"/>
                  </a:schemeClr>
                </a:solidFill>
              </a:rPr>
              <a:t>Aug</a:t>
            </a:r>
            <a:endParaRPr lang="en-ZA" sz="1200" dirty="0">
              <a:solidFill>
                <a:schemeClr val="bg2">
                  <a:lumMod val="75000"/>
                </a:schemeClr>
              </a:solidFill>
            </a:endParaRPr>
          </a:p>
        </p:txBody>
      </p:sp>
      <p:sp>
        <p:nvSpPr>
          <p:cNvPr id="21" name="TextBox 20">
            <a:extLst>
              <a:ext uri="{FF2B5EF4-FFF2-40B4-BE49-F238E27FC236}">
                <a16:creationId xmlns:a16="http://schemas.microsoft.com/office/drawing/2014/main" id="{4A497826-116C-4C92-B610-3D68A9AF0B3B}"/>
              </a:ext>
            </a:extLst>
          </p:cNvPr>
          <p:cNvSpPr txBox="1"/>
          <p:nvPr/>
        </p:nvSpPr>
        <p:spPr>
          <a:xfrm>
            <a:off x="6623752" y="6152440"/>
            <a:ext cx="475808" cy="276999"/>
          </a:xfrm>
          <a:prstGeom prst="rect">
            <a:avLst/>
          </a:prstGeom>
          <a:noFill/>
        </p:spPr>
        <p:txBody>
          <a:bodyPr vert="horz" wrap="square" rtlCol="0">
            <a:spAutoFit/>
          </a:bodyPr>
          <a:lstStyle/>
          <a:p>
            <a:pPr algn="r"/>
            <a:r>
              <a:rPr lang="en-US" sz="1200" dirty="0">
                <a:solidFill>
                  <a:schemeClr val="bg2">
                    <a:lumMod val="75000"/>
                  </a:schemeClr>
                </a:solidFill>
              </a:rPr>
              <a:t>Sept</a:t>
            </a:r>
            <a:endParaRPr lang="en-ZA" sz="1200" dirty="0">
              <a:solidFill>
                <a:schemeClr val="bg2">
                  <a:lumMod val="75000"/>
                </a:schemeClr>
              </a:solidFill>
            </a:endParaRPr>
          </a:p>
        </p:txBody>
      </p:sp>
      <p:sp>
        <p:nvSpPr>
          <p:cNvPr id="22" name="TextBox 21">
            <a:extLst>
              <a:ext uri="{FF2B5EF4-FFF2-40B4-BE49-F238E27FC236}">
                <a16:creationId xmlns:a16="http://schemas.microsoft.com/office/drawing/2014/main" id="{5F5C974C-A237-436A-BCB7-DB6421928113}"/>
              </a:ext>
            </a:extLst>
          </p:cNvPr>
          <p:cNvSpPr txBox="1"/>
          <p:nvPr/>
        </p:nvSpPr>
        <p:spPr>
          <a:xfrm>
            <a:off x="7191019" y="6152440"/>
            <a:ext cx="439557" cy="276999"/>
          </a:xfrm>
          <a:prstGeom prst="rect">
            <a:avLst/>
          </a:prstGeom>
          <a:noFill/>
        </p:spPr>
        <p:txBody>
          <a:bodyPr vert="horz" wrap="square" rtlCol="0">
            <a:spAutoFit/>
          </a:bodyPr>
          <a:lstStyle/>
          <a:p>
            <a:pPr algn="r"/>
            <a:r>
              <a:rPr lang="en-US" sz="1200" dirty="0">
                <a:solidFill>
                  <a:schemeClr val="bg2">
                    <a:lumMod val="75000"/>
                  </a:schemeClr>
                </a:solidFill>
              </a:rPr>
              <a:t>Oct</a:t>
            </a:r>
            <a:endParaRPr lang="en-ZA" sz="1200" dirty="0">
              <a:solidFill>
                <a:schemeClr val="bg2">
                  <a:lumMod val="75000"/>
                </a:schemeClr>
              </a:solidFill>
            </a:endParaRPr>
          </a:p>
        </p:txBody>
      </p:sp>
      <p:sp>
        <p:nvSpPr>
          <p:cNvPr id="23" name="TextBox 22">
            <a:extLst>
              <a:ext uri="{FF2B5EF4-FFF2-40B4-BE49-F238E27FC236}">
                <a16:creationId xmlns:a16="http://schemas.microsoft.com/office/drawing/2014/main" id="{6D76CF78-2AF2-4DB1-894D-DFAA22179148}"/>
              </a:ext>
            </a:extLst>
          </p:cNvPr>
          <p:cNvSpPr txBox="1"/>
          <p:nvPr/>
        </p:nvSpPr>
        <p:spPr>
          <a:xfrm>
            <a:off x="7758285" y="6152440"/>
            <a:ext cx="439557" cy="276999"/>
          </a:xfrm>
          <a:prstGeom prst="rect">
            <a:avLst/>
          </a:prstGeom>
          <a:noFill/>
        </p:spPr>
        <p:txBody>
          <a:bodyPr vert="horz" wrap="square" rtlCol="0">
            <a:spAutoFit/>
          </a:bodyPr>
          <a:lstStyle/>
          <a:p>
            <a:pPr algn="r"/>
            <a:r>
              <a:rPr lang="en-US" sz="1200" dirty="0">
                <a:solidFill>
                  <a:schemeClr val="bg2">
                    <a:lumMod val="75000"/>
                  </a:schemeClr>
                </a:solidFill>
              </a:rPr>
              <a:t>Nov</a:t>
            </a:r>
            <a:endParaRPr lang="en-ZA" sz="1200" dirty="0">
              <a:solidFill>
                <a:schemeClr val="bg2">
                  <a:lumMod val="75000"/>
                </a:schemeClr>
              </a:solidFill>
            </a:endParaRPr>
          </a:p>
        </p:txBody>
      </p:sp>
      <p:sp>
        <p:nvSpPr>
          <p:cNvPr id="24" name="TextBox 23">
            <a:extLst>
              <a:ext uri="{FF2B5EF4-FFF2-40B4-BE49-F238E27FC236}">
                <a16:creationId xmlns:a16="http://schemas.microsoft.com/office/drawing/2014/main" id="{69F9B2B5-5D8A-4F83-A73F-25BD133D2173}"/>
              </a:ext>
            </a:extLst>
          </p:cNvPr>
          <p:cNvSpPr txBox="1"/>
          <p:nvPr/>
        </p:nvSpPr>
        <p:spPr>
          <a:xfrm>
            <a:off x="8325551" y="6152440"/>
            <a:ext cx="439557" cy="276999"/>
          </a:xfrm>
          <a:prstGeom prst="rect">
            <a:avLst/>
          </a:prstGeom>
          <a:noFill/>
        </p:spPr>
        <p:txBody>
          <a:bodyPr vert="horz" wrap="square" rtlCol="0">
            <a:spAutoFit/>
          </a:bodyPr>
          <a:lstStyle/>
          <a:p>
            <a:pPr algn="r"/>
            <a:r>
              <a:rPr lang="en-US" sz="1200" dirty="0">
                <a:solidFill>
                  <a:schemeClr val="bg2">
                    <a:lumMod val="75000"/>
                  </a:schemeClr>
                </a:solidFill>
              </a:rPr>
              <a:t>Dec</a:t>
            </a:r>
            <a:endParaRPr lang="en-ZA" sz="1200" dirty="0">
              <a:solidFill>
                <a:schemeClr val="bg2">
                  <a:lumMod val="75000"/>
                </a:schemeClr>
              </a:solidFill>
            </a:endParaRPr>
          </a:p>
        </p:txBody>
      </p:sp>
      <p:sp>
        <p:nvSpPr>
          <p:cNvPr id="25" name="TextBox 24">
            <a:extLst>
              <a:ext uri="{FF2B5EF4-FFF2-40B4-BE49-F238E27FC236}">
                <a16:creationId xmlns:a16="http://schemas.microsoft.com/office/drawing/2014/main" id="{FA452828-3689-4316-98D3-EDB3F41E790C}"/>
              </a:ext>
            </a:extLst>
          </p:cNvPr>
          <p:cNvSpPr txBox="1"/>
          <p:nvPr/>
        </p:nvSpPr>
        <p:spPr>
          <a:xfrm>
            <a:off x="513643" y="4774330"/>
            <a:ext cx="1580444" cy="276999"/>
          </a:xfrm>
          <a:prstGeom prst="rect">
            <a:avLst/>
          </a:prstGeom>
          <a:noFill/>
        </p:spPr>
        <p:txBody>
          <a:bodyPr wrap="square" rtlCol="0">
            <a:spAutoFit/>
          </a:bodyPr>
          <a:lstStyle/>
          <a:p>
            <a:r>
              <a:rPr lang="en-US" sz="1200" dirty="0">
                <a:solidFill>
                  <a:srgbClr val="008080"/>
                </a:solidFill>
              </a:rPr>
              <a:t>Number of rides</a:t>
            </a:r>
            <a:endParaRPr lang="en-ZA" sz="1200" dirty="0">
              <a:solidFill>
                <a:srgbClr val="008080"/>
              </a:solidFill>
            </a:endParaRPr>
          </a:p>
        </p:txBody>
      </p:sp>
      <p:sp>
        <p:nvSpPr>
          <p:cNvPr id="8" name="TextBox 7">
            <a:extLst>
              <a:ext uri="{FF2B5EF4-FFF2-40B4-BE49-F238E27FC236}">
                <a16:creationId xmlns:a16="http://schemas.microsoft.com/office/drawing/2014/main" id="{39FE9C09-48B5-4A5B-BD58-82B7D6678F1F}"/>
              </a:ext>
            </a:extLst>
          </p:cNvPr>
          <p:cNvSpPr txBox="1"/>
          <p:nvPr/>
        </p:nvSpPr>
        <p:spPr>
          <a:xfrm>
            <a:off x="132337" y="5525318"/>
            <a:ext cx="1383499" cy="276999"/>
          </a:xfrm>
          <a:prstGeom prst="rect">
            <a:avLst/>
          </a:prstGeom>
          <a:noFill/>
        </p:spPr>
        <p:txBody>
          <a:bodyPr wrap="square" rtlCol="0">
            <a:spAutoFit/>
          </a:bodyPr>
          <a:lstStyle/>
          <a:p>
            <a:r>
              <a:rPr lang="en-US" sz="1200" dirty="0">
                <a:solidFill>
                  <a:srgbClr val="008080"/>
                </a:solidFill>
              </a:rPr>
              <a:t>Duration(Hours)</a:t>
            </a:r>
            <a:endParaRPr lang="en-ZA" sz="1200" dirty="0">
              <a:solidFill>
                <a:srgbClr val="008080"/>
              </a:solidFill>
            </a:endParaRPr>
          </a:p>
        </p:txBody>
      </p:sp>
      <p:sp>
        <p:nvSpPr>
          <p:cNvPr id="28" name="TextBox 27">
            <a:extLst>
              <a:ext uri="{FF2B5EF4-FFF2-40B4-BE49-F238E27FC236}">
                <a16:creationId xmlns:a16="http://schemas.microsoft.com/office/drawing/2014/main" id="{FECF7569-B881-4E41-859E-17B8D74F59E0}"/>
              </a:ext>
            </a:extLst>
          </p:cNvPr>
          <p:cNvSpPr txBox="1"/>
          <p:nvPr/>
        </p:nvSpPr>
        <p:spPr>
          <a:xfrm>
            <a:off x="101598" y="5900422"/>
            <a:ext cx="722489" cy="276999"/>
          </a:xfrm>
          <a:prstGeom prst="rect">
            <a:avLst/>
          </a:prstGeom>
          <a:noFill/>
        </p:spPr>
        <p:txBody>
          <a:bodyPr vert="horz" wrap="square" rtlCol="0">
            <a:spAutoFit/>
          </a:bodyPr>
          <a:lstStyle/>
          <a:p>
            <a:r>
              <a:rPr lang="en-US" sz="1200" dirty="0">
                <a:solidFill>
                  <a:schemeClr val="bg2">
                    <a:lumMod val="75000"/>
                  </a:schemeClr>
                </a:solidFill>
              </a:rPr>
              <a:t>97,636</a:t>
            </a:r>
            <a:endParaRPr lang="en-ZA" sz="1200" dirty="0">
              <a:solidFill>
                <a:schemeClr val="bg2">
                  <a:lumMod val="75000"/>
                </a:schemeClr>
              </a:solidFill>
            </a:endParaRPr>
          </a:p>
        </p:txBody>
      </p:sp>
      <p:sp>
        <p:nvSpPr>
          <p:cNvPr id="29" name="TextBox 28">
            <a:extLst>
              <a:ext uri="{FF2B5EF4-FFF2-40B4-BE49-F238E27FC236}">
                <a16:creationId xmlns:a16="http://schemas.microsoft.com/office/drawing/2014/main" id="{15AEAADF-2C57-461A-9BBF-5266EFE468F5}"/>
              </a:ext>
            </a:extLst>
          </p:cNvPr>
          <p:cNvSpPr txBox="1"/>
          <p:nvPr/>
        </p:nvSpPr>
        <p:spPr>
          <a:xfrm>
            <a:off x="905477" y="5875441"/>
            <a:ext cx="722489" cy="276999"/>
          </a:xfrm>
          <a:prstGeom prst="rect">
            <a:avLst/>
          </a:prstGeom>
          <a:noFill/>
        </p:spPr>
        <p:txBody>
          <a:bodyPr vert="horz" wrap="square" rtlCol="0">
            <a:spAutoFit/>
          </a:bodyPr>
          <a:lstStyle/>
          <a:p>
            <a:r>
              <a:rPr lang="en-US" sz="1200" dirty="0">
                <a:solidFill>
                  <a:schemeClr val="bg2">
                    <a:lumMod val="75000"/>
                  </a:schemeClr>
                </a:solidFill>
              </a:rPr>
              <a:t>253,466</a:t>
            </a:r>
            <a:endParaRPr lang="en-ZA" sz="1200" dirty="0">
              <a:solidFill>
                <a:schemeClr val="bg2">
                  <a:lumMod val="75000"/>
                </a:schemeClr>
              </a:solidFill>
            </a:endParaRPr>
          </a:p>
        </p:txBody>
      </p:sp>
      <p:sp>
        <p:nvSpPr>
          <p:cNvPr id="30" name="TextBox 29">
            <a:extLst>
              <a:ext uri="{FF2B5EF4-FFF2-40B4-BE49-F238E27FC236}">
                <a16:creationId xmlns:a16="http://schemas.microsoft.com/office/drawing/2014/main" id="{04518CFF-0225-43C6-A69D-3D3DE566CBAE}"/>
              </a:ext>
            </a:extLst>
          </p:cNvPr>
          <p:cNvSpPr txBox="1"/>
          <p:nvPr/>
        </p:nvSpPr>
        <p:spPr>
          <a:xfrm>
            <a:off x="2655266" y="6180072"/>
            <a:ext cx="439557" cy="276999"/>
          </a:xfrm>
          <a:prstGeom prst="rect">
            <a:avLst/>
          </a:prstGeom>
          <a:noFill/>
        </p:spPr>
        <p:txBody>
          <a:bodyPr vert="horz" wrap="square" rtlCol="0">
            <a:spAutoFit/>
          </a:bodyPr>
          <a:lstStyle/>
          <a:p>
            <a:pPr algn="r"/>
            <a:r>
              <a:rPr lang="en-US" sz="1200" dirty="0">
                <a:solidFill>
                  <a:schemeClr val="bg2">
                    <a:lumMod val="75000"/>
                  </a:schemeClr>
                </a:solidFill>
              </a:rPr>
              <a:t>Feb</a:t>
            </a:r>
            <a:endParaRPr lang="en-ZA" sz="1200" dirty="0">
              <a:solidFill>
                <a:schemeClr val="bg2">
                  <a:lumMod val="75000"/>
                </a:schemeClr>
              </a:solidFill>
            </a:endParaRPr>
          </a:p>
        </p:txBody>
      </p:sp>
      <p:sp>
        <p:nvSpPr>
          <p:cNvPr id="34" name="TextBox 33">
            <a:extLst>
              <a:ext uri="{FF2B5EF4-FFF2-40B4-BE49-F238E27FC236}">
                <a16:creationId xmlns:a16="http://schemas.microsoft.com/office/drawing/2014/main" id="{B0B0FB47-4D73-4468-A56B-A6A6071D90FC}"/>
              </a:ext>
            </a:extLst>
          </p:cNvPr>
          <p:cNvSpPr txBox="1"/>
          <p:nvPr/>
        </p:nvSpPr>
        <p:spPr>
          <a:xfrm>
            <a:off x="9146381" y="486432"/>
            <a:ext cx="2554552" cy="369332"/>
          </a:xfrm>
          <a:prstGeom prst="rect">
            <a:avLst/>
          </a:prstGeom>
          <a:noFill/>
        </p:spPr>
        <p:txBody>
          <a:bodyPr wrap="square" rtlCol="0">
            <a:spAutoFit/>
          </a:bodyPr>
          <a:lstStyle/>
          <a:p>
            <a:r>
              <a:rPr lang="en-US" b="1" dirty="0">
                <a:solidFill>
                  <a:srgbClr val="008080"/>
                </a:solidFill>
                <a:latin typeface="Gisha" panose="020B0502040204020203" pitchFamily="34" charset="-79"/>
                <a:cs typeface="Gisha" panose="020B0502040204020203" pitchFamily="34" charset="-79"/>
              </a:rPr>
              <a:t>Annual Casual Rides</a:t>
            </a:r>
            <a:endParaRPr lang="en-ZA" b="1" dirty="0">
              <a:solidFill>
                <a:srgbClr val="008080"/>
              </a:solidFill>
              <a:latin typeface="Gisha" panose="020B0502040204020203" pitchFamily="34" charset="-79"/>
              <a:cs typeface="Gisha" panose="020B0502040204020203" pitchFamily="34" charset="-79"/>
            </a:endParaRPr>
          </a:p>
        </p:txBody>
      </p:sp>
      <p:sp>
        <p:nvSpPr>
          <p:cNvPr id="35" name="TextBox 34">
            <a:extLst>
              <a:ext uri="{FF2B5EF4-FFF2-40B4-BE49-F238E27FC236}">
                <a16:creationId xmlns:a16="http://schemas.microsoft.com/office/drawing/2014/main" id="{B3A2DF1C-81A7-42E7-AAAB-128827AA9AE1}"/>
              </a:ext>
            </a:extLst>
          </p:cNvPr>
          <p:cNvSpPr txBox="1"/>
          <p:nvPr/>
        </p:nvSpPr>
        <p:spPr>
          <a:xfrm>
            <a:off x="9118131" y="980994"/>
            <a:ext cx="2851383" cy="5078313"/>
          </a:xfrm>
          <a:prstGeom prst="rect">
            <a:avLst/>
          </a:prstGeom>
          <a:noFill/>
        </p:spPr>
        <p:txBody>
          <a:bodyPr wrap="square" rtlCol="0">
            <a:spAutoFit/>
          </a:bodyPr>
          <a:lstStyle/>
          <a:p>
            <a:r>
              <a:rPr lang="en-US" dirty="0">
                <a:solidFill>
                  <a:srgbClr val="008080"/>
                </a:solidFill>
                <a:latin typeface="Gisha" panose="020B0502040204020203" pitchFamily="34" charset="-79"/>
                <a:cs typeface="Gisha" panose="020B0502040204020203" pitchFamily="34" charset="-79"/>
              </a:rPr>
              <a:t>The following patterns emerge for casual rides:</a:t>
            </a:r>
          </a:p>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Total casual rides are lower than member rides</a:t>
            </a:r>
          </a:p>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Casual rides have longer durations, particularly between May and October.</a:t>
            </a:r>
          </a:p>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The busiest period is between May and November, with rides peaking in August.  </a:t>
            </a:r>
          </a:p>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Casual rides are at their lowest between December and April, especially January and February.</a:t>
            </a:r>
            <a:endParaRPr lang="en-ZA" dirty="0">
              <a:solidFill>
                <a:srgbClr val="008080"/>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95992585"/>
      </p:ext>
    </p:extLst>
  </p:cSld>
  <p:clrMapOvr>
    <a:masterClrMapping/>
  </p:clrMapOvr>
  <p:transition spd="slow" advTm="2593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9" grpId="0"/>
      <p:bldP spid="15" grpId="0"/>
      <p:bldP spid="16" grpId="0"/>
      <p:bldP spid="17" grpId="0"/>
      <p:bldP spid="18" grpId="0"/>
      <p:bldP spid="19" grpId="0"/>
      <p:bldP spid="20" grpId="0"/>
      <p:bldP spid="21" grpId="0"/>
      <p:bldP spid="22" grpId="0"/>
      <p:bldP spid="23" grpId="0"/>
      <p:bldP spid="24" grpId="0"/>
      <p:bldP spid="25" grpId="0"/>
      <p:bldP spid="8" grpId="0"/>
      <p:bldP spid="28" grpId="0"/>
      <p:bldP spid="29" grpId="0"/>
      <p:bldP spid="30" grpId="0"/>
      <p:bldP spid="34" grpId="0"/>
      <p:bldP spid="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EBF99A-36BF-4931-8C38-6297B8516EFB}"/>
              </a:ext>
            </a:extLst>
          </p:cNvPr>
          <p:cNvGraphicFramePr>
            <a:graphicFrameLocks noGrp="1"/>
          </p:cNvGraphicFramePr>
          <p:nvPr>
            <p:extLst>
              <p:ext uri="{D42A27DB-BD31-4B8C-83A1-F6EECF244321}">
                <p14:modId xmlns:p14="http://schemas.microsoft.com/office/powerpoint/2010/main" val="1999075795"/>
              </p:ext>
            </p:extLst>
          </p:nvPr>
        </p:nvGraphicFramePr>
        <p:xfrm>
          <a:off x="970844" y="1557138"/>
          <a:ext cx="4289778" cy="4354277"/>
        </p:xfrm>
        <a:graphic>
          <a:graphicData uri="http://schemas.openxmlformats.org/drawingml/2006/table">
            <a:tbl>
              <a:tblPr/>
              <a:tblGrid>
                <a:gridCol w="1340556">
                  <a:extLst>
                    <a:ext uri="{9D8B030D-6E8A-4147-A177-3AD203B41FA5}">
                      <a16:colId xmlns:a16="http://schemas.microsoft.com/office/drawing/2014/main" val="3536633409"/>
                    </a:ext>
                  </a:extLst>
                </a:gridCol>
                <a:gridCol w="1424339">
                  <a:extLst>
                    <a:ext uri="{9D8B030D-6E8A-4147-A177-3AD203B41FA5}">
                      <a16:colId xmlns:a16="http://schemas.microsoft.com/office/drawing/2014/main" val="887992070"/>
                    </a:ext>
                  </a:extLst>
                </a:gridCol>
                <a:gridCol w="1524883">
                  <a:extLst>
                    <a:ext uri="{9D8B030D-6E8A-4147-A177-3AD203B41FA5}">
                      <a16:colId xmlns:a16="http://schemas.microsoft.com/office/drawing/2014/main" val="1694994065"/>
                    </a:ext>
                  </a:extLst>
                </a:gridCol>
              </a:tblGrid>
              <a:tr h="714390">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Max. Duration (Hrs)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600" b="0" i="0" u="none" strike="noStrike" dirty="0">
                          <a:solidFill>
                            <a:srgbClr val="000000"/>
                          </a:solidFill>
                          <a:effectLst/>
                          <a:latin typeface="Gisha" panose="020B0502040204020203" pitchFamily="34" charset="-79"/>
                          <a:cs typeface="Gisha" panose="020B0502040204020203" pitchFamily="34" charset="-79"/>
                        </a:rPr>
                        <a:t>Avg. Duration (Mins)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8624673"/>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January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FFFF00"/>
                          </a:solidFill>
                          <a:effectLst/>
                          <a:latin typeface="Gisha" panose="020B0502040204020203" pitchFamily="34" charset="-79"/>
                          <a:cs typeface="Gisha" panose="020B0502040204020203" pitchFamily="34" charset="-79"/>
                        </a:rPr>
                        <a:t>2607.50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BBCD"/>
                    </a:solidFill>
                  </a:tcPr>
                </a:tc>
                <a:tc>
                  <a:txBody>
                    <a:bodyPr/>
                    <a:lstStyle/>
                    <a:p>
                      <a:pPr algn="r" fontAlgn="b"/>
                      <a:r>
                        <a:rPr lang="en-ZA" sz="1600" b="0" i="0" u="none" strike="noStrike">
                          <a:solidFill>
                            <a:srgbClr val="FFFF00"/>
                          </a:solidFill>
                          <a:effectLst/>
                          <a:latin typeface="Gisha" panose="020B0502040204020203" pitchFamily="34" charset="-79"/>
                          <a:cs typeface="Gisha" panose="020B0502040204020203" pitchFamily="34" charset="-79"/>
                        </a:rPr>
                        <a:t>161.64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BBCD"/>
                    </a:solidFill>
                  </a:tcPr>
                </a:tc>
                <a:extLst>
                  <a:ext uri="{0D108BD9-81ED-4DB2-BD59-A6C34878D82A}">
                    <a16:rowId xmlns:a16="http://schemas.microsoft.com/office/drawing/2014/main" val="3216747700"/>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February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2398.95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BFD0"/>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127.53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6D5"/>
                    </a:solidFill>
                  </a:tcPr>
                </a:tc>
                <a:extLst>
                  <a:ext uri="{0D108BD9-81ED-4DB2-BD59-A6C34878D82A}">
                    <a16:rowId xmlns:a16="http://schemas.microsoft.com/office/drawing/2014/main" val="1416643245"/>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March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954.17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8E2"/>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62.67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AE4"/>
                    </a:solidFill>
                  </a:tcPr>
                </a:tc>
                <a:extLst>
                  <a:ext uri="{0D108BD9-81ED-4DB2-BD59-A6C34878D82A}">
                    <a16:rowId xmlns:a16="http://schemas.microsoft.com/office/drawing/2014/main" val="3456685368"/>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April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928.07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8E3"/>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73.07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7E2"/>
                    </a:solidFill>
                  </a:tcPr>
                </a:tc>
                <a:extLst>
                  <a:ext uri="{0D108BD9-81ED-4DB2-BD59-A6C34878D82A}">
                    <a16:rowId xmlns:a16="http://schemas.microsoft.com/office/drawing/2014/main" val="2051326990"/>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481.62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E8"/>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51.18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EE7"/>
                    </a:solidFill>
                  </a:tcPr>
                </a:tc>
                <a:extLst>
                  <a:ext uri="{0D108BD9-81ED-4DB2-BD59-A6C34878D82A}">
                    <a16:rowId xmlns:a16="http://schemas.microsoft.com/office/drawing/2014/main" val="847115354"/>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June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642.28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DE6"/>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51.61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EE7"/>
                    </a:solidFill>
                  </a:tcPr>
                </a:tc>
                <a:extLst>
                  <a:ext uri="{0D108BD9-81ED-4DB2-BD59-A6C34878D82A}">
                    <a16:rowId xmlns:a16="http://schemas.microsoft.com/office/drawing/2014/main" val="3241644937"/>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July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832.75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AE4"/>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59.83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BE5"/>
                    </a:solidFill>
                  </a:tcPr>
                </a:tc>
                <a:extLst>
                  <a:ext uri="{0D108BD9-81ED-4DB2-BD59-A6C34878D82A}">
                    <a16:rowId xmlns:a16="http://schemas.microsoft.com/office/drawing/2014/main" val="3869559337"/>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August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680.77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DE6"/>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44.78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E8"/>
                    </a:solidFill>
                  </a:tcPr>
                </a:tc>
                <a:extLst>
                  <a:ext uri="{0D108BD9-81ED-4DB2-BD59-A6C34878D82A}">
                    <a16:rowId xmlns:a16="http://schemas.microsoft.com/office/drawing/2014/main" val="1176834053"/>
                  </a:ext>
                </a:extLst>
              </a:tr>
              <a:tr h="34614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September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904.72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9E3"/>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38.12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E2EA"/>
                    </a:solidFill>
                  </a:tcPr>
                </a:tc>
                <a:extLst>
                  <a:ext uri="{0D108BD9-81ED-4DB2-BD59-A6C34878D82A}">
                    <a16:rowId xmlns:a16="http://schemas.microsoft.com/office/drawing/2014/main" val="928183830"/>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October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595.40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EE7"/>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30.20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E4EC"/>
                    </a:solidFill>
                  </a:tcPr>
                </a:tc>
                <a:extLst>
                  <a:ext uri="{0D108BD9-81ED-4DB2-BD59-A6C34878D82A}">
                    <a16:rowId xmlns:a16="http://schemas.microsoft.com/office/drawing/2014/main" val="531512424"/>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November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598.90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EE7"/>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31.77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4EB"/>
                    </a:solidFill>
                  </a:tcPr>
                </a:tc>
                <a:extLst>
                  <a:ext uri="{0D108BD9-81ED-4DB2-BD59-A6C34878D82A}">
                    <a16:rowId xmlns:a16="http://schemas.microsoft.com/office/drawing/2014/main" val="1959608351"/>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December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162.35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5EC"/>
                    </a:solidFill>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26.85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5EC"/>
                    </a:solidFill>
                  </a:tcPr>
                </a:tc>
                <a:extLst>
                  <a:ext uri="{0D108BD9-81ED-4DB2-BD59-A6C34878D82A}">
                    <a16:rowId xmlns:a16="http://schemas.microsoft.com/office/drawing/2014/main" val="1682905845"/>
                  </a:ext>
                </a:extLst>
              </a:tr>
              <a:tr h="244252">
                <a:tc>
                  <a:txBody>
                    <a:bodyPr/>
                    <a:lstStyle/>
                    <a:p>
                      <a:pPr algn="l" fontAlgn="b"/>
                      <a:r>
                        <a:rPr lang="en-ZA"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225592"/>
                  </a:ext>
                </a:extLst>
              </a:tr>
              <a:tr h="244252">
                <a:tc>
                  <a:txBody>
                    <a:bodyPr/>
                    <a:lstStyle/>
                    <a:p>
                      <a:pPr algn="l" fontAlgn="b"/>
                      <a:r>
                        <a:rPr lang="en-ZA" sz="1600" b="0" i="0" u="none" strike="noStrike" dirty="0">
                          <a:solidFill>
                            <a:srgbClr val="000000"/>
                          </a:solidFill>
                          <a:effectLst/>
                          <a:latin typeface="Gisha" panose="020B0502040204020203" pitchFamily="34" charset="-79"/>
                          <a:cs typeface="Gisha" panose="020B0502040204020203" pitchFamily="34" charset="-79"/>
                        </a:rPr>
                        <a:t>Overall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600" b="0" i="0" u="none" strike="noStrike">
                          <a:solidFill>
                            <a:srgbClr val="000000"/>
                          </a:solidFill>
                          <a:effectLst/>
                          <a:latin typeface="Gisha" panose="020B0502040204020203" pitchFamily="34" charset="-79"/>
                          <a:cs typeface="Gisha" panose="020B0502040204020203" pitchFamily="34" charset="-79"/>
                        </a:rPr>
                        <a:t>2607.50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ZA" sz="1600" b="0" i="0" u="none" strike="noStrike" dirty="0">
                          <a:solidFill>
                            <a:srgbClr val="000000"/>
                          </a:solidFill>
                          <a:effectLst/>
                          <a:latin typeface="Gisha" panose="020B0502040204020203" pitchFamily="34" charset="-79"/>
                          <a:cs typeface="Gisha" panose="020B0502040204020203" pitchFamily="34" charset="-79"/>
                        </a:rPr>
                        <a:t>47.32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31267289"/>
                  </a:ext>
                </a:extLst>
              </a:tr>
            </a:tbl>
          </a:graphicData>
        </a:graphic>
      </p:graphicFrame>
      <p:sp>
        <p:nvSpPr>
          <p:cNvPr id="5" name="TextBox 4">
            <a:extLst>
              <a:ext uri="{FF2B5EF4-FFF2-40B4-BE49-F238E27FC236}">
                <a16:creationId xmlns:a16="http://schemas.microsoft.com/office/drawing/2014/main" id="{9292F8EA-0B74-4E8D-81C5-0E549D6A2CF7}"/>
              </a:ext>
            </a:extLst>
          </p:cNvPr>
          <p:cNvSpPr txBox="1"/>
          <p:nvPr/>
        </p:nvSpPr>
        <p:spPr>
          <a:xfrm>
            <a:off x="6527357" y="986992"/>
            <a:ext cx="3327841" cy="369332"/>
          </a:xfrm>
          <a:prstGeom prst="rect">
            <a:avLst/>
          </a:prstGeom>
          <a:noFill/>
        </p:spPr>
        <p:txBody>
          <a:bodyPr wrap="square" rtlCol="0">
            <a:spAutoFit/>
          </a:bodyPr>
          <a:lstStyle/>
          <a:p>
            <a:r>
              <a:rPr lang="en-US" b="1" dirty="0">
                <a:solidFill>
                  <a:srgbClr val="008080"/>
                </a:solidFill>
                <a:latin typeface="Gisha" panose="020B0502040204020203" pitchFamily="34" charset="-79"/>
                <a:cs typeface="Gisha" panose="020B0502040204020203" pitchFamily="34" charset="-79"/>
              </a:rPr>
              <a:t>Annual Casual Rides (</a:t>
            </a:r>
            <a:r>
              <a:rPr lang="en-US" b="1" dirty="0" err="1">
                <a:solidFill>
                  <a:srgbClr val="008080"/>
                </a:solidFill>
                <a:latin typeface="Gisha" panose="020B0502040204020203" pitchFamily="34" charset="-79"/>
                <a:cs typeface="Gisha" panose="020B0502040204020203" pitchFamily="34" charset="-79"/>
              </a:rPr>
              <a:t>contd</a:t>
            </a:r>
            <a:r>
              <a:rPr lang="en-US" b="1" dirty="0">
                <a:solidFill>
                  <a:srgbClr val="008080"/>
                </a:solidFill>
                <a:latin typeface="Gisha" panose="020B0502040204020203" pitchFamily="34" charset="-79"/>
                <a:cs typeface="Gisha" panose="020B0502040204020203" pitchFamily="34" charset="-79"/>
              </a:rPr>
              <a:t>)</a:t>
            </a:r>
            <a:endParaRPr lang="en-ZA" b="1" dirty="0">
              <a:solidFill>
                <a:srgbClr val="008080"/>
              </a:solidFill>
              <a:latin typeface="Gisha" panose="020B0502040204020203" pitchFamily="34" charset="-79"/>
              <a:cs typeface="Gisha" panose="020B0502040204020203" pitchFamily="34" charset="-79"/>
            </a:endParaRPr>
          </a:p>
        </p:txBody>
      </p:sp>
      <p:sp>
        <p:nvSpPr>
          <p:cNvPr id="6" name="TextBox 5">
            <a:extLst>
              <a:ext uri="{FF2B5EF4-FFF2-40B4-BE49-F238E27FC236}">
                <a16:creationId xmlns:a16="http://schemas.microsoft.com/office/drawing/2014/main" id="{3B3105A0-ADF2-4AAF-ADAA-BA88EBD87149}"/>
              </a:ext>
            </a:extLst>
          </p:cNvPr>
          <p:cNvSpPr txBox="1"/>
          <p:nvPr/>
        </p:nvSpPr>
        <p:spPr>
          <a:xfrm>
            <a:off x="6434666" y="1590276"/>
            <a:ext cx="4289778"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The analysis of maximum and average duration showed a pattern slightly dissimilar to the total rides analysis.</a:t>
            </a:r>
          </a:p>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Despite low total rides overall, January and December recorded the highest maximum durations of the year.</a:t>
            </a:r>
          </a:p>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The lowest average durations were experienced between October and December, with December recording the lowest maximum and average ride  duration.  </a:t>
            </a:r>
            <a:endParaRPr lang="en-ZA" dirty="0">
              <a:solidFill>
                <a:srgbClr val="008080"/>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1745813875"/>
      </p:ext>
    </p:extLst>
  </p:cSld>
  <p:clrMapOvr>
    <a:masterClrMapping/>
  </p:clrMapOvr>
  <p:transition spd="slow" advTm="1420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04ECA-2A12-4407-9267-4F4F82D8A088}"/>
              </a:ext>
            </a:extLst>
          </p:cNvPr>
          <p:cNvPicPr>
            <a:picLocks noChangeAspect="1"/>
          </p:cNvPicPr>
          <p:nvPr/>
        </p:nvPicPr>
        <p:blipFill rotWithShape="1">
          <a:blip r:embed="rId4">
            <a:extLst>
              <a:ext uri="{28A0092B-C50C-407E-A947-70E740481C1C}">
                <a14:useLocalDpi xmlns:a14="http://schemas.microsoft.com/office/drawing/2010/main" val="0"/>
              </a:ext>
            </a:extLst>
          </a:blip>
          <a:srcRect t="6077"/>
          <a:stretch/>
        </p:blipFill>
        <p:spPr>
          <a:xfrm>
            <a:off x="425569" y="1027289"/>
            <a:ext cx="7228450" cy="4536406"/>
          </a:xfrm>
          <a:prstGeom prst="rect">
            <a:avLst/>
          </a:prstGeom>
        </p:spPr>
      </p:pic>
      <p:sp>
        <p:nvSpPr>
          <p:cNvPr id="5" name="TextBox 4">
            <a:extLst>
              <a:ext uri="{FF2B5EF4-FFF2-40B4-BE49-F238E27FC236}">
                <a16:creationId xmlns:a16="http://schemas.microsoft.com/office/drawing/2014/main" id="{2F3C3985-FA2A-4128-BAA5-A35BE74E9F7F}"/>
              </a:ext>
            </a:extLst>
          </p:cNvPr>
          <p:cNvSpPr txBox="1"/>
          <p:nvPr/>
        </p:nvSpPr>
        <p:spPr>
          <a:xfrm>
            <a:off x="346546" y="1294305"/>
            <a:ext cx="782342" cy="276999"/>
          </a:xfrm>
          <a:prstGeom prst="rect">
            <a:avLst/>
          </a:prstGeom>
          <a:noFill/>
        </p:spPr>
        <p:txBody>
          <a:bodyPr vert="horz" wrap="square" rtlCol="0">
            <a:spAutoFit/>
          </a:bodyPr>
          <a:lstStyle/>
          <a:p>
            <a:pPr algn="r"/>
            <a:r>
              <a:rPr lang="en-US" sz="1200" dirty="0">
                <a:solidFill>
                  <a:schemeClr val="bg2">
                    <a:lumMod val="75000"/>
                  </a:schemeClr>
                </a:solidFill>
              </a:rPr>
              <a:t>253,465</a:t>
            </a:r>
            <a:endParaRPr lang="en-ZA" sz="1200" dirty="0">
              <a:solidFill>
                <a:schemeClr val="bg2">
                  <a:lumMod val="75000"/>
                </a:schemeClr>
              </a:solidFill>
            </a:endParaRPr>
          </a:p>
        </p:txBody>
      </p:sp>
      <p:sp>
        <p:nvSpPr>
          <p:cNvPr id="6" name="TextBox 5">
            <a:extLst>
              <a:ext uri="{FF2B5EF4-FFF2-40B4-BE49-F238E27FC236}">
                <a16:creationId xmlns:a16="http://schemas.microsoft.com/office/drawing/2014/main" id="{E3C026D9-5D8E-4516-B605-88086FF1CF09}"/>
              </a:ext>
            </a:extLst>
          </p:cNvPr>
          <p:cNvSpPr txBox="1"/>
          <p:nvPr/>
        </p:nvSpPr>
        <p:spPr>
          <a:xfrm>
            <a:off x="346546" y="3738349"/>
            <a:ext cx="782342" cy="276999"/>
          </a:xfrm>
          <a:prstGeom prst="rect">
            <a:avLst/>
          </a:prstGeom>
          <a:noFill/>
        </p:spPr>
        <p:txBody>
          <a:bodyPr vert="horz" wrap="square" rtlCol="0">
            <a:spAutoFit/>
          </a:bodyPr>
          <a:lstStyle/>
          <a:p>
            <a:pPr algn="r"/>
            <a:r>
              <a:rPr lang="en-US" sz="1200" dirty="0">
                <a:solidFill>
                  <a:schemeClr val="bg2">
                    <a:lumMod val="75000"/>
                  </a:schemeClr>
                </a:solidFill>
              </a:rPr>
              <a:t>231,051</a:t>
            </a:r>
            <a:endParaRPr lang="en-ZA" sz="1200" dirty="0">
              <a:solidFill>
                <a:schemeClr val="bg2">
                  <a:lumMod val="75000"/>
                </a:schemeClr>
              </a:solidFill>
            </a:endParaRPr>
          </a:p>
        </p:txBody>
      </p:sp>
      <p:sp>
        <p:nvSpPr>
          <p:cNvPr id="7" name="TextBox 6">
            <a:extLst>
              <a:ext uri="{FF2B5EF4-FFF2-40B4-BE49-F238E27FC236}">
                <a16:creationId xmlns:a16="http://schemas.microsoft.com/office/drawing/2014/main" id="{19D8C472-8E7F-435F-BDC6-82B4DE884728}"/>
              </a:ext>
            </a:extLst>
          </p:cNvPr>
          <p:cNvSpPr txBox="1"/>
          <p:nvPr/>
        </p:nvSpPr>
        <p:spPr>
          <a:xfrm>
            <a:off x="3257452" y="1294305"/>
            <a:ext cx="782342" cy="276999"/>
          </a:xfrm>
          <a:prstGeom prst="rect">
            <a:avLst/>
          </a:prstGeom>
          <a:noFill/>
        </p:spPr>
        <p:txBody>
          <a:bodyPr vert="horz" wrap="square" rtlCol="0">
            <a:spAutoFit/>
          </a:bodyPr>
          <a:lstStyle/>
          <a:p>
            <a:pPr algn="r"/>
            <a:r>
              <a:rPr lang="en-US" sz="1200" dirty="0">
                <a:solidFill>
                  <a:schemeClr val="tx1">
                    <a:lumMod val="50000"/>
                    <a:lumOff val="50000"/>
                  </a:schemeClr>
                </a:solidFill>
              </a:rPr>
              <a:t>152,390</a:t>
            </a:r>
            <a:endParaRPr lang="en-ZA" sz="1200" dirty="0">
              <a:solidFill>
                <a:schemeClr val="tx1">
                  <a:lumMod val="50000"/>
                  <a:lumOff val="50000"/>
                </a:schemeClr>
              </a:solidFill>
            </a:endParaRPr>
          </a:p>
        </p:txBody>
      </p:sp>
      <p:sp>
        <p:nvSpPr>
          <p:cNvPr id="8" name="TextBox 7">
            <a:extLst>
              <a:ext uri="{FF2B5EF4-FFF2-40B4-BE49-F238E27FC236}">
                <a16:creationId xmlns:a16="http://schemas.microsoft.com/office/drawing/2014/main" id="{E69FEB83-C907-4B49-8C6C-3F31641C295A}"/>
              </a:ext>
            </a:extLst>
          </p:cNvPr>
          <p:cNvSpPr txBox="1"/>
          <p:nvPr/>
        </p:nvSpPr>
        <p:spPr>
          <a:xfrm>
            <a:off x="4945141" y="1304709"/>
            <a:ext cx="782342" cy="276999"/>
          </a:xfrm>
          <a:prstGeom prst="rect">
            <a:avLst/>
          </a:prstGeom>
          <a:noFill/>
        </p:spPr>
        <p:txBody>
          <a:bodyPr vert="horz" wrap="square" rtlCol="0">
            <a:spAutoFit/>
          </a:bodyPr>
          <a:lstStyle/>
          <a:p>
            <a:pPr algn="r"/>
            <a:r>
              <a:rPr lang="en-US" sz="1200" dirty="0">
                <a:solidFill>
                  <a:schemeClr val="tx1">
                    <a:lumMod val="50000"/>
                    <a:lumOff val="50000"/>
                  </a:schemeClr>
                </a:solidFill>
              </a:rPr>
              <a:t>125,447</a:t>
            </a:r>
            <a:endParaRPr lang="en-ZA" sz="1200" dirty="0">
              <a:solidFill>
                <a:schemeClr val="tx1">
                  <a:lumMod val="50000"/>
                  <a:lumOff val="50000"/>
                </a:schemeClr>
              </a:solidFill>
            </a:endParaRPr>
          </a:p>
        </p:txBody>
      </p:sp>
      <p:sp>
        <p:nvSpPr>
          <p:cNvPr id="9" name="TextBox 8">
            <a:extLst>
              <a:ext uri="{FF2B5EF4-FFF2-40B4-BE49-F238E27FC236}">
                <a16:creationId xmlns:a16="http://schemas.microsoft.com/office/drawing/2014/main" id="{BF67F271-EC6F-44F4-8F86-DF490080569A}"/>
              </a:ext>
            </a:extLst>
          </p:cNvPr>
          <p:cNvSpPr txBox="1"/>
          <p:nvPr/>
        </p:nvSpPr>
        <p:spPr>
          <a:xfrm>
            <a:off x="3342119" y="4156038"/>
            <a:ext cx="782342" cy="276999"/>
          </a:xfrm>
          <a:prstGeom prst="rect">
            <a:avLst/>
          </a:prstGeom>
          <a:noFill/>
        </p:spPr>
        <p:txBody>
          <a:bodyPr vert="horz" wrap="square" rtlCol="0">
            <a:spAutoFit/>
          </a:bodyPr>
          <a:lstStyle/>
          <a:p>
            <a:pPr algn="r"/>
            <a:r>
              <a:rPr lang="en-US" sz="1200" dirty="0">
                <a:solidFill>
                  <a:schemeClr val="tx1">
                    <a:lumMod val="50000"/>
                    <a:lumOff val="50000"/>
                  </a:schemeClr>
                </a:solidFill>
              </a:rPr>
              <a:t>109,399</a:t>
            </a:r>
            <a:endParaRPr lang="en-ZA" sz="1200" dirty="0">
              <a:solidFill>
                <a:schemeClr val="tx1">
                  <a:lumMod val="50000"/>
                  <a:lumOff val="50000"/>
                </a:schemeClr>
              </a:solidFill>
            </a:endParaRPr>
          </a:p>
        </p:txBody>
      </p:sp>
      <p:sp>
        <p:nvSpPr>
          <p:cNvPr id="10" name="TextBox 9">
            <a:extLst>
              <a:ext uri="{FF2B5EF4-FFF2-40B4-BE49-F238E27FC236}">
                <a16:creationId xmlns:a16="http://schemas.microsoft.com/office/drawing/2014/main" id="{1A19C024-5D27-456D-8EE0-28EFD2A7CE92}"/>
              </a:ext>
            </a:extLst>
          </p:cNvPr>
          <p:cNvSpPr txBox="1"/>
          <p:nvPr/>
        </p:nvSpPr>
        <p:spPr>
          <a:xfrm>
            <a:off x="6241659" y="1303824"/>
            <a:ext cx="782342" cy="276999"/>
          </a:xfrm>
          <a:prstGeom prst="rect">
            <a:avLst/>
          </a:prstGeom>
          <a:noFill/>
        </p:spPr>
        <p:txBody>
          <a:bodyPr vert="horz" wrap="square" rtlCol="0">
            <a:spAutoFit/>
          </a:bodyPr>
          <a:lstStyle/>
          <a:p>
            <a:pPr algn="r"/>
            <a:r>
              <a:rPr lang="en-US" sz="1200" dirty="0">
                <a:solidFill>
                  <a:schemeClr val="tx1">
                    <a:lumMod val="50000"/>
                    <a:lumOff val="50000"/>
                  </a:schemeClr>
                </a:solidFill>
              </a:rPr>
              <a:t>108,056</a:t>
            </a:r>
            <a:endParaRPr lang="en-ZA" sz="1200" dirty="0">
              <a:solidFill>
                <a:schemeClr val="tx1">
                  <a:lumMod val="50000"/>
                  <a:lumOff val="50000"/>
                </a:schemeClr>
              </a:solidFill>
            </a:endParaRPr>
          </a:p>
        </p:txBody>
      </p:sp>
      <p:sp>
        <p:nvSpPr>
          <p:cNvPr id="11" name="TextBox 10">
            <a:extLst>
              <a:ext uri="{FF2B5EF4-FFF2-40B4-BE49-F238E27FC236}">
                <a16:creationId xmlns:a16="http://schemas.microsoft.com/office/drawing/2014/main" id="{5536F078-A171-49FA-A966-E72732D3DF25}"/>
              </a:ext>
            </a:extLst>
          </p:cNvPr>
          <p:cNvSpPr txBox="1"/>
          <p:nvPr/>
        </p:nvSpPr>
        <p:spPr>
          <a:xfrm>
            <a:off x="5574513" y="4156038"/>
            <a:ext cx="629453" cy="276999"/>
          </a:xfrm>
          <a:prstGeom prst="rect">
            <a:avLst/>
          </a:prstGeom>
          <a:noFill/>
        </p:spPr>
        <p:txBody>
          <a:bodyPr vert="horz" wrap="square" rtlCol="0">
            <a:spAutoFit/>
          </a:bodyPr>
          <a:lstStyle/>
          <a:p>
            <a:r>
              <a:rPr lang="en-US" sz="1200" dirty="0">
                <a:solidFill>
                  <a:schemeClr val="tx1">
                    <a:lumMod val="50000"/>
                    <a:lumOff val="50000"/>
                  </a:schemeClr>
                </a:solidFill>
              </a:rPr>
              <a:t>97,636</a:t>
            </a:r>
            <a:endParaRPr lang="en-ZA" sz="1200" dirty="0">
              <a:solidFill>
                <a:schemeClr val="tx1">
                  <a:lumMod val="50000"/>
                  <a:lumOff val="50000"/>
                </a:schemeClr>
              </a:solidFill>
            </a:endParaRPr>
          </a:p>
        </p:txBody>
      </p:sp>
      <p:sp>
        <p:nvSpPr>
          <p:cNvPr id="12" name="TextBox 11">
            <a:extLst>
              <a:ext uri="{FF2B5EF4-FFF2-40B4-BE49-F238E27FC236}">
                <a16:creationId xmlns:a16="http://schemas.microsoft.com/office/drawing/2014/main" id="{26140E84-E64B-4479-BA71-7C6D7D94768A}"/>
              </a:ext>
            </a:extLst>
          </p:cNvPr>
          <p:cNvSpPr txBox="1"/>
          <p:nvPr/>
        </p:nvSpPr>
        <p:spPr>
          <a:xfrm>
            <a:off x="7929348" y="957070"/>
            <a:ext cx="3327841" cy="369332"/>
          </a:xfrm>
          <a:prstGeom prst="rect">
            <a:avLst/>
          </a:prstGeom>
          <a:noFill/>
        </p:spPr>
        <p:txBody>
          <a:bodyPr wrap="square" rtlCol="0">
            <a:spAutoFit/>
          </a:bodyPr>
          <a:lstStyle/>
          <a:p>
            <a:r>
              <a:rPr lang="en-US" b="1" dirty="0">
                <a:solidFill>
                  <a:srgbClr val="008080"/>
                </a:solidFill>
                <a:latin typeface="Gisha" panose="020B0502040204020203" pitchFamily="34" charset="-79"/>
                <a:cs typeface="Gisha" panose="020B0502040204020203" pitchFamily="34" charset="-79"/>
              </a:rPr>
              <a:t>Daily Casual Rides Duration</a:t>
            </a:r>
            <a:endParaRPr lang="en-ZA" b="1" dirty="0">
              <a:solidFill>
                <a:srgbClr val="008080"/>
              </a:solidFill>
              <a:latin typeface="Gisha" panose="020B0502040204020203" pitchFamily="34" charset="-79"/>
              <a:cs typeface="Gisha" panose="020B0502040204020203" pitchFamily="34" charset="-79"/>
            </a:endParaRPr>
          </a:p>
        </p:txBody>
      </p:sp>
      <p:sp>
        <p:nvSpPr>
          <p:cNvPr id="13" name="TextBox 12">
            <a:extLst>
              <a:ext uri="{FF2B5EF4-FFF2-40B4-BE49-F238E27FC236}">
                <a16:creationId xmlns:a16="http://schemas.microsoft.com/office/drawing/2014/main" id="{7E71A37A-FB92-4E69-B5D9-42FDEDCFD324}"/>
              </a:ext>
            </a:extLst>
          </p:cNvPr>
          <p:cNvSpPr txBox="1"/>
          <p:nvPr/>
        </p:nvSpPr>
        <p:spPr>
          <a:xfrm>
            <a:off x="7929348" y="1973113"/>
            <a:ext cx="4022254"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Casual riders clocked more hours during the weekends, with significantly longer durations  between Friday and Sunday.  </a:t>
            </a:r>
          </a:p>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Tuesday had the lowest total rides and ride durations of all the days of the week.  </a:t>
            </a:r>
            <a:endParaRPr lang="en-ZA" dirty="0">
              <a:solidFill>
                <a:srgbClr val="008080"/>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95992585"/>
      </p:ext>
    </p:extLst>
  </p:cSld>
  <p:clrMapOvr>
    <a:masterClrMapping/>
  </p:clrMapOvr>
  <p:transition spd="slow" advTm="1209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92F8EA-0B74-4E8D-81C5-0E549D6A2CF7}"/>
              </a:ext>
            </a:extLst>
          </p:cNvPr>
          <p:cNvSpPr txBox="1"/>
          <p:nvPr/>
        </p:nvSpPr>
        <p:spPr>
          <a:xfrm>
            <a:off x="6694313" y="1470757"/>
            <a:ext cx="3327841" cy="369332"/>
          </a:xfrm>
          <a:prstGeom prst="rect">
            <a:avLst/>
          </a:prstGeom>
          <a:noFill/>
        </p:spPr>
        <p:txBody>
          <a:bodyPr wrap="square" rtlCol="0">
            <a:spAutoFit/>
          </a:bodyPr>
          <a:lstStyle/>
          <a:p>
            <a:r>
              <a:rPr lang="en-US" b="1" dirty="0">
                <a:solidFill>
                  <a:srgbClr val="008080"/>
                </a:solidFill>
                <a:latin typeface="Gisha" panose="020B0502040204020203" pitchFamily="34" charset="-79"/>
                <a:cs typeface="Gisha" panose="020B0502040204020203" pitchFamily="34" charset="-79"/>
              </a:rPr>
              <a:t>Casual Rides by Weekday</a:t>
            </a:r>
            <a:endParaRPr lang="en-ZA" b="1" dirty="0">
              <a:solidFill>
                <a:srgbClr val="008080"/>
              </a:solidFill>
              <a:latin typeface="Gisha" panose="020B0502040204020203" pitchFamily="34" charset="-79"/>
              <a:cs typeface="Gisha" panose="020B0502040204020203" pitchFamily="34" charset="-79"/>
            </a:endParaRPr>
          </a:p>
        </p:txBody>
      </p:sp>
      <p:sp>
        <p:nvSpPr>
          <p:cNvPr id="6" name="TextBox 5">
            <a:extLst>
              <a:ext uri="{FF2B5EF4-FFF2-40B4-BE49-F238E27FC236}">
                <a16:creationId xmlns:a16="http://schemas.microsoft.com/office/drawing/2014/main" id="{3B3105A0-ADF2-4AAF-ADAA-BA88EBD87149}"/>
              </a:ext>
            </a:extLst>
          </p:cNvPr>
          <p:cNvSpPr txBox="1"/>
          <p:nvPr/>
        </p:nvSpPr>
        <p:spPr>
          <a:xfrm>
            <a:off x="6527357" y="2414365"/>
            <a:ext cx="4289778"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Thursday unexpectedly had the highest maximum length of rides.  Although Sunday and Friday had significantly high maximum length of ride, Saturday was not as high </a:t>
            </a:r>
          </a:p>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Clearly maintains trend that weekends are the most active days.</a:t>
            </a:r>
          </a:p>
          <a:p>
            <a:pPr marL="285750" indent="-285750">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Saturday and Sunday did record above average for their average durations, with Tuesday and Wednesday as the lowest.</a:t>
            </a:r>
          </a:p>
        </p:txBody>
      </p:sp>
      <p:graphicFrame>
        <p:nvGraphicFramePr>
          <p:cNvPr id="2" name="Table 1">
            <a:extLst>
              <a:ext uri="{FF2B5EF4-FFF2-40B4-BE49-F238E27FC236}">
                <a16:creationId xmlns:a16="http://schemas.microsoft.com/office/drawing/2014/main" id="{6A38EEDE-1496-4194-BDBE-31B600FF7299}"/>
              </a:ext>
            </a:extLst>
          </p:cNvPr>
          <p:cNvGraphicFramePr>
            <a:graphicFrameLocks noGrp="1"/>
          </p:cNvGraphicFramePr>
          <p:nvPr>
            <p:extLst>
              <p:ext uri="{D42A27DB-BD31-4B8C-83A1-F6EECF244321}">
                <p14:modId xmlns:p14="http://schemas.microsoft.com/office/powerpoint/2010/main" val="3722498030"/>
              </p:ext>
            </p:extLst>
          </p:nvPr>
        </p:nvGraphicFramePr>
        <p:xfrm>
          <a:off x="1207911" y="1840089"/>
          <a:ext cx="4289778" cy="3443499"/>
        </p:xfrm>
        <a:graphic>
          <a:graphicData uri="http://schemas.openxmlformats.org/drawingml/2006/table">
            <a:tbl>
              <a:tblPr/>
              <a:tblGrid>
                <a:gridCol w="1255545">
                  <a:extLst>
                    <a:ext uri="{9D8B030D-6E8A-4147-A177-3AD203B41FA5}">
                      <a16:colId xmlns:a16="http://schemas.microsoft.com/office/drawing/2014/main" val="1138370548"/>
                    </a:ext>
                  </a:extLst>
                </a:gridCol>
                <a:gridCol w="1479750">
                  <a:extLst>
                    <a:ext uri="{9D8B030D-6E8A-4147-A177-3AD203B41FA5}">
                      <a16:colId xmlns:a16="http://schemas.microsoft.com/office/drawing/2014/main" val="800448957"/>
                    </a:ext>
                  </a:extLst>
                </a:gridCol>
                <a:gridCol w="1554483">
                  <a:extLst>
                    <a:ext uri="{9D8B030D-6E8A-4147-A177-3AD203B41FA5}">
                      <a16:colId xmlns:a16="http://schemas.microsoft.com/office/drawing/2014/main" val="2740257574"/>
                    </a:ext>
                  </a:extLst>
                </a:gridCol>
              </a:tblGrid>
              <a:tr h="860877">
                <a:tc>
                  <a:txBody>
                    <a:bodyPr/>
                    <a:lstStyle/>
                    <a:p>
                      <a:pPr algn="l" fontAlgn="b"/>
                      <a:r>
                        <a:rPr lang="en-ZA" sz="1800" b="0" i="0" u="none" strike="noStrike">
                          <a:solidFill>
                            <a:srgbClr val="000000"/>
                          </a:solidFill>
                          <a:effectLst/>
                          <a:latin typeface="Gisha" panose="020B0502040204020203" pitchFamily="34" charset="-79"/>
                          <a:cs typeface="Gisha" panose="020B0502040204020203" pitchFamily="34" charset="-79"/>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800" b="0" i="0" u="none" strike="noStrike">
                          <a:solidFill>
                            <a:srgbClr val="000000"/>
                          </a:solidFill>
                          <a:effectLst/>
                          <a:latin typeface="Gisha" panose="020B0502040204020203" pitchFamily="34" charset="-79"/>
                          <a:cs typeface="Gisha" panose="020B0502040204020203" pitchFamily="34" charset="-79"/>
                        </a:rPr>
                        <a:t>Max. Duration (Hrs)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800" b="0" i="0" u="none" strike="noStrike" dirty="0">
                          <a:solidFill>
                            <a:srgbClr val="000000"/>
                          </a:solidFill>
                          <a:effectLst/>
                          <a:latin typeface="Gisha" panose="020B0502040204020203" pitchFamily="34" charset="-79"/>
                          <a:cs typeface="Gisha" panose="020B0502040204020203" pitchFamily="34" charset="-79"/>
                        </a:rPr>
                        <a:t>Ave. Duration (Mins)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9156226"/>
                  </a:ext>
                </a:extLst>
              </a:tr>
              <a:tr h="286958">
                <a:tc>
                  <a:txBody>
                    <a:bodyPr/>
                    <a:lstStyle/>
                    <a:p>
                      <a:pPr algn="l" fontAlgn="b"/>
                      <a:r>
                        <a:rPr lang="en-ZA" sz="1800" b="0" i="0" u="none" strike="noStrike">
                          <a:solidFill>
                            <a:srgbClr val="000000"/>
                          </a:solidFill>
                          <a:effectLst/>
                          <a:latin typeface="Gisha" panose="020B0502040204020203" pitchFamily="34" charset="-79"/>
                          <a:cs typeface="Gisha" panose="020B0502040204020203" pitchFamily="34" charset="-79"/>
                        </a:rPr>
                        <a:t>Sunday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2398.95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0D1"/>
                    </a:solidFill>
                  </a:tcPr>
                </a:tc>
                <a:tc>
                  <a:txBody>
                    <a:bodyPr/>
                    <a:lstStyle/>
                    <a:p>
                      <a:pPr algn="r" fontAlgn="b"/>
                      <a:r>
                        <a:rPr lang="en-ZA" sz="1800" b="0" i="0" u="none" strike="noStrike">
                          <a:solidFill>
                            <a:srgbClr val="FFFF00"/>
                          </a:solidFill>
                          <a:effectLst/>
                          <a:latin typeface="Gisha" panose="020B0502040204020203" pitchFamily="34" charset="-79"/>
                          <a:cs typeface="Gisha" panose="020B0502040204020203" pitchFamily="34" charset="-79"/>
                        </a:rPr>
                        <a:t>54.14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BBCD"/>
                    </a:solidFill>
                  </a:tcPr>
                </a:tc>
                <a:extLst>
                  <a:ext uri="{0D108BD9-81ED-4DB2-BD59-A6C34878D82A}">
                    <a16:rowId xmlns:a16="http://schemas.microsoft.com/office/drawing/2014/main" val="2886071126"/>
                  </a:ext>
                </a:extLst>
              </a:tr>
              <a:tr h="286958">
                <a:tc>
                  <a:txBody>
                    <a:bodyPr/>
                    <a:lstStyle/>
                    <a:p>
                      <a:pPr algn="l" fontAlgn="b"/>
                      <a:r>
                        <a:rPr lang="en-ZA" sz="1800" b="0" i="0" u="none" strike="noStrike" dirty="0">
                          <a:solidFill>
                            <a:srgbClr val="000000"/>
                          </a:solidFill>
                          <a:effectLst/>
                          <a:latin typeface="Gisha" panose="020B0502040204020203" pitchFamily="34" charset="-79"/>
                          <a:cs typeface="Gisha" panose="020B0502040204020203" pitchFamily="34" charset="-79"/>
                        </a:rPr>
                        <a:t>Monday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769.42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5EC"/>
                    </a:solidFill>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46.35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8E2"/>
                    </a:solidFill>
                  </a:tcPr>
                </a:tc>
                <a:extLst>
                  <a:ext uri="{0D108BD9-81ED-4DB2-BD59-A6C34878D82A}">
                    <a16:rowId xmlns:a16="http://schemas.microsoft.com/office/drawing/2014/main" val="4077098630"/>
                  </a:ext>
                </a:extLst>
              </a:tr>
              <a:tr h="286958">
                <a:tc>
                  <a:txBody>
                    <a:bodyPr/>
                    <a:lstStyle/>
                    <a:p>
                      <a:pPr algn="l" fontAlgn="b"/>
                      <a:r>
                        <a:rPr lang="en-ZA" sz="1800" b="0" i="0" u="none" strike="noStrike">
                          <a:solidFill>
                            <a:srgbClr val="000000"/>
                          </a:solidFill>
                          <a:effectLst/>
                          <a:latin typeface="Gisha" panose="020B0502040204020203" pitchFamily="34" charset="-79"/>
                          <a:cs typeface="Gisha" panose="020B0502040204020203" pitchFamily="34" charset="-79"/>
                        </a:rPr>
                        <a:t>Tuesday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1158.42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DE6"/>
                    </a:solidFill>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42.62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5EC"/>
                    </a:solidFill>
                  </a:tcPr>
                </a:tc>
                <a:extLst>
                  <a:ext uri="{0D108BD9-81ED-4DB2-BD59-A6C34878D82A}">
                    <a16:rowId xmlns:a16="http://schemas.microsoft.com/office/drawing/2014/main" val="4153097196"/>
                  </a:ext>
                </a:extLst>
              </a:tr>
              <a:tr h="286958">
                <a:tc>
                  <a:txBody>
                    <a:bodyPr/>
                    <a:lstStyle/>
                    <a:p>
                      <a:pPr algn="l" fontAlgn="b"/>
                      <a:r>
                        <a:rPr lang="en-ZA" sz="1800" b="0" i="0" u="none" strike="noStrike">
                          <a:solidFill>
                            <a:srgbClr val="000000"/>
                          </a:solidFill>
                          <a:effectLst/>
                          <a:latin typeface="Gisha" panose="020B0502040204020203" pitchFamily="34" charset="-79"/>
                          <a:cs typeface="Gisha" panose="020B0502040204020203" pitchFamily="34" charset="-79"/>
                        </a:rPr>
                        <a:t>Wednesday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1245.05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BE4"/>
                    </a:solidFill>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42.51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5EC"/>
                    </a:solidFill>
                  </a:tcPr>
                </a:tc>
                <a:extLst>
                  <a:ext uri="{0D108BD9-81ED-4DB2-BD59-A6C34878D82A}">
                    <a16:rowId xmlns:a16="http://schemas.microsoft.com/office/drawing/2014/main" val="4276709643"/>
                  </a:ext>
                </a:extLst>
              </a:tr>
              <a:tr h="286958">
                <a:tc>
                  <a:txBody>
                    <a:bodyPr/>
                    <a:lstStyle/>
                    <a:p>
                      <a:pPr algn="l" fontAlgn="b"/>
                      <a:r>
                        <a:rPr lang="en-ZA" sz="1800" b="0" i="0" u="none" strike="noStrike">
                          <a:solidFill>
                            <a:srgbClr val="000000"/>
                          </a:solidFill>
                          <a:effectLst/>
                          <a:latin typeface="Gisha" panose="020B0502040204020203" pitchFamily="34" charset="-79"/>
                          <a:cs typeface="Gisha" panose="020B0502040204020203" pitchFamily="34" charset="-79"/>
                        </a:rPr>
                        <a:t>Thursday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800" b="0" i="0" u="none" strike="noStrike">
                          <a:solidFill>
                            <a:srgbClr val="FFFF00"/>
                          </a:solidFill>
                          <a:effectLst/>
                          <a:latin typeface="Gisha" panose="020B0502040204020203" pitchFamily="34" charset="-79"/>
                          <a:cs typeface="Gisha" panose="020B0502040204020203" pitchFamily="34" charset="-79"/>
                        </a:rPr>
                        <a:t>2607.50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BBCD"/>
                    </a:solidFill>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46.27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8E2"/>
                    </a:solidFill>
                  </a:tcPr>
                </a:tc>
                <a:extLst>
                  <a:ext uri="{0D108BD9-81ED-4DB2-BD59-A6C34878D82A}">
                    <a16:rowId xmlns:a16="http://schemas.microsoft.com/office/drawing/2014/main" val="976295642"/>
                  </a:ext>
                </a:extLst>
              </a:tr>
              <a:tr h="286958">
                <a:tc>
                  <a:txBody>
                    <a:bodyPr/>
                    <a:lstStyle/>
                    <a:p>
                      <a:pPr algn="l" fontAlgn="b"/>
                      <a:r>
                        <a:rPr lang="en-ZA" sz="1800" b="0" i="0" u="none" strike="noStrike">
                          <a:solidFill>
                            <a:srgbClr val="000000"/>
                          </a:solidFill>
                          <a:effectLst/>
                          <a:latin typeface="Gisha" panose="020B0502040204020203" pitchFamily="34" charset="-79"/>
                          <a:cs typeface="Gisha" panose="020B0502040204020203" pitchFamily="34" charset="-79"/>
                        </a:rPr>
                        <a:t>Friday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1955.38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AD8"/>
                    </a:solidFill>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45.26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CE5"/>
                    </a:solidFill>
                  </a:tcPr>
                </a:tc>
                <a:extLst>
                  <a:ext uri="{0D108BD9-81ED-4DB2-BD59-A6C34878D82A}">
                    <a16:rowId xmlns:a16="http://schemas.microsoft.com/office/drawing/2014/main" val="4165594262"/>
                  </a:ext>
                </a:extLst>
              </a:tr>
              <a:tr h="286958">
                <a:tc>
                  <a:txBody>
                    <a:bodyPr/>
                    <a:lstStyle/>
                    <a:p>
                      <a:pPr algn="l" fontAlgn="b"/>
                      <a:r>
                        <a:rPr lang="en-ZA" sz="1800" b="0" i="0" u="none" strike="noStrike">
                          <a:solidFill>
                            <a:srgbClr val="000000"/>
                          </a:solidFill>
                          <a:effectLst/>
                          <a:latin typeface="Gisha" panose="020B0502040204020203" pitchFamily="34" charset="-79"/>
                          <a:cs typeface="Gisha" panose="020B0502040204020203" pitchFamily="34" charset="-79"/>
                        </a:rPr>
                        <a:t>Saturday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1094.37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EE7"/>
                    </a:solidFill>
                  </a:tcPr>
                </a:tc>
                <a:tc>
                  <a:txBody>
                    <a:bodyPr/>
                    <a:lstStyle/>
                    <a:p>
                      <a:pPr algn="r" fontAlgn="b"/>
                      <a:r>
                        <a:rPr lang="en-ZA" sz="1800" b="0" i="0" u="none" strike="noStrike">
                          <a:solidFill>
                            <a:srgbClr val="000000"/>
                          </a:solidFill>
                          <a:effectLst/>
                          <a:latin typeface="Gisha" panose="020B0502040204020203" pitchFamily="34" charset="-79"/>
                          <a:cs typeface="Gisha" panose="020B0502040204020203" pitchFamily="34" charset="-79"/>
                        </a:rPr>
                        <a:t>48.47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0DD"/>
                    </a:solidFill>
                  </a:tcPr>
                </a:tc>
                <a:extLst>
                  <a:ext uri="{0D108BD9-81ED-4DB2-BD59-A6C34878D82A}">
                    <a16:rowId xmlns:a16="http://schemas.microsoft.com/office/drawing/2014/main" val="1727863947"/>
                  </a:ext>
                </a:extLst>
              </a:tr>
              <a:tr h="286958">
                <a:tc>
                  <a:txBody>
                    <a:bodyPr/>
                    <a:lstStyle/>
                    <a:p>
                      <a:pPr algn="l" fontAlgn="b"/>
                      <a:r>
                        <a:rPr lang="en-ZA"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151121"/>
                  </a:ext>
                </a:extLst>
              </a:tr>
              <a:tr h="286958">
                <a:tc>
                  <a:txBody>
                    <a:bodyPr/>
                    <a:lstStyle/>
                    <a:p>
                      <a:pPr algn="l" fontAlgn="b"/>
                      <a:r>
                        <a:rPr lang="en-ZA" sz="1800" b="0" i="0" u="none" strike="noStrike">
                          <a:solidFill>
                            <a:srgbClr val="000000"/>
                          </a:solidFill>
                          <a:effectLst/>
                          <a:latin typeface="Gisha" panose="020B0502040204020203" pitchFamily="34" charset="-79"/>
                          <a:cs typeface="Gisha" panose="020B0502040204020203" pitchFamily="34" charset="-79"/>
                        </a:rPr>
                        <a:t>Overall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ZA" sz="1800" b="0" i="0" u="none" strike="noStrike" dirty="0">
                          <a:solidFill>
                            <a:srgbClr val="000000"/>
                          </a:solidFill>
                          <a:effectLst/>
                          <a:latin typeface="Gisha" panose="020B0502040204020203" pitchFamily="34" charset="-79"/>
                          <a:cs typeface="Gisha" panose="020B0502040204020203" pitchFamily="34" charset="-79"/>
                        </a:rPr>
                        <a:t>2607.50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ZA" sz="1800" b="0" i="0" u="none" strike="noStrike" dirty="0">
                          <a:solidFill>
                            <a:srgbClr val="000000"/>
                          </a:solidFill>
                          <a:effectLst/>
                          <a:latin typeface="Gisha" panose="020B0502040204020203" pitchFamily="34" charset="-79"/>
                          <a:cs typeface="Gisha" panose="020B0502040204020203" pitchFamily="34" charset="-79"/>
                        </a:rPr>
                        <a:t>47.32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57115014"/>
                  </a:ext>
                </a:extLst>
              </a:tr>
            </a:tbl>
          </a:graphicData>
        </a:graphic>
      </p:graphicFrame>
    </p:spTree>
    <p:custDataLst>
      <p:tags r:id="rId1"/>
    </p:custDataLst>
    <p:extLst>
      <p:ext uri="{BB962C8B-B14F-4D97-AF65-F5344CB8AC3E}">
        <p14:creationId xmlns:p14="http://schemas.microsoft.com/office/powerpoint/2010/main" val="1152535132"/>
      </p:ext>
    </p:extLst>
  </p:cSld>
  <p:clrMapOvr>
    <a:masterClrMapping/>
  </p:clrMapOvr>
  <p:transition spd="slow" advTm="15805">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78ED3-34D3-4AA7-9463-352208FCE43E}"/>
              </a:ext>
            </a:extLst>
          </p:cNvPr>
          <p:cNvPicPr>
            <a:picLocks noChangeAspect="1"/>
          </p:cNvPicPr>
          <p:nvPr/>
        </p:nvPicPr>
        <p:blipFill rotWithShape="1">
          <a:blip r:embed="rId4"/>
          <a:srcRect l="27513"/>
          <a:stretch/>
        </p:blipFill>
        <p:spPr>
          <a:xfrm>
            <a:off x="2848362" y="1390763"/>
            <a:ext cx="5660745" cy="3826565"/>
          </a:xfrm>
          <a:prstGeom prst="rect">
            <a:avLst/>
          </a:prstGeom>
        </p:spPr>
      </p:pic>
      <p:sp>
        <p:nvSpPr>
          <p:cNvPr id="16" name="TextBox 15">
            <a:extLst>
              <a:ext uri="{FF2B5EF4-FFF2-40B4-BE49-F238E27FC236}">
                <a16:creationId xmlns:a16="http://schemas.microsoft.com/office/drawing/2014/main" id="{FA8CA1BC-33C3-4D5E-9CAA-D128A816EC6E}"/>
              </a:ext>
            </a:extLst>
          </p:cNvPr>
          <p:cNvSpPr txBox="1"/>
          <p:nvPr/>
        </p:nvSpPr>
        <p:spPr>
          <a:xfrm>
            <a:off x="3857141" y="540305"/>
            <a:ext cx="4477717" cy="369332"/>
          </a:xfrm>
          <a:prstGeom prst="rect">
            <a:avLst/>
          </a:prstGeom>
          <a:noFill/>
        </p:spPr>
        <p:txBody>
          <a:bodyPr wrap="square" rtlCol="0">
            <a:spAutoFit/>
          </a:bodyPr>
          <a:lstStyle/>
          <a:p>
            <a:pPr algn="ctr"/>
            <a:r>
              <a:rPr lang="en-US" b="1" dirty="0">
                <a:solidFill>
                  <a:srgbClr val="2C7B92"/>
                </a:solidFill>
              </a:rPr>
              <a:t>Top 10 Most Popular Stations</a:t>
            </a:r>
            <a:endParaRPr lang="en-ZA" b="1" dirty="0">
              <a:solidFill>
                <a:srgbClr val="2C7B92"/>
              </a:solidFill>
            </a:endParaRPr>
          </a:p>
        </p:txBody>
      </p:sp>
      <p:sp>
        <p:nvSpPr>
          <p:cNvPr id="27" name="TextBox 26">
            <a:extLst>
              <a:ext uri="{FF2B5EF4-FFF2-40B4-BE49-F238E27FC236}">
                <a16:creationId xmlns:a16="http://schemas.microsoft.com/office/drawing/2014/main" id="{044D6D6C-C713-43F8-BDD3-048B979C7875}"/>
              </a:ext>
            </a:extLst>
          </p:cNvPr>
          <p:cNvSpPr txBox="1"/>
          <p:nvPr/>
        </p:nvSpPr>
        <p:spPr>
          <a:xfrm>
            <a:off x="522012" y="4705346"/>
            <a:ext cx="2326350" cy="276999"/>
          </a:xfrm>
          <a:prstGeom prst="rect">
            <a:avLst/>
          </a:prstGeom>
          <a:noFill/>
        </p:spPr>
        <p:txBody>
          <a:bodyPr vert="horz" wrap="square" rtlCol="0">
            <a:spAutoFit/>
          </a:bodyPr>
          <a:lstStyle/>
          <a:p>
            <a:pPr algn="r"/>
            <a:r>
              <a:rPr lang="en-US" sz="1200" dirty="0">
                <a:solidFill>
                  <a:schemeClr val="bg1">
                    <a:lumMod val="50000"/>
                  </a:schemeClr>
                </a:solidFill>
              </a:rPr>
              <a:t>Michigan Ave &amp; Washington St</a:t>
            </a:r>
            <a:endParaRPr lang="en-ZA" sz="1200" dirty="0">
              <a:solidFill>
                <a:schemeClr val="bg1">
                  <a:lumMod val="50000"/>
                </a:schemeClr>
              </a:solidFill>
            </a:endParaRPr>
          </a:p>
        </p:txBody>
      </p:sp>
      <p:sp>
        <p:nvSpPr>
          <p:cNvPr id="28" name="TextBox 27">
            <a:extLst>
              <a:ext uri="{FF2B5EF4-FFF2-40B4-BE49-F238E27FC236}">
                <a16:creationId xmlns:a16="http://schemas.microsoft.com/office/drawing/2014/main" id="{E840340F-BF9F-4AA4-A0C3-2B4071F98FC4}"/>
              </a:ext>
            </a:extLst>
          </p:cNvPr>
          <p:cNvSpPr txBox="1"/>
          <p:nvPr/>
        </p:nvSpPr>
        <p:spPr>
          <a:xfrm>
            <a:off x="522012" y="4373514"/>
            <a:ext cx="2326350" cy="276999"/>
          </a:xfrm>
          <a:prstGeom prst="rect">
            <a:avLst/>
          </a:prstGeom>
          <a:noFill/>
        </p:spPr>
        <p:txBody>
          <a:bodyPr vert="horz" wrap="square" rtlCol="0">
            <a:spAutoFit/>
          </a:bodyPr>
          <a:lstStyle/>
          <a:p>
            <a:pPr algn="r"/>
            <a:r>
              <a:rPr lang="en-US" sz="1200" dirty="0">
                <a:solidFill>
                  <a:schemeClr val="bg1">
                    <a:lumMod val="50000"/>
                  </a:schemeClr>
                </a:solidFill>
              </a:rPr>
              <a:t>Michigan Ave &amp; Lake St</a:t>
            </a:r>
            <a:endParaRPr lang="en-ZA" sz="1200" dirty="0">
              <a:solidFill>
                <a:schemeClr val="bg1">
                  <a:lumMod val="50000"/>
                </a:schemeClr>
              </a:solidFill>
            </a:endParaRPr>
          </a:p>
        </p:txBody>
      </p:sp>
      <p:sp>
        <p:nvSpPr>
          <p:cNvPr id="29" name="TextBox 28">
            <a:extLst>
              <a:ext uri="{FF2B5EF4-FFF2-40B4-BE49-F238E27FC236}">
                <a16:creationId xmlns:a16="http://schemas.microsoft.com/office/drawing/2014/main" id="{69365D30-AC71-46D4-A53F-1376B2B9D6C7}"/>
              </a:ext>
            </a:extLst>
          </p:cNvPr>
          <p:cNvSpPr txBox="1"/>
          <p:nvPr/>
        </p:nvSpPr>
        <p:spPr>
          <a:xfrm>
            <a:off x="522012" y="4096515"/>
            <a:ext cx="2326350" cy="276999"/>
          </a:xfrm>
          <a:prstGeom prst="rect">
            <a:avLst/>
          </a:prstGeom>
          <a:noFill/>
        </p:spPr>
        <p:txBody>
          <a:bodyPr vert="horz" wrap="square" rtlCol="0">
            <a:spAutoFit/>
          </a:bodyPr>
          <a:lstStyle/>
          <a:p>
            <a:pPr algn="r"/>
            <a:r>
              <a:rPr lang="en-US" sz="1200" dirty="0">
                <a:solidFill>
                  <a:schemeClr val="bg1">
                    <a:lumMod val="50000"/>
                  </a:schemeClr>
                </a:solidFill>
              </a:rPr>
              <a:t>Clark St &amp; Elm St</a:t>
            </a:r>
            <a:endParaRPr lang="en-ZA" sz="1200" dirty="0">
              <a:solidFill>
                <a:schemeClr val="bg1">
                  <a:lumMod val="50000"/>
                </a:schemeClr>
              </a:solidFill>
            </a:endParaRPr>
          </a:p>
        </p:txBody>
      </p:sp>
      <p:sp>
        <p:nvSpPr>
          <p:cNvPr id="30" name="TextBox 29">
            <a:extLst>
              <a:ext uri="{FF2B5EF4-FFF2-40B4-BE49-F238E27FC236}">
                <a16:creationId xmlns:a16="http://schemas.microsoft.com/office/drawing/2014/main" id="{DA515548-2989-44D0-BBC9-2D8218661EF5}"/>
              </a:ext>
            </a:extLst>
          </p:cNvPr>
          <p:cNvSpPr txBox="1"/>
          <p:nvPr/>
        </p:nvSpPr>
        <p:spPr>
          <a:xfrm>
            <a:off x="683937" y="3710751"/>
            <a:ext cx="2164425" cy="276999"/>
          </a:xfrm>
          <a:prstGeom prst="rect">
            <a:avLst/>
          </a:prstGeom>
          <a:noFill/>
        </p:spPr>
        <p:txBody>
          <a:bodyPr vert="horz" wrap="square" rtlCol="0">
            <a:spAutoFit/>
          </a:bodyPr>
          <a:lstStyle/>
          <a:p>
            <a:pPr algn="r"/>
            <a:r>
              <a:rPr lang="en-US" sz="1200" dirty="0">
                <a:solidFill>
                  <a:schemeClr val="bg1">
                    <a:lumMod val="50000"/>
                  </a:schemeClr>
                </a:solidFill>
              </a:rPr>
              <a:t>Indiana Ave &amp; Roosevelt Rd</a:t>
            </a:r>
            <a:endParaRPr lang="en-ZA" sz="1200" dirty="0">
              <a:solidFill>
                <a:schemeClr val="bg1">
                  <a:lumMod val="50000"/>
                </a:schemeClr>
              </a:solidFill>
            </a:endParaRPr>
          </a:p>
        </p:txBody>
      </p:sp>
      <p:sp>
        <p:nvSpPr>
          <p:cNvPr id="31" name="TextBox 30">
            <a:extLst>
              <a:ext uri="{FF2B5EF4-FFF2-40B4-BE49-F238E27FC236}">
                <a16:creationId xmlns:a16="http://schemas.microsoft.com/office/drawing/2014/main" id="{3CF1B2EB-46B7-47F4-B19D-BDDBD246A821}"/>
              </a:ext>
            </a:extLst>
          </p:cNvPr>
          <p:cNvSpPr txBox="1"/>
          <p:nvPr/>
        </p:nvSpPr>
        <p:spPr>
          <a:xfrm>
            <a:off x="522012" y="3378919"/>
            <a:ext cx="2326350" cy="276999"/>
          </a:xfrm>
          <a:prstGeom prst="rect">
            <a:avLst/>
          </a:prstGeom>
          <a:noFill/>
        </p:spPr>
        <p:txBody>
          <a:bodyPr vert="horz" wrap="square" rtlCol="0">
            <a:spAutoFit/>
          </a:bodyPr>
          <a:lstStyle/>
          <a:p>
            <a:pPr algn="r"/>
            <a:r>
              <a:rPr lang="en-US" sz="1200" dirty="0">
                <a:solidFill>
                  <a:schemeClr val="bg1">
                    <a:lumMod val="50000"/>
                  </a:schemeClr>
                </a:solidFill>
              </a:rPr>
              <a:t>Lake Shore Dr &amp; North Blvd</a:t>
            </a:r>
            <a:endParaRPr lang="en-ZA" sz="1200" dirty="0">
              <a:solidFill>
                <a:schemeClr val="bg1">
                  <a:lumMod val="50000"/>
                </a:schemeClr>
              </a:solidFill>
            </a:endParaRPr>
          </a:p>
        </p:txBody>
      </p:sp>
      <p:sp>
        <p:nvSpPr>
          <p:cNvPr id="32" name="TextBox 31">
            <a:extLst>
              <a:ext uri="{FF2B5EF4-FFF2-40B4-BE49-F238E27FC236}">
                <a16:creationId xmlns:a16="http://schemas.microsoft.com/office/drawing/2014/main" id="{9710FE9C-4C5F-423C-B881-69B7BF317C9B}"/>
              </a:ext>
            </a:extLst>
          </p:cNvPr>
          <p:cNvSpPr txBox="1"/>
          <p:nvPr/>
        </p:nvSpPr>
        <p:spPr>
          <a:xfrm>
            <a:off x="522012" y="3027047"/>
            <a:ext cx="2326350" cy="276999"/>
          </a:xfrm>
          <a:prstGeom prst="rect">
            <a:avLst/>
          </a:prstGeom>
          <a:noFill/>
        </p:spPr>
        <p:txBody>
          <a:bodyPr vert="horz" wrap="square" rtlCol="0">
            <a:spAutoFit/>
          </a:bodyPr>
          <a:lstStyle/>
          <a:p>
            <a:pPr algn="r"/>
            <a:r>
              <a:rPr lang="en-US" sz="1200" dirty="0">
                <a:solidFill>
                  <a:schemeClr val="bg1">
                    <a:lumMod val="50000"/>
                  </a:schemeClr>
                </a:solidFill>
              </a:rPr>
              <a:t>Michigan Ave &amp; Oak St</a:t>
            </a:r>
            <a:endParaRPr lang="en-ZA" sz="1200" dirty="0">
              <a:solidFill>
                <a:schemeClr val="bg1">
                  <a:lumMod val="50000"/>
                </a:schemeClr>
              </a:solidFill>
            </a:endParaRPr>
          </a:p>
        </p:txBody>
      </p:sp>
      <p:sp>
        <p:nvSpPr>
          <p:cNvPr id="33" name="TextBox 32">
            <a:extLst>
              <a:ext uri="{FF2B5EF4-FFF2-40B4-BE49-F238E27FC236}">
                <a16:creationId xmlns:a16="http://schemas.microsoft.com/office/drawing/2014/main" id="{8A297A5E-E2D9-47AE-94E0-24B1B6235052}"/>
              </a:ext>
            </a:extLst>
          </p:cNvPr>
          <p:cNvSpPr txBox="1"/>
          <p:nvPr/>
        </p:nvSpPr>
        <p:spPr>
          <a:xfrm>
            <a:off x="522012" y="2722631"/>
            <a:ext cx="2326350" cy="276999"/>
          </a:xfrm>
          <a:prstGeom prst="rect">
            <a:avLst/>
          </a:prstGeom>
          <a:noFill/>
        </p:spPr>
        <p:txBody>
          <a:bodyPr vert="horz" wrap="square" rtlCol="0">
            <a:spAutoFit/>
          </a:bodyPr>
          <a:lstStyle/>
          <a:p>
            <a:pPr algn="r"/>
            <a:r>
              <a:rPr lang="en-US" sz="1200" dirty="0">
                <a:solidFill>
                  <a:schemeClr val="bg1">
                    <a:lumMod val="50000"/>
                  </a:schemeClr>
                </a:solidFill>
              </a:rPr>
              <a:t>Theater on the Lake</a:t>
            </a:r>
            <a:endParaRPr lang="en-ZA" sz="1200" dirty="0">
              <a:solidFill>
                <a:schemeClr val="bg1">
                  <a:lumMod val="50000"/>
                </a:schemeClr>
              </a:solidFill>
            </a:endParaRPr>
          </a:p>
        </p:txBody>
      </p:sp>
      <p:sp>
        <p:nvSpPr>
          <p:cNvPr id="34" name="TextBox 33">
            <a:extLst>
              <a:ext uri="{FF2B5EF4-FFF2-40B4-BE49-F238E27FC236}">
                <a16:creationId xmlns:a16="http://schemas.microsoft.com/office/drawing/2014/main" id="{CB47CDB2-5ECC-45CF-8FB3-CB5EC6F9D3B6}"/>
              </a:ext>
            </a:extLst>
          </p:cNvPr>
          <p:cNvSpPr txBox="1"/>
          <p:nvPr/>
        </p:nvSpPr>
        <p:spPr>
          <a:xfrm>
            <a:off x="522012" y="2403738"/>
            <a:ext cx="2326350" cy="276999"/>
          </a:xfrm>
          <a:prstGeom prst="rect">
            <a:avLst/>
          </a:prstGeom>
          <a:noFill/>
        </p:spPr>
        <p:txBody>
          <a:bodyPr vert="horz" wrap="square" rtlCol="0">
            <a:spAutoFit/>
          </a:bodyPr>
          <a:lstStyle/>
          <a:p>
            <a:pPr algn="r"/>
            <a:r>
              <a:rPr lang="en-US" sz="1200" dirty="0">
                <a:solidFill>
                  <a:schemeClr val="bg1">
                    <a:lumMod val="50000"/>
                  </a:schemeClr>
                </a:solidFill>
              </a:rPr>
              <a:t>Millennium Park</a:t>
            </a:r>
            <a:endParaRPr lang="en-ZA" sz="1200" dirty="0">
              <a:solidFill>
                <a:schemeClr val="bg1">
                  <a:lumMod val="50000"/>
                </a:schemeClr>
              </a:solidFill>
            </a:endParaRPr>
          </a:p>
        </p:txBody>
      </p:sp>
      <p:sp>
        <p:nvSpPr>
          <p:cNvPr id="35" name="TextBox 34">
            <a:extLst>
              <a:ext uri="{FF2B5EF4-FFF2-40B4-BE49-F238E27FC236}">
                <a16:creationId xmlns:a16="http://schemas.microsoft.com/office/drawing/2014/main" id="{9E66604E-AA75-431B-BF5B-62D82EB22091}"/>
              </a:ext>
            </a:extLst>
          </p:cNvPr>
          <p:cNvSpPr txBox="1"/>
          <p:nvPr/>
        </p:nvSpPr>
        <p:spPr>
          <a:xfrm>
            <a:off x="522012" y="2099322"/>
            <a:ext cx="2326350" cy="276999"/>
          </a:xfrm>
          <a:prstGeom prst="rect">
            <a:avLst/>
          </a:prstGeom>
          <a:noFill/>
        </p:spPr>
        <p:txBody>
          <a:bodyPr vert="horz" wrap="square" rtlCol="0">
            <a:spAutoFit/>
          </a:bodyPr>
          <a:lstStyle/>
          <a:p>
            <a:pPr algn="r"/>
            <a:r>
              <a:rPr lang="en-US" sz="1200" dirty="0">
                <a:solidFill>
                  <a:schemeClr val="bg1">
                    <a:lumMod val="50000"/>
                  </a:schemeClr>
                </a:solidFill>
              </a:rPr>
              <a:t>Lake Shore Dr &amp; Monroe St</a:t>
            </a:r>
            <a:endParaRPr lang="en-ZA" sz="1200" dirty="0">
              <a:solidFill>
                <a:schemeClr val="bg1">
                  <a:lumMod val="50000"/>
                </a:schemeClr>
              </a:solidFill>
            </a:endParaRPr>
          </a:p>
        </p:txBody>
      </p:sp>
      <p:sp>
        <p:nvSpPr>
          <p:cNvPr id="36" name="TextBox 35">
            <a:extLst>
              <a:ext uri="{FF2B5EF4-FFF2-40B4-BE49-F238E27FC236}">
                <a16:creationId xmlns:a16="http://schemas.microsoft.com/office/drawing/2014/main" id="{6324E073-6191-409F-B350-64F5A9B50B42}"/>
              </a:ext>
            </a:extLst>
          </p:cNvPr>
          <p:cNvSpPr txBox="1"/>
          <p:nvPr/>
        </p:nvSpPr>
        <p:spPr>
          <a:xfrm>
            <a:off x="522012" y="1740524"/>
            <a:ext cx="2326350" cy="276999"/>
          </a:xfrm>
          <a:prstGeom prst="rect">
            <a:avLst/>
          </a:prstGeom>
          <a:noFill/>
        </p:spPr>
        <p:txBody>
          <a:bodyPr vert="horz" wrap="square" rtlCol="0">
            <a:spAutoFit/>
          </a:bodyPr>
          <a:lstStyle/>
          <a:p>
            <a:pPr algn="r"/>
            <a:r>
              <a:rPr lang="en-US" sz="1200" dirty="0">
                <a:solidFill>
                  <a:schemeClr val="bg1">
                    <a:lumMod val="50000"/>
                  </a:schemeClr>
                </a:solidFill>
              </a:rPr>
              <a:t>Streeter Dr &amp; Grand Ave</a:t>
            </a:r>
            <a:endParaRPr lang="en-ZA" sz="1200" dirty="0">
              <a:solidFill>
                <a:schemeClr val="bg1">
                  <a:lumMod val="50000"/>
                </a:schemeClr>
              </a:solidFill>
            </a:endParaRPr>
          </a:p>
        </p:txBody>
      </p:sp>
      <p:sp>
        <p:nvSpPr>
          <p:cNvPr id="37" name="TextBox 36">
            <a:extLst>
              <a:ext uri="{FF2B5EF4-FFF2-40B4-BE49-F238E27FC236}">
                <a16:creationId xmlns:a16="http://schemas.microsoft.com/office/drawing/2014/main" id="{C66C7E2C-EDA9-406B-826B-0AE45661844B}"/>
              </a:ext>
            </a:extLst>
          </p:cNvPr>
          <p:cNvSpPr txBox="1"/>
          <p:nvPr/>
        </p:nvSpPr>
        <p:spPr>
          <a:xfrm>
            <a:off x="9037983" y="2012626"/>
            <a:ext cx="2632006"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Casual riders favor these 10 stations and start or end their rides there</a:t>
            </a:r>
          </a:p>
          <a:p>
            <a:pPr marL="285750" indent="-285750" algn="just">
              <a:buFont typeface="Wingdings" panose="05000000000000000000" pitchFamily="2" charset="2"/>
              <a:buChar char="Ø"/>
            </a:pPr>
            <a:r>
              <a:rPr lang="en-US" dirty="0">
                <a:solidFill>
                  <a:srgbClr val="008080"/>
                </a:solidFill>
                <a:latin typeface="Gisha" panose="020B0502040204020203" pitchFamily="34" charset="-79"/>
                <a:cs typeface="Gisha" panose="020B0502040204020203" pitchFamily="34" charset="-79"/>
              </a:rPr>
              <a:t>Streeter Dr &amp; Grand Ave is by far the most popular station</a:t>
            </a:r>
            <a:endParaRPr lang="en-ZA" dirty="0">
              <a:solidFill>
                <a:srgbClr val="008080"/>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1891997271"/>
      </p:ext>
    </p:extLst>
  </p:cSld>
  <p:clrMapOvr>
    <a:masterClrMapping/>
  </p:clrMapOvr>
  <p:transition spd="slow" advTm="1413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7" grpId="0"/>
      <p:bldP spid="28" grpId="0"/>
      <p:bldP spid="29" grpId="0"/>
      <p:bldP spid="30" grpId="0"/>
      <p:bldP spid="31" grpId="0"/>
      <p:bldP spid="32" grpId="0"/>
      <p:bldP spid="33" grpId="0"/>
      <p:bldP spid="34" grpId="0"/>
      <p:bldP spid="35" grpId="0"/>
      <p:bldP spid="36" grpId="0"/>
      <p:bldP spid="3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C594978-318A-44FE-A957-86439D47F088}"/>
              </a:ext>
            </a:extLst>
          </p:cNvPr>
          <p:cNvSpPr txBox="1">
            <a:spLocks/>
          </p:cNvSpPr>
          <p:nvPr/>
        </p:nvSpPr>
        <p:spPr>
          <a:xfrm>
            <a:off x="2991556" y="315789"/>
            <a:ext cx="5140627" cy="7837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dirty="0">
                <a:solidFill>
                  <a:srgbClr val="2C7B92"/>
                </a:solidFill>
                <a:latin typeface="Gisha" panose="020B0502040204020203" pitchFamily="34" charset="-79"/>
                <a:cs typeface="Gisha" panose="020B0502040204020203" pitchFamily="34" charset="-79"/>
              </a:rPr>
              <a:t>Conclusions</a:t>
            </a:r>
          </a:p>
        </p:txBody>
      </p:sp>
      <p:sp>
        <p:nvSpPr>
          <p:cNvPr id="3" name="TextBox 2">
            <a:extLst>
              <a:ext uri="{FF2B5EF4-FFF2-40B4-BE49-F238E27FC236}">
                <a16:creationId xmlns:a16="http://schemas.microsoft.com/office/drawing/2014/main" id="{ED8BFE86-C4F9-4D6D-8CD7-A3F3949B26FF}"/>
              </a:ext>
            </a:extLst>
          </p:cNvPr>
          <p:cNvSpPr txBox="1"/>
          <p:nvPr/>
        </p:nvSpPr>
        <p:spPr>
          <a:xfrm>
            <a:off x="1244510" y="2103215"/>
            <a:ext cx="9702980" cy="388837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Ø"/>
            </a:pPr>
            <a:r>
              <a:rPr lang="en-US" sz="2000" dirty="0">
                <a:solidFill>
                  <a:srgbClr val="008080"/>
                </a:solidFill>
                <a:latin typeface="Gisha" panose="020B0502040204020203" pitchFamily="34" charset="-79"/>
                <a:cs typeface="Gisha" panose="020B0502040204020203" pitchFamily="34" charset="-79"/>
              </a:rPr>
              <a:t>They are clearly most active over the weekends, particularly on Sunday</a:t>
            </a:r>
          </a:p>
          <a:p>
            <a:pPr marL="342900" indent="-342900" algn="just">
              <a:lnSpc>
                <a:spcPct val="150000"/>
              </a:lnSpc>
              <a:buFont typeface="Wingdings" panose="05000000000000000000" pitchFamily="2" charset="2"/>
              <a:buChar char="Ø"/>
            </a:pPr>
            <a:r>
              <a:rPr lang="en-US" sz="2000" dirty="0">
                <a:solidFill>
                  <a:srgbClr val="008080"/>
                </a:solidFill>
                <a:latin typeface="Gisha" panose="020B0502040204020203" pitchFamily="34" charset="-79"/>
                <a:cs typeface="Gisha" panose="020B0502040204020203" pitchFamily="34" charset="-79"/>
              </a:rPr>
              <a:t>They are less active mid-week, especially between Tuesday and Wednesday.</a:t>
            </a:r>
          </a:p>
          <a:p>
            <a:pPr marL="342900" indent="-342900" algn="just">
              <a:lnSpc>
                <a:spcPct val="150000"/>
              </a:lnSpc>
              <a:buFont typeface="Wingdings" panose="05000000000000000000" pitchFamily="2" charset="2"/>
              <a:buChar char="Ø"/>
            </a:pPr>
            <a:r>
              <a:rPr lang="en-US" sz="2000" dirty="0">
                <a:solidFill>
                  <a:srgbClr val="008080"/>
                </a:solidFill>
                <a:latin typeface="Gisha" panose="020B0502040204020203" pitchFamily="34" charset="-79"/>
                <a:cs typeface="Gisha" panose="020B0502040204020203" pitchFamily="34" charset="-79"/>
              </a:rPr>
              <a:t>They are also active seasonally, favoring April to November, but especially August.</a:t>
            </a:r>
          </a:p>
          <a:p>
            <a:pPr marL="342900" indent="-342900" algn="just">
              <a:lnSpc>
                <a:spcPct val="150000"/>
              </a:lnSpc>
              <a:buFont typeface="Wingdings" panose="05000000000000000000" pitchFamily="2" charset="2"/>
              <a:buChar char="Ø"/>
            </a:pPr>
            <a:r>
              <a:rPr lang="en-US" sz="2000" dirty="0">
                <a:solidFill>
                  <a:srgbClr val="008080"/>
                </a:solidFill>
                <a:latin typeface="Gisha" panose="020B0502040204020203" pitchFamily="34" charset="-79"/>
                <a:cs typeface="Gisha" panose="020B0502040204020203" pitchFamily="34" charset="-79"/>
              </a:rPr>
              <a:t>Despite these clear patterns there is also a tendency to have significant activity outside of the expected active times, for example significantly high average ride lengths in January, when total number of rides is very low.</a:t>
            </a:r>
          </a:p>
          <a:p>
            <a:pPr marL="342900" indent="-342900" algn="just">
              <a:lnSpc>
                <a:spcPct val="150000"/>
              </a:lnSpc>
              <a:buFont typeface="Wingdings" panose="05000000000000000000" pitchFamily="2" charset="2"/>
              <a:buChar char="Ø"/>
            </a:pPr>
            <a:r>
              <a:rPr lang="en-US" sz="2000" dirty="0">
                <a:solidFill>
                  <a:srgbClr val="008080"/>
                </a:solidFill>
                <a:latin typeface="Gisha" panose="020B0502040204020203" pitchFamily="34" charset="-79"/>
                <a:cs typeface="Gisha" panose="020B0502040204020203" pitchFamily="34" charset="-79"/>
              </a:rPr>
              <a:t>The most popular station of use is Streeter Dr &amp; Grand Ave</a:t>
            </a:r>
          </a:p>
          <a:p>
            <a:pPr marL="342900" indent="-342900" algn="just">
              <a:lnSpc>
                <a:spcPct val="150000"/>
              </a:lnSpc>
              <a:buFont typeface="Wingdings" panose="05000000000000000000" pitchFamily="2" charset="2"/>
              <a:buChar char="Ø"/>
            </a:pPr>
            <a:endParaRPr lang="en-ZA" sz="2000" dirty="0">
              <a:solidFill>
                <a:srgbClr val="008080"/>
              </a:solidFill>
              <a:latin typeface="Gisha" panose="020B0502040204020203" pitchFamily="34" charset="-79"/>
              <a:cs typeface="Gisha" panose="020B0502040204020203" pitchFamily="34" charset="-79"/>
            </a:endParaRPr>
          </a:p>
        </p:txBody>
      </p:sp>
      <p:sp>
        <p:nvSpPr>
          <p:cNvPr id="4" name="slide1">
            <a:extLst>
              <a:ext uri="{FF2B5EF4-FFF2-40B4-BE49-F238E27FC236}">
                <a16:creationId xmlns:a16="http://schemas.microsoft.com/office/drawing/2014/main" id="{453D0E00-F743-4121-BB42-EB6F3C7EB35D}"/>
              </a:ext>
            </a:extLst>
          </p:cNvPr>
          <p:cNvSpPr txBox="1">
            <a:spLocks/>
          </p:cNvSpPr>
          <p:nvPr/>
        </p:nvSpPr>
        <p:spPr>
          <a:xfrm>
            <a:off x="251012" y="1592052"/>
            <a:ext cx="10981432" cy="7837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3200" dirty="0">
                <a:solidFill>
                  <a:srgbClr val="2C7B92"/>
                </a:solidFill>
                <a:latin typeface="Gisha" panose="020B0502040204020203" pitchFamily="34" charset="-79"/>
                <a:cs typeface="Gisha" panose="020B0502040204020203" pitchFamily="34" charset="-79"/>
              </a:rPr>
              <a:t>So what trends and patterns are unique to the casual rider?</a:t>
            </a:r>
          </a:p>
        </p:txBody>
      </p:sp>
    </p:spTree>
    <p:custDataLst>
      <p:tags r:id="rId1"/>
    </p:custDataLst>
    <p:extLst>
      <p:ext uri="{BB962C8B-B14F-4D97-AF65-F5344CB8AC3E}">
        <p14:creationId xmlns:p14="http://schemas.microsoft.com/office/powerpoint/2010/main" val="2175813198"/>
      </p:ext>
    </p:extLst>
  </p:cSld>
  <p:clrMapOvr>
    <a:masterClrMapping/>
  </p:clrMapOvr>
  <p:transition spd="slow" advTm="1689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2|1.9|2.3|1.4|1.7|2.8|2.5|2.2|2.5"/>
</p:tagLst>
</file>

<file path=ppt/tags/tag2.xml><?xml version="1.0" encoding="utf-8"?>
<p:tagLst xmlns:a="http://schemas.openxmlformats.org/drawingml/2006/main" xmlns:r="http://schemas.openxmlformats.org/officeDocument/2006/relationships" xmlns:p="http://schemas.openxmlformats.org/presentationml/2006/main">
  <p:tag name="TIMING" val="|3.1|1|2.5|2.4"/>
</p:tagLst>
</file>

<file path=ppt/tags/tag3.xml><?xml version="1.0" encoding="utf-8"?>
<p:tagLst xmlns:a="http://schemas.openxmlformats.org/drawingml/2006/main" xmlns:r="http://schemas.openxmlformats.org/officeDocument/2006/relationships" xmlns:p="http://schemas.openxmlformats.org/presentationml/2006/main">
  <p:tag name="TIMING" val="|1.7|2.3|2.4|2.4"/>
</p:tagLst>
</file>

<file path=ppt/tags/tag4.xml><?xml version="1.0" encoding="utf-8"?>
<p:tagLst xmlns:a="http://schemas.openxmlformats.org/drawingml/2006/main" xmlns:r="http://schemas.openxmlformats.org/officeDocument/2006/relationships" xmlns:p="http://schemas.openxmlformats.org/presentationml/2006/main">
  <p:tag name="TIMING" val="|3.4|2.2|3.2|2.2"/>
</p:tagLst>
</file>

<file path=ppt/tags/tag5.xml><?xml version="1.0" encoding="utf-8"?>
<p:tagLst xmlns:a="http://schemas.openxmlformats.org/drawingml/2006/main" xmlns:r="http://schemas.openxmlformats.org/officeDocument/2006/relationships" xmlns:p="http://schemas.openxmlformats.org/presentationml/2006/main">
  <p:tag name="TIMING" val="|1.3|2.3|3.2|2.9"/>
</p:tagLst>
</file>

<file path=ppt/tags/tag6.xml><?xml version="1.0" encoding="utf-8"?>
<p:tagLst xmlns:a="http://schemas.openxmlformats.org/drawingml/2006/main" xmlns:r="http://schemas.openxmlformats.org/officeDocument/2006/relationships" xmlns:p="http://schemas.openxmlformats.org/presentationml/2006/main">
  <p:tag name="TIMING" val="|2.1|2.5|1.9|2.1|2.2"/>
</p:tagLst>
</file>

<file path=ppt/tags/tag7.xml><?xml version="1.0" encoding="utf-8"?>
<p:tagLst xmlns:a="http://schemas.openxmlformats.org/drawingml/2006/main" xmlns:r="http://schemas.openxmlformats.org/officeDocument/2006/relationships" xmlns:p="http://schemas.openxmlformats.org/presentationml/2006/main">
  <p:tag name="TIMING" val="|3.4|3.5|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828</Words>
  <Application>Microsoft Office PowerPoint</Application>
  <PresentationFormat>Widescreen</PresentationFormat>
  <Paragraphs>170</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Gisha</vt:lpstr>
      <vt:lpstr>Wingdings</vt:lpstr>
      <vt:lpstr>Office Theme</vt:lpstr>
      <vt:lpstr>Casual Rides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Casual Rides Summary</dc:title>
  <dc:creator>Data</dc:creator>
  <cp:lastModifiedBy>Sharon Makunura</cp:lastModifiedBy>
  <cp:revision>36</cp:revision>
  <dcterms:created xsi:type="dcterms:W3CDTF">2022-03-23T03:43:45Z</dcterms:created>
  <dcterms:modified xsi:type="dcterms:W3CDTF">2022-03-24T07:15:38Z</dcterms:modified>
</cp:coreProperties>
</file>