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4"/>
  </p:notesMasterIdLst>
  <p:sldIdLst>
    <p:sldId id="256" r:id="rId5"/>
    <p:sldId id="257" r:id="rId6"/>
    <p:sldId id="259" r:id="rId7"/>
    <p:sldId id="260" r:id="rId8"/>
    <p:sldId id="262" r:id="rId9"/>
    <p:sldId id="265" r:id="rId10"/>
    <p:sldId id="266" r:id="rId11"/>
    <p:sldId id="267"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72"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5/27/2022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5/27/2022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5/27/2022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5/27/2022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5/27/2022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5/27/2022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5/27/2022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96F347-1B2F-4097-AEB5-4A26FB45D67A}" type="datetime1">
              <a:rPr lang="en-US" smtClean="0"/>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5/27/2022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75B4BE-627A-4EC1-99E1-6F1AA97AB802}" type="datetime1">
              <a:rPr lang="en-US" smtClean="0"/>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5/27/2022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BED6AC-4FBA-40BD-BE75-20DB64DA4BAD}" type="datetime1">
              <a:rPr lang="en-US" smtClean="0"/>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933C87-D201-458A-93C0-8EDD9AC92D93}" type="datetime1">
              <a:rPr lang="en-US" smtClean="0"/>
              <a:t>5/27/2022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CE6829-5A25-485A-91B1-5D6D58BB9F23}" type="datetime1">
              <a:rPr lang="en-US" smtClean="0"/>
              <a:t>5/27/2022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5/27/2022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5/27/2022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574162" y="821265"/>
            <a:ext cx="6613447" cy="5222117"/>
          </a:xfrm>
        </p:spPr>
        <p:txBody>
          <a:bodyPr anchor="ctr">
            <a:normAutofit/>
          </a:bodyPr>
          <a:lstStyle/>
          <a:p>
            <a:pPr algn="r"/>
            <a:r>
              <a:rPr lang="en-US" sz="4800" b="1" cap="none" dirty="0">
                <a:latin typeface="Calibri" panose="020F0502020204030204" pitchFamily="34" charset="0"/>
                <a:cs typeface="Calibri" panose="020F0502020204030204" pitchFamily="34" charset="0"/>
              </a:rPr>
              <a:t>Sprocket Central Pty Ltd</a:t>
            </a:r>
            <a:br>
              <a:rPr lang="en-US" sz="5400" cap="none" dirty="0"/>
            </a:br>
            <a:br>
              <a:rPr lang="en-US" sz="5400" cap="none" dirty="0"/>
            </a:br>
            <a:r>
              <a:rPr lang="en-US" sz="5400" cap="none" dirty="0">
                <a:latin typeface="Calibri" panose="020F0502020204030204" pitchFamily="34" charset="0"/>
                <a:cs typeface="Calibri" panose="020F0502020204030204" pitchFamily="34" charset="0"/>
              </a:rPr>
              <a:t>Data Analytics Approach</a:t>
            </a:r>
            <a:r>
              <a:rPr lang="en-US" sz="5400" dirty="0">
                <a:latin typeface="Calibri" panose="020F0502020204030204" pitchFamily="34" charset="0"/>
                <a:cs typeface="Calibri" panose="020F0502020204030204" pitchFamily="34" charset="0"/>
              </a:rPr>
              <a:t> </a:t>
            </a:r>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ctr"/>
            <a:r>
              <a:rPr lang="en-US" b="1" dirty="0">
                <a:latin typeface="Calibri" panose="020F0502020204030204" pitchFamily="34" charset="0"/>
                <a:cs typeface="Calibri" panose="020F0502020204030204" pitchFamily="34" charset="0"/>
              </a:rPr>
              <a:t>AGENDA</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891517" y="2628900"/>
            <a:ext cx="7653068" cy="3589785"/>
          </a:xfrm>
        </p:spPr>
        <p:txBody>
          <a:bodyPr>
            <a:normAutofit/>
          </a:bodyPr>
          <a:lstStyle/>
          <a:p>
            <a:pPr marL="0" indent="0">
              <a:lnSpc>
                <a:spcPct val="100000"/>
              </a:lnSpc>
              <a:buNone/>
            </a:pPr>
            <a:r>
              <a:rPr lang="en-US" sz="2800" dirty="0">
                <a:latin typeface="Calibri" panose="020F0502020204030204" pitchFamily="34" charset="0"/>
                <a:cs typeface="Calibri" panose="020F0502020204030204" pitchFamily="34" charset="0"/>
              </a:rPr>
              <a:t>The approach will be implemented in three stages :</a:t>
            </a:r>
          </a:p>
          <a:p>
            <a:pPr marL="0" indent="0">
              <a:lnSpc>
                <a:spcPct val="100000"/>
              </a:lnSpc>
              <a:buNone/>
            </a:pPr>
            <a:endParaRPr lang="en-US" sz="2800" dirty="0">
              <a:latin typeface="Calibri" panose="020F0502020204030204" pitchFamily="34" charset="0"/>
              <a:cs typeface="Calibri" panose="020F0502020204030204" pitchFamily="34" charset="0"/>
            </a:endParaRPr>
          </a:p>
          <a:p>
            <a:pPr>
              <a:lnSpc>
                <a:spcPct val="100000"/>
              </a:lnSpc>
              <a:buFont typeface="Wingdings" panose="05000000000000000000" pitchFamily="2" charset="2"/>
              <a:buChar char="v"/>
            </a:pPr>
            <a:r>
              <a:rPr lang="en-US" sz="2800" dirty="0">
                <a:latin typeface="Calibri" panose="020F0502020204030204" pitchFamily="34" charset="0"/>
                <a:cs typeface="Calibri" panose="020F0502020204030204" pitchFamily="34" charset="0"/>
              </a:rPr>
              <a:t> Data Exploration</a:t>
            </a:r>
          </a:p>
          <a:p>
            <a:pPr>
              <a:lnSpc>
                <a:spcPct val="100000"/>
              </a:lnSpc>
              <a:buFont typeface="Wingdings" panose="05000000000000000000" pitchFamily="2" charset="2"/>
              <a:buChar char="v"/>
            </a:pPr>
            <a:r>
              <a:rPr lang="en-US" sz="2800" dirty="0">
                <a:latin typeface="Calibri" panose="020F0502020204030204" pitchFamily="34" charset="0"/>
                <a:cs typeface="Calibri" panose="020F0502020204030204" pitchFamily="34" charset="0"/>
              </a:rPr>
              <a:t> Model Development </a:t>
            </a:r>
          </a:p>
          <a:p>
            <a:pPr>
              <a:lnSpc>
                <a:spcPct val="100000"/>
              </a:lnSpc>
              <a:buFont typeface="Wingdings" panose="05000000000000000000" pitchFamily="2" charset="2"/>
              <a:buChar char="v"/>
            </a:pPr>
            <a:r>
              <a:rPr lang="en-US" sz="2800" dirty="0">
                <a:latin typeface="Calibri" panose="020F0502020204030204" pitchFamily="34" charset="0"/>
                <a:cs typeface="Calibri" panose="020F0502020204030204" pitchFamily="34" charset="0"/>
              </a:rPr>
              <a:t> Interpretation</a:t>
            </a:r>
          </a:p>
        </p:txBody>
      </p:sp>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ctr"/>
            <a:r>
              <a:rPr lang="en-US" b="1" dirty="0">
                <a:latin typeface="Calibri" panose="020F0502020204030204" pitchFamily="34" charset="0"/>
                <a:cs typeface="Calibri" panose="020F0502020204030204" pitchFamily="34" charset="0"/>
              </a:rPr>
              <a:t>AGENDA</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238704"/>
            <a:ext cx="7626572" cy="3979982"/>
          </a:xfrm>
        </p:spPr>
        <p:txBody>
          <a:bodyPr>
            <a:normAutofit/>
          </a:bodyPr>
          <a:lstStyle/>
          <a:p>
            <a:pPr marL="0" indent="0">
              <a:lnSpc>
                <a:spcPct val="100000"/>
              </a:lnSpc>
              <a:buNone/>
            </a:pPr>
            <a:r>
              <a:rPr lang="en-US" sz="2800" dirty="0">
                <a:latin typeface="Calibri" panose="020F0502020204030204" pitchFamily="34" charset="0"/>
                <a:cs typeface="Calibri" panose="020F0502020204030204" pitchFamily="34" charset="0"/>
              </a:rPr>
              <a:t>Approach for New Customer Data Analysis :</a:t>
            </a:r>
          </a:p>
          <a:p>
            <a:pPr marL="0" indent="0">
              <a:lnSpc>
                <a:spcPct val="100000"/>
              </a:lnSpc>
              <a:buNone/>
            </a:pPr>
            <a:endParaRPr lang="en-US" sz="2800" dirty="0">
              <a:latin typeface="Calibri" panose="020F0502020204030204" pitchFamily="34" charset="0"/>
              <a:cs typeface="Calibri" panose="020F0502020204030204" pitchFamily="34" charset="0"/>
            </a:endParaRPr>
          </a:p>
          <a:p>
            <a:pPr>
              <a:lnSpc>
                <a:spcPct val="100000"/>
              </a:lnSpc>
              <a:buFont typeface="Wingdings" panose="05000000000000000000" pitchFamily="2" charset="2"/>
              <a:buChar char="v"/>
            </a:pPr>
            <a:r>
              <a:rPr lang="en-US" sz="2800" dirty="0">
                <a:latin typeface="Calibri" panose="020F0502020204030204" pitchFamily="34" charset="0"/>
                <a:cs typeface="Calibri" panose="020F0502020204030204" pitchFamily="34" charset="0"/>
              </a:rPr>
              <a:t> Age Distribution</a:t>
            </a:r>
          </a:p>
          <a:p>
            <a:pPr>
              <a:lnSpc>
                <a:spcPct val="100000"/>
              </a:lnSpc>
              <a:buFont typeface="Wingdings" panose="05000000000000000000" pitchFamily="2" charset="2"/>
              <a:buChar char="v"/>
            </a:pPr>
            <a:r>
              <a:rPr lang="en-US" sz="2800" dirty="0">
                <a:latin typeface="Calibri" panose="020F0502020204030204" pitchFamily="34" charset="0"/>
                <a:cs typeface="Calibri" panose="020F0502020204030204" pitchFamily="34" charset="0"/>
              </a:rPr>
              <a:t> Bike Purchase</a:t>
            </a:r>
          </a:p>
          <a:p>
            <a:pPr>
              <a:lnSpc>
                <a:spcPct val="100000"/>
              </a:lnSpc>
              <a:buFont typeface="Wingdings" panose="05000000000000000000" pitchFamily="2" charset="2"/>
              <a:buChar char="v"/>
            </a:pPr>
            <a:r>
              <a:rPr lang="en-US" sz="2800" dirty="0">
                <a:latin typeface="Calibri" panose="020F0502020204030204" pitchFamily="34" charset="0"/>
                <a:cs typeface="Calibri" panose="020F0502020204030204" pitchFamily="34" charset="0"/>
              </a:rPr>
              <a:t> Job Industry</a:t>
            </a:r>
          </a:p>
          <a:p>
            <a:pPr>
              <a:lnSpc>
                <a:spcPct val="100000"/>
              </a:lnSpc>
              <a:buFont typeface="Wingdings" panose="05000000000000000000" pitchFamily="2" charset="2"/>
              <a:buChar char="v"/>
            </a:pPr>
            <a:r>
              <a:rPr lang="en-US" sz="2800" dirty="0">
                <a:latin typeface="Calibri" panose="020F0502020204030204" pitchFamily="34" charset="0"/>
                <a:cs typeface="Calibri" panose="020F0502020204030204" pitchFamily="34" charset="0"/>
              </a:rPr>
              <a:t> Number of Cars owned</a:t>
            </a:r>
          </a:p>
        </p:txBody>
      </p:sp>
    </p:spTree>
    <p:extLst>
      <p:ext uri="{BB962C8B-B14F-4D97-AF65-F5344CB8AC3E}">
        <p14:creationId xmlns:p14="http://schemas.microsoft.com/office/powerpoint/2010/main" val="342645342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75000"/>
              </a:schemeClr>
            </a:gs>
            <a:gs pos="32000">
              <a:schemeClr val="tx1"/>
            </a:gs>
            <a:gs pos="100000">
              <a:srgbClr val="6D6D6D"/>
            </a:gs>
            <a:gs pos="96000">
              <a:schemeClr val="tx1">
                <a:lumMod val="95000"/>
              </a:schemeClr>
            </a:gs>
            <a:gs pos="97000">
              <a:schemeClr val="tx1"/>
            </a:gs>
            <a:gs pos="100000">
              <a:schemeClr val="tx1"/>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5007708" y="603381"/>
            <a:ext cx="6832600" cy="1293028"/>
          </a:xfrm>
        </p:spPr>
        <p:txBody>
          <a:bodyPr>
            <a:normAutofit/>
          </a:bodyPr>
          <a:lstStyle/>
          <a:p>
            <a:r>
              <a:rPr lang="en-US" dirty="0">
                <a:solidFill>
                  <a:schemeClr val="bg1"/>
                </a:solidFill>
                <a:latin typeface="Calibri" panose="020F0502020204030204" pitchFamily="34" charset="0"/>
                <a:cs typeface="Calibri" panose="020F0502020204030204" pitchFamily="34" charset="0"/>
              </a:rPr>
              <a:t>Data Exploration : </a:t>
            </a:r>
            <a:r>
              <a:rPr lang="en-US" cap="none" dirty="0">
                <a:solidFill>
                  <a:schemeClr val="bg1"/>
                </a:solidFill>
                <a:latin typeface="Calibri" panose="020F0502020204030204" pitchFamily="34" charset="0"/>
                <a:cs typeface="Calibri" panose="020F0502020204030204" pitchFamily="34" charset="0"/>
              </a:rPr>
              <a:t>Age Distribution And Bike Purchases</a:t>
            </a:r>
            <a:endParaRPr lang="en-US" dirty="0">
              <a:solidFill>
                <a:schemeClr val="bg1"/>
              </a:solidFill>
              <a:latin typeface="Calibri" panose="020F0502020204030204" pitchFamily="34" charset="0"/>
              <a:cs typeface="Calibri" panose="020F0502020204030204" pitchFamily="34" charset="0"/>
            </a:endParaRPr>
          </a:p>
        </p:txBody>
      </p:sp>
      <p:pic>
        <p:nvPicPr>
          <p:cNvPr id="11" name="Google Shape;124;p28">
            <a:extLst>
              <a:ext uri="{FF2B5EF4-FFF2-40B4-BE49-F238E27FC236}">
                <a16:creationId xmlns:a16="http://schemas.microsoft.com/office/drawing/2014/main" id="{1E3CA545-6DCF-7A80-8904-ADD2F1611FD8}"/>
              </a:ext>
            </a:extLst>
          </p:cNvPr>
          <p:cNvPicPr preferRelativeResize="0"/>
          <p:nvPr/>
        </p:nvPicPr>
        <p:blipFill rotWithShape="1">
          <a:blip r:embed="rId2"/>
          <a:srcRect l="5111" r="-5" b="-5"/>
          <a:stretch/>
        </p:blipFill>
        <p:spPr>
          <a:xfrm>
            <a:off x="351692" y="389614"/>
            <a:ext cx="4321907" cy="3153804"/>
          </a:xfrm>
          <a:prstGeom prst="rect">
            <a:avLst/>
          </a:prstGeom>
          <a:noFill/>
        </p:spPr>
      </p:pic>
      <p:pic>
        <p:nvPicPr>
          <p:cNvPr id="9" name="Google Shape;125;p28">
            <a:extLst>
              <a:ext uri="{FF2B5EF4-FFF2-40B4-BE49-F238E27FC236}">
                <a16:creationId xmlns:a16="http://schemas.microsoft.com/office/drawing/2014/main" id="{3D27AC4F-D6F3-1F87-CFFE-ED75419E9B5F}"/>
              </a:ext>
            </a:extLst>
          </p:cNvPr>
          <p:cNvPicPr preferRelativeResize="0"/>
          <p:nvPr/>
        </p:nvPicPr>
        <p:blipFill rotWithShape="1">
          <a:blip r:embed="rId3"/>
          <a:srcRect l="11426" r="4" b="4"/>
          <a:stretch/>
        </p:blipFill>
        <p:spPr>
          <a:xfrm>
            <a:off x="351692" y="3831770"/>
            <a:ext cx="4321907" cy="2636615"/>
          </a:xfrm>
          <a:prstGeom prst="rect">
            <a:avLst/>
          </a:prstGeom>
          <a:noFill/>
          <a:effectLst>
            <a:softEdge rad="0"/>
          </a:effectLst>
        </p:spPr>
      </p:pic>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5007708" y="2230494"/>
            <a:ext cx="6832600" cy="4024125"/>
          </a:xfrm>
        </p:spPr>
        <p:txBody>
          <a:bodyPr>
            <a:normAutofit/>
          </a:bodyPr>
          <a:lstStyle/>
          <a:p>
            <a:pPr>
              <a:buFont typeface="Wingdings" panose="05000000000000000000" pitchFamily="2" charset="2"/>
              <a:buChar char="v"/>
            </a:pPr>
            <a:r>
              <a:rPr lang="en-US" dirty="0">
                <a:solidFill>
                  <a:schemeClr val="bg1"/>
                </a:solidFill>
                <a:latin typeface="Calibri" panose="020F0502020204030204" pitchFamily="34" charset="0"/>
                <a:cs typeface="Calibri" panose="020F0502020204030204" pitchFamily="34" charset="0"/>
              </a:rPr>
              <a:t> New customers range more from the age group of 40 – 49, followed by 50 – 59 and 60 – 69</a:t>
            </a:r>
          </a:p>
          <a:p>
            <a:pPr>
              <a:buFont typeface="Wingdings" panose="05000000000000000000" pitchFamily="2" charset="2"/>
              <a:buChar char="v"/>
            </a:pPr>
            <a:r>
              <a:rPr lang="en-US" dirty="0">
                <a:solidFill>
                  <a:schemeClr val="bg1"/>
                </a:solidFill>
                <a:latin typeface="Calibri" panose="020F0502020204030204" pitchFamily="34" charset="0"/>
                <a:cs typeface="Calibri" panose="020F0502020204030204" pitchFamily="34" charset="0"/>
              </a:rPr>
              <a:t> Fewer  customers are aged between 10 -19 and 90 – 99</a:t>
            </a:r>
          </a:p>
          <a:p>
            <a:pPr>
              <a:buFont typeface="Wingdings" panose="05000000000000000000" pitchFamily="2" charset="2"/>
              <a:buChar char="v"/>
            </a:pPr>
            <a:r>
              <a:rPr lang="en-US" dirty="0">
                <a:solidFill>
                  <a:schemeClr val="bg1"/>
                </a:solidFill>
                <a:latin typeface="Calibri" panose="020F0502020204030204" pitchFamily="34" charset="0"/>
                <a:cs typeface="Calibri" panose="020F0502020204030204" pitchFamily="34" charset="0"/>
              </a:rPr>
              <a:t> Data shows that the age group with the highest count in bike purchases in the past 3 years is 40 – 50, with a slightly greater female ratio</a:t>
            </a:r>
          </a:p>
          <a:p>
            <a:pPr>
              <a:buFont typeface="Wingdings" panose="05000000000000000000" pitchFamily="2" charset="2"/>
              <a:buChar char="v"/>
            </a:pPr>
            <a:r>
              <a:rPr lang="en-US" dirty="0">
                <a:solidFill>
                  <a:schemeClr val="bg1"/>
                </a:solidFill>
                <a:latin typeface="Calibri" panose="020F0502020204030204" pitchFamily="34" charset="0"/>
                <a:cs typeface="Calibri" panose="020F0502020204030204" pitchFamily="34" charset="0"/>
              </a:rPr>
              <a:t> The target audience for our marketing and advertising strategy should be more focused on females than males</a:t>
            </a:r>
          </a:p>
          <a:p>
            <a:pPr marL="0" indent="0">
              <a:buNone/>
            </a:pPr>
            <a:endParaRPr lang="en-US" dirty="0"/>
          </a:p>
        </p:txBody>
      </p:sp>
    </p:spTree>
    <p:extLst>
      <p:ext uri="{BB962C8B-B14F-4D97-AF65-F5344CB8AC3E}">
        <p14:creationId xmlns:p14="http://schemas.microsoft.com/office/powerpoint/2010/main" val="3791491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75000"/>
              </a:schemeClr>
            </a:gs>
            <a:gs pos="32000">
              <a:schemeClr val="tx1"/>
            </a:gs>
            <a:gs pos="100000">
              <a:srgbClr val="6D6D6D"/>
            </a:gs>
            <a:gs pos="97000">
              <a:schemeClr val="tx1">
                <a:lumMod val="85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6974959" y="405999"/>
            <a:ext cx="4546372" cy="1093261"/>
          </a:xfrm>
        </p:spPr>
        <p:txBody>
          <a:bodyPr>
            <a:normAutofit/>
          </a:bodyPr>
          <a:lstStyle/>
          <a:p>
            <a:r>
              <a:rPr lang="en-US" sz="3600" dirty="0">
                <a:solidFill>
                  <a:schemeClr val="bg1"/>
                </a:solidFill>
                <a:latin typeface="Calibri" panose="020F0502020204030204" pitchFamily="34" charset="0"/>
                <a:cs typeface="Calibri" panose="020F0502020204030204" pitchFamily="34" charset="0"/>
              </a:rPr>
              <a:t>Data Exploration : Job industry</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5682342" y="1896410"/>
            <a:ext cx="6157966" cy="4398064"/>
          </a:xfrm>
        </p:spPr>
        <p:txBody>
          <a:bodyPr>
            <a:normAutofit/>
          </a:bodyPr>
          <a:lstStyle/>
          <a:p>
            <a:pPr>
              <a:buFont typeface="Wingdings" panose="05000000000000000000" pitchFamily="2" charset="2"/>
              <a:buChar char="v"/>
            </a:pPr>
            <a:r>
              <a:rPr lang="en-US" dirty="0">
                <a:solidFill>
                  <a:schemeClr val="bg1"/>
                </a:solidFill>
              </a:rPr>
              <a:t> </a:t>
            </a:r>
            <a:r>
              <a:rPr lang="en-US" b="1" dirty="0">
                <a:solidFill>
                  <a:schemeClr val="bg1"/>
                </a:solidFill>
                <a:latin typeface="Calibri" panose="020F0502020204030204" pitchFamily="34" charset="0"/>
                <a:cs typeface="Calibri" panose="020F0502020204030204" pitchFamily="34" charset="0"/>
              </a:rPr>
              <a:t>Financial services, Manufacturing, and Health are the top three profit- generating industries, followed by Retail and Property </a:t>
            </a:r>
          </a:p>
          <a:p>
            <a:pPr>
              <a:buFont typeface="Wingdings" panose="05000000000000000000" pitchFamily="2" charset="2"/>
              <a:buChar char="v"/>
            </a:pPr>
            <a:endParaRPr lang="en-US" dirty="0">
              <a:solidFill>
                <a:schemeClr val="bg1"/>
              </a:solidFill>
              <a:latin typeface="Calibri" panose="020F0502020204030204" pitchFamily="34" charset="0"/>
              <a:cs typeface="Calibri" panose="020F0502020204030204" pitchFamily="34" charset="0"/>
            </a:endParaRPr>
          </a:p>
          <a:p>
            <a:pPr marL="0" indent="0">
              <a:buNone/>
            </a:pPr>
            <a:endParaRPr lang="en-US" dirty="0">
              <a:solidFill>
                <a:schemeClr val="bg1"/>
              </a:solidFill>
              <a:latin typeface="Calibri" panose="020F0502020204030204" pitchFamily="34" charset="0"/>
              <a:cs typeface="Calibri" panose="020F0502020204030204" pitchFamily="34" charset="0"/>
            </a:endParaRPr>
          </a:p>
          <a:p>
            <a:pPr marL="0" indent="0">
              <a:buNone/>
            </a:pPr>
            <a:endParaRPr lang="en-US" dirty="0">
              <a:solidFill>
                <a:schemeClr val="bg1"/>
              </a:solidFill>
              <a:latin typeface="Calibri" panose="020F0502020204030204" pitchFamily="34" charset="0"/>
              <a:cs typeface="Calibri" panose="020F0502020204030204" pitchFamily="34" charset="0"/>
            </a:endParaRPr>
          </a:p>
          <a:p>
            <a:pPr>
              <a:buFont typeface="Wingdings" panose="05000000000000000000" pitchFamily="2" charset="2"/>
              <a:buChar char="v"/>
            </a:pPr>
            <a:r>
              <a:rPr lang="en-US" b="1" dirty="0">
                <a:solidFill>
                  <a:schemeClr val="bg1"/>
                </a:solidFill>
                <a:latin typeface="Calibri" panose="020F0502020204030204" pitchFamily="34" charset="0"/>
                <a:cs typeface="Calibri" panose="020F0502020204030204" pitchFamily="34" charset="0"/>
              </a:rPr>
              <a:t>The highest profits are also from Financial Services, Manufacturing and Health as seen in the second Chart</a:t>
            </a:r>
          </a:p>
        </p:txBody>
      </p:sp>
      <p:pic>
        <p:nvPicPr>
          <p:cNvPr id="6" name="Google Shape;134;p29">
            <a:extLst>
              <a:ext uri="{FF2B5EF4-FFF2-40B4-BE49-F238E27FC236}">
                <a16:creationId xmlns:a16="http://schemas.microsoft.com/office/drawing/2014/main" id="{0786F107-8AFA-4360-6FEE-212246312BDB}"/>
              </a:ext>
            </a:extLst>
          </p:cNvPr>
          <p:cNvPicPr preferRelativeResize="0"/>
          <p:nvPr/>
        </p:nvPicPr>
        <p:blipFill rotWithShape="1">
          <a:blip r:embed="rId2">
            <a:alphaModFix/>
          </a:blip>
          <a:srcRect/>
          <a:stretch/>
        </p:blipFill>
        <p:spPr>
          <a:xfrm>
            <a:off x="196949" y="330590"/>
            <a:ext cx="5237200" cy="2882873"/>
          </a:xfrm>
          <a:prstGeom prst="rect">
            <a:avLst/>
          </a:prstGeom>
          <a:noFill/>
          <a:ln>
            <a:noFill/>
          </a:ln>
        </p:spPr>
      </p:pic>
      <p:pic>
        <p:nvPicPr>
          <p:cNvPr id="7" name="Google Shape;133;p29">
            <a:extLst>
              <a:ext uri="{FF2B5EF4-FFF2-40B4-BE49-F238E27FC236}">
                <a16:creationId xmlns:a16="http://schemas.microsoft.com/office/drawing/2014/main" id="{A033ECCA-6E90-B5C8-A7FD-ACBE0A9963B6}"/>
              </a:ext>
            </a:extLst>
          </p:cNvPr>
          <p:cNvPicPr preferRelativeResize="0"/>
          <p:nvPr/>
        </p:nvPicPr>
        <p:blipFill rotWithShape="1">
          <a:blip r:embed="rId3">
            <a:alphaModFix/>
          </a:blip>
          <a:srcRect/>
          <a:stretch/>
        </p:blipFill>
        <p:spPr>
          <a:xfrm>
            <a:off x="196948" y="3429001"/>
            <a:ext cx="5237201" cy="3098410"/>
          </a:xfrm>
          <a:prstGeom prst="rect">
            <a:avLst/>
          </a:prstGeom>
          <a:noFill/>
          <a:ln>
            <a:noFill/>
          </a:ln>
        </p:spPr>
      </p:pic>
    </p:spTree>
    <p:extLst>
      <p:ext uri="{BB962C8B-B14F-4D97-AF65-F5344CB8AC3E}">
        <p14:creationId xmlns:p14="http://schemas.microsoft.com/office/powerpoint/2010/main" val="1855235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75000"/>
              </a:schemeClr>
            </a:gs>
            <a:gs pos="32000">
              <a:schemeClr val="tx1"/>
            </a:gs>
            <a:gs pos="100000">
              <a:srgbClr val="6D6D6D"/>
            </a:gs>
            <a:gs pos="97000">
              <a:schemeClr val="tx1">
                <a:lumMod val="85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358051" y="308265"/>
            <a:ext cx="6838893" cy="1093261"/>
          </a:xfrm>
        </p:spPr>
        <p:txBody>
          <a:bodyPr>
            <a:normAutofit/>
          </a:bodyPr>
          <a:lstStyle/>
          <a:p>
            <a:r>
              <a:rPr lang="en-US" sz="3600" dirty="0">
                <a:solidFill>
                  <a:schemeClr val="bg1"/>
                </a:solidFill>
                <a:latin typeface="Calibri" panose="020F0502020204030204" pitchFamily="34" charset="0"/>
                <a:cs typeface="Calibri" panose="020F0502020204030204" pitchFamily="34" charset="0"/>
              </a:rPr>
              <a:t>Data Exploration : car owners</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152460" y="1744394"/>
            <a:ext cx="5826309" cy="4417038"/>
          </a:xfrm>
        </p:spPr>
        <p:txBody>
          <a:bodyPr>
            <a:normAutofit/>
          </a:bodyPr>
          <a:lstStyle/>
          <a:p>
            <a:pPr>
              <a:buFont typeface="Wingdings" panose="05000000000000000000" pitchFamily="2" charset="2"/>
              <a:buChar char="v"/>
            </a:pPr>
            <a:r>
              <a:rPr lang="en-US" dirty="0">
                <a:solidFill>
                  <a:schemeClr val="bg1"/>
                </a:solidFill>
              </a:rPr>
              <a:t> </a:t>
            </a:r>
            <a:r>
              <a:rPr lang="en-US" dirty="0">
                <a:solidFill>
                  <a:schemeClr val="bg1"/>
                </a:solidFill>
                <a:latin typeface="Calibri" panose="020F0502020204030204" pitchFamily="34" charset="0"/>
                <a:cs typeface="Calibri" panose="020F0502020204030204" pitchFamily="34" charset="0"/>
              </a:rPr>
              <a:t>Out of 3 states, New South Wales, could be a potential market for the company</a:t>
            </a:r>
          </a:p>
          <a:p>
            <a:pPr marL="0" indent="0">
              <a:buNone/>
            </a:pPr>
            <a:endParaRPr lang="en-US" dirty="0">
              <a:solidFill>
                <a:schemeClr val="bg1"/>
              </a:solidFill>
              <a:latin typeface="Calibri" panose="020F0502020204030204" pitchFamily="34" charset="0"/>
              <a:cs typeface="Calibri" panose="020F0502020204030204" pitchFamily="34" charset="0"/>
            </a:endParaRPr>
          </a:p>
          <a:p>
            <a:pPr>
              <a:buFont typeface="Wingdings" panose="05000000000000000000" pitchFamily="2" charset="2"/>
              <a:buChar char="v"/>
            </a:pPr>
            <a:r>
              <a:rPr lang="en-US" dirty="0">
                <a:solidFill>
                  <a:schemeClr val="bg1"/>
                </a:solidFill>
                <a:latin typeface="Calibri" panose="020F0502020204030204" pitchFamily="34" charset="0"/>
                <a:cs typeface="Calibri" panose="020F0502020204030204" pitchFamily="34" charset="0"/>
              </a:rPr>
              <a:t> New South Wales has the highest potential because the number of people who own vehicles is nearly equal to the number of people who do not own cars. Therefore it indicates there is room for valued customers </a:t>
            </a:r>
          </a:p>
          <a:p>
            <a:pPr marL="0" indent="0">
              <a:buNone/>
            </a:pPr>
            <a:endParaRPr lang="en-US" dirty="0">
              <a:solidFill>
                <a:schemeClr val="bg1"/>
              </a:solidFill>
              <a:latin typeface="Calibri" panose="020F0502020204030204" pitchFamily="34" charset="0"/>
              <a:cs typeface="Calibri" panose="020F0502020204030204" pitchFamily="34" charset="0"/>
            </a:endParaRPr>
          </a:p>
          <a:p>
            <a:pPr>
              <a:buFont typeface="Wingdings" panose="05000000000000000000" pitchFamily="2" charset="2"/>
              <a:buChar char="v"/>
            </a:pPr>
            <a:r>
              <a:rPr lang="en-US" dirty="0">
                <a:solidFill>
                  <a:schemeClr val="bg1"/>
                </a:solidFill>
                <a:latin typeface="Calibri" panose="020F0502020204030204" pitchFamily="34" charset="0"/>
                <a:cs typeface="Calibri" panose="020F0502020204030204" pitchFamily="34" charset="0"/>
              </a:rPr>
              <a:t> VIC and QLD has more customers that own cars than who do not. But there is a potential to make those who already own cars buy bikes.</a:t>
            </a:r>
          </a:p>
          <a:p>
            <a:pPr marL="0" indent="0">
              <a:buNone/>
            </a:pPr>
            <a:endParaRPr lang="en-US" dirty="0">
              <a:solidFill>
                <a:schemeClr val="bg1"/>
              </a:solidFill>
              <a:latin typeface="Calibri" panose="020F0502020204030204" pitchFamily="34" charset="0"/>
              <a:cs typeface="Calibri" panose="020F0502020204030204" pitchFamily="34" charset="0"/>
            </a:endParaRPr>
          </a:p>
          <a:p>
            <a:pPr marL="0" indent="0">
              <a:buNone/>
            </a:pPr>
            <a:endParaRPr lang="en-US" dirty="0">
              <a:solidFill>
                <a:schemeClr val="bg1"/>
              </a:solidFill>
              <a:latin typeface="Calibri" panose="020F0502020204030204" pitchFamily="34" charset="0"/>
              <a:cs typeface="Calibri" panose="020F0502020204030204" pitchFamily="34" charset="0"/>
            </a:endParaRPr>
          </a:p>
        </p:txBody>
      </p:sp>
      <p:pic>
        <p:nvPicPr>
          <p:cNvPr id="8" name="Google Shape;142;p30" descr="A picture containing screenshot&#10;&#10;Description automatically generated">
            <a:extLst>
              <a:ext uri="{FF2B5EF4-FFF2-40B4-BE49-F238E27FC236}">
                <a16:creationId xmlns:a16="http://schemas.microsoft.com/office/drawing/2014/main" id="{18D3D753-76DF-EA04-DCE0-2E59DAF9E042}"/>
              </a:ext>
            </a:extLst>
          </p:cNvPr>
          <p:cNvPicPr preferRelativeResize="0"/>
          <p:nvPr/>
        </p:nvPicPr>
        <p:blipFill rotWithShape="1">
          <a:blip r:embed="rId2">
            <a:alphaModFix/>
          </a:blip>
          <a:srcRect/>
          <a:stretch/>
        </p:blipFill>
        <p:spPr>
          <a:xfrm>
            <a:off x="6213233" y="1506304"/>
            <a:ext cx="5636455" cy="4655128"/>
          </a:xfrm>
          <a:prstGeom prst="rect">
            <a:avLst/>
          </a:prstGeom>
          <a:noFill/>
          <a:ln>
            <a:noFill/>
          </a:ln>
        </p:spPr>
      </p:pic>
    </p:spTree>
    <p:extLst>
      <p:ext uri="{BB962C8B-B14F-4D97-AF65-F5344CB8AC3E}">
        <p14:creationId xmlns:p14="http://schemas.microsoft.com/office/powerpoint/2010/main" val="3017188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75000"/>
              </a:schemeClr>
            </a:gs>
            <a:gs pos="32000">
              <a:schemeClr val="tx1"/>
            </a:gs>
            <a:gs pos="100000">
              <a:srgbClr val="6D6D6D"/>
            </a:gs>
            <a:gs pos="97000">
              <a:schemeClr val="tx1">
                <a:lumMod val="85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358051" y="308265"/>
            <a:ext cx="6838893" cy="1093261"/>
          </a:xfrm>
        </p:spPr>
        <p:txBody>
          <a:bodyPr>
            <a:normAutofit/>
          </a:bodyPr>
          <a:lstStyle/>
          <a:p>
            <a:pPr algn="ctr"/>
            <a:r>
              <a:rPr lang="en-US" sz="3600" dirty="0">
                <a:solidFill>
                  <a:schemeClr val="bg1"/>
                </a:solidFill>
                <a:latin typeface="Calibri" panose="020F0502020204030204" pitchFamily="34" charset="0"/>
                <a:cs typeface="Calibri" panose="020F0502020204030204" pitchFamily="34" charset="0"/>
              </a:rPr>
              <a:t>Model development</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152460" y="1744394"/>
            <a:ext cx="11429940" cy="4417038"/>
          </a:xfrm>
        </p:spPr>
        <p:txBody>
          <a:bodyPr>
            <a:normAutofit/>
          </a:bodyPr>
          <a:lstStyle/>
          <a:p>
            <a:pPr>
              <a:buFont typeface="Wingdings" panose="05000000000000000000" pitchFamily="2" charset="2"/>
              <a:buChar char="v"/>
            </a:pPr>
            <a:r>
              <a:rPr lang="en-US" dirty="0">
                <a:solidFill>
                  <a:schemeClr val="bg1"/>
                </a:solidFill>
              </a:rPr>
              <a:t> </a:t>
            </a:r>
            <a:r>
              <a:rPr lang="en-US" b="1" i="1" dirty="0">
                <a:solidFill>
                  <a:schemeClr val="bg1"/>
                </a:solidFill>
              </a:rPr>
              <a:t>Customer Classification – Targeting High Value Customers</a:t>
            </a:r>
          </a:p>
          <a:p>
            <a:pPr marL="0" indent="0">
              <a:buNone/>
            </a:pPr>
            <a:endParaRPr lang="en-US" dirty="0">
              <a:solidFill>
                <a:schemeClr val="bg1"/>
              </a:solidFill>
              <a:latin typeface="Calibri" panose="020F0502020204030204" pitchFamily="34" charset="0"/>
              <a:cs typeface="Calibri" panose="020F0502020204030204" pitchFamily="34" charset="0"/>
            </a:endParaRPr>
          </a:p>
          <a:p>
            <a:pPr marL="0" indent="0">
              <a:buNone/>
            </a:pPr>
            <a:r>
              <a:rPr lang="en-US" dirty="0">
                <a:solidFill>
                  <a:schemeClr val="bg1"/>
                </a:solidFill>
                <a:latin typeface="Calibri" panose="020F0502020204030204" pitchFamily="34" charset="0"/>
                <a:cs typeface="Calibri" panose="020F0502020204030204" pitchFamily="34" charset="0"/>
              </a:rPr>
              <a:t>The following are high value clients to target:</a:t>
            </a:r>
          </a:p>
          <a:p>
            <a:pPr marL="0" indent="0">
              <a:buNone/>
            </a:pPr>
            <a:endParaRPr lang="en-US" dirty="0">
              <a:solidFill>
                <a:schemeClr val="bg1"/>
              </a:solidFill>
              <a:latin typeface="Calibri" panose="020F0502020204030204" pitchFamily="34" charset="0"/>
              <a:cs typeface="Calibri" panose="020F0502020204030204" pitchFamily="34" charset="0"/>
            </a:endParaRPr>
          </a:p>
          <a:p>
            <a:pPr>
              <a:buFont typeface="Wingdings" panose="05000000000000000000" pitchFamily="2" charset="2"/>
              <a:buChar char="v"/>
            </a:pPr>
            <a:r>
              <a:rPr lang="en-US" dirty="0">
                <a:solidFill>
                  <a:schemeClr val="bg1"/>
                </a:solidFill>
                <a:latin typeface="Calibri" panose="020F0502020204030204" pitchFamily="34" charset="0"/>
                <a:cs typeface="Calibri" panose="020F0502020204030204" pitchFamily="34" charset="0"/>
              </a:rPr>
              <a:t> Aged between 40 -50</a:t>
            </a:r>
          </a:p>
          <a:p>
            <a:pPr>
              <a:buFont typeface="Wingdings" panose="05000000000000000000" pitchFamily="2" charset="2"/>
              <a:buChar char="v"/>
            </a:pPr>
            <a:r>
              <a:rPr lang="en-US" dirty="0">
                <a:solidFill>
                  <a:schemeClr val="bg1"/>
                </a:solidFill>
                <a:latin typeface="Calibri" panose="020F0502020204030204" pitchFamily="34" charset="0"/>
                <a:cs typeface="Calibri" panose="020F0502020204030204" pitchFamily="34" charset="0"/>
              </a:rPr>
              <a:t> Females</a:t>
            </a:r>
          </a:p>
          <a:p>
            <a:pPr>
              <a:buFont typeface="Wingdings" panose="05000000000000000000" pitchFamily="2" charset="2"/>
              <a:buChar char="v"/>
            </a:pPr>
            <a:r>
              <a:rPr lang="en-US" dirty="0">
                <a:solidFill>
                  <a:schemeClr val="bg1"/>
                </a:solidFill>
                <a:latin typeface="Calibri" panose="020F0502020204030204" pitchFamily="34" charset="0"/>
                <a:cs typeface="Calibri" panose="020F0502020204030204" pitchFamily="34" charset="0"/>
              </a:rPr>
              <a:t> Working in Financial Services, Manufacturing and Health Industry</a:t>
            </a:r>
          </a:p>
          <a:p>
            <a:pPr>
              <a:buFont typeface="Wingdings" panose="05000000000000000000" pitchFamily="2" charset="2"/>
              <a:buChar char="v"/>
            </a:pPr>
            <a:r>
              <a:rPr lang="en-US" dirty="0">
                <a:solidFill>
                  <a:schemeClr val="bg1"/>
                </a:solidFill>
                <a:latin typeface="Calibri" panose="020F0502020204030204" pitchFamily="34" charset="0"/>
                <a:cs typeface="Calibri" panose="020F0502020204030204" pitchFamily="34" charset="0"/>
              </a:rPr>
              <a:t>Currently living in New South Wales and Victoria</a:t>
            </a:r>
          </a:p>
          <a:p>
            <a:pPr marL="0" indent="0">
              <a:buNone/>
            </a:pPr>
            <a:endParaRPr lang="en-US"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65705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75000"/>
              </a:schemeClr>
            </a:gs>
            <a:gs pos="32000">
              <a:schemeClr val="tx1"/>
            </a:gs>
            <a:gs pos="100000">
              <a:srgbClr val="6D6D6D"/>
            </a:gs>
            <a:gs pos="97000">
              <a:schemeClr val="tx1">
                <a:lumMod val="85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358051" y="308265"/>
            <a:ext cx="6838893" cy="1093261"/>
          </a:xfrm>
        </p:spPr>
        <p:txBody>
          <a:bodyPr>
            <a:normAutofit/>
          </a:bodyPr>
          <a:lstStyle/>
          <a:p>
            <a:pPr algn="ctr"/>
            <a:r>
              <a:rPr lang="en-US" sz="3600" dirty="0" err="1">
                <a:solidFill>
                  <a:schemeClr val="bg1"/>
                </a:solidFill>
                <a:latin typeface="Calibri" panose="020F0502020204030204" pitchFamily="34" charset="0"/>
                <a:cs typeface="Calibri" panose="020F0502020204030204" pitchFamily="34" charset="0"/>
              </a:rPr>
              <a:t>Intepretation</a:t>
            </a:r>
            <a:endParaRPr lang="en-US" sz="3600" dirty="0">
              <a:solidFill>
                <a:schemeClr val="bg1"/>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740229" y="1401526"/>
            <a:ext cx="6306397" cy="610879"/>
          </a:xfrm>
        </p:spPr>
        <p:txBody>
          <a:bodyPr>
            <a:normAutofit/>
          </a:bodyPr>
          <a:lstStyle/>
          <a:p>
            <a:pPr marL="0" indent="0">
              <a:buNone/>
            </a:pPr>
            <a:r>
              <a:rPr lang="en-US" b="1" dirty="0">
                <a:solidFill>
                  <a:schemeClr val="bg1"/>
                </a:solidFill>
                <a:latin typeface="Calibri" panose="020F0502020204030204" pitchFamily="34" charset="0"/>
                <a:cs typeface="Calibri" panose="020F0502020204030204" pitchFamily="34" charset="0"/>
              </a:rPr>
              <a:t>High – Value Customer Summary Table</a:t>
            </a:r>
          </a:p>
        </p:txBody>
      </p:sp>
      <p:graphicFrame>
        <p:nvGraphicFramePr>
          <p:cNvPr id="4" name="Google Shape;158;p32">
            <a:extLst>
              <a:ext uri="{FF2B5EF4-FFF2-40B4-BE49-F238E27FC236}">
                <a16:creationId xmlns:a16="http://schemas.microsoft.com/office/drawing/2014/main" id="{75499202-7F5C-8C08-8868-E767831A190B}"/>
              </a:ext>
            </a:extLst>
          </p:cNvPr>
          <p:cNvGraphicFramePr/>
          <p:nvPr>
            <p:extLst>
              <p:ext uri="{D42A27DB-BD31-4B8C-83A1-F6EECF244321}">
                <p14:modId xmlns:p14="http://schemas.microsoft.com/office/powerpoint/2010/main" val="2257285732"/>
              </p:ext>
            </p:extLst>
          </p:nvPr>
        </p:nvGraphicFramePr>
        <p:xfrm>
          <a:off x="740229" y="2148115"/>
          <a:ext cx="10798628" cy="4202577"/>
        </p:xfrm>
        <a:graphic>
          <a:graphicData uri="http://schemas.openxmlformats.org/drawingml/2006/table">
            <a:tbl>
              <a:tblPr firstRow="1" bandRow="1">
                <a:noFill/>
              </a:tblPr>
              <a:tblGrid>
                <a:gridCol w="1176715">
                  <a:extLst>
                    <a:ext uri="{9D8B030D-6E8A-4147-A177-3AD203B41FA5}">
                      <a16:colId xmlns:a16="http://schemas.microsoft.com/office/drawing/2014/main" val="20000"/>
                    </a:ext>
                  </a:extLst>
                </a:gridCol>
                <a:gridCol w="1839196">
                  <a:extLst>
                    <a:ext uri="{9D8B030D-6E8A-4147-A177-3AD203B41FA5}">
                      <a16:colId xmlns:a16="http://schemas.microsoft.com/office/drawing/2014/main" val="20001"/>
                    </a:ext>
                  </a:extLst>
                </a:gridCol>
                <a:gridCol w="703034">
                  <a:extLst>
                    <a:ext uri="{9D8B030D-6E8A-4147-A177-3AD203B41FA5}">
                      <a16:colId xmlns:a16="http://schemas.microsoft.com/office/drawing/2014/main" val="20002"/>
                    </a:ext>
                  </a:extLst>
                </a:gridCol>
                <a:gridCol w="2150497">
                  <a:extLst>
                    <a:ext uri="{9D8B030D-6E8A-4147-A177-3AD203B41FA5}">
                      <a16:colId xmlns:a16="http://schemas.microsoft.com/office/drawing/2014/main" val="20003"/>
                    </a:ext>
                  </a:extLst>
                </a:gridCol>
                <a:gridCol w="1711592">
                  <a:extLst>
                    <a:ext uri="{9D8B030D-6E8A-4147-A177-3AD203B41FA5}">
                      <a16:colId xmlns:a16="http://schemas.microsoft.com/office/drawing/2014/main" val="20004"/>
                    </a:ext>
                  </a:extLst>
                </a:gridCol>
                <a:gridCol w="1174356">
                  <a:extLst>
                    <a:ext uri="{9D8B030D-6E8A-4147-A177-3AD203B41FA5}">
                      <a16:colId xmlns:a16="http://schemas.microsoft.com/office/drawing/2014/main" val="20005"/>
                    </a:ext>
                  </a:extLst>
                </a:gridCol>
                <a:gridCol w="2043238">
                  <a:extLst>
                    <a:ext uri="{9D8B030D-6E8A-4147-A177-3AD203B41FA5}">
                      <a16:colId xmlns:a16="http://schemas.microsoft.com/office/drawing/2014/main" val="20006"/>
                    </a:ext>
                  </a:extLst>
                </a:gridCol>
              </a:tblGrid>
              <a:tr h="923412">
                <a:tc>
                  <a:txBody>
                    <a:bodyPr/>
                    <a:lstStyle/>
                    <a:p>
                      <a:pPr marL="0" marR="0" lvl="0" indent="0" algn="ctr" rtl="0">
                        <a:lnSpc>
                          <a:spcPct val="100000"/>
                        </a:lnSpc>
                        <a:spcBef>
                          <a:spcPts val="0"/>
                        </a:spcBef>
                        <a:spcAft>
                          <a:spcPts val="0"/>
                        </a:spcAft>
                        <a:buClr>
                          <a:srgbClr val="FFFF00"/>
                        </a:buClr>
                        <a:buSzPts val="1000"/>
                        <a:buFont typeface="Arial"/>
                        <a:buNone/>
                      </a:pPr>
                      <a:r>
                        <a:rPr lang="en" sz="1400" b="1" u="none" strike="noStrike" cap="none" dirty="0">
                          <a:solidFill>
                            <a:srgbClr val="C00000"/>
                          </a:solidFill>
                        </a:rPr>
                        <a:t>Customer ID</a:t>
                      </a:r>
                      <a:endParaRPr sz="1400" b="1" u="none" strike="noStrike" cap="none" dirty="0">
                        <a:solidFill>
                          <a:srgbClr val="C0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1">
                        <a:lumMod val="50000"/>
                      </a:schemeClr>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400" b="1" u="none" strike="noStrike" cap="none" dirty="0">
                          <a:solidFill>
                            <a:srgbClr val="C00000"/>
                          </a:solidFill>
                        </a:rPr>
                        <a:t>Bike Related Purchases for the last 3 years</a:t>
                      </a:r>
                      <a:endParaRPr sz="1400" b="1" u="none" strike="noStrike" cap="none" dirty="0">
                        <a:solidFill>
                          <a:srgbClr val="C0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1">
                        <a:lumMod val="50000"/>
                      </a:schemeClr>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400" b="1" u="none" strike="noStrike" cap="none" dirty="0">
                          <a:solidFill>
                            <a:srgbClr val="C00000"/>
                          </a:solidFill>
                        </a:rPr>
                        <a:t>Age</a:t>
                      </a:r>
                      <a:endParaRPr sz="1400" b="1" u="none" strike="noStrike" cap="none" dirty="0">
                        <a:solidFill>
                          <a:srgbClr val="C0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1">
                        <a:lumMod val="50000"/>
                      </a:schemeClr>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400" b="1" u="none" strike="noStrike" cap="none" dirty="0">
                          <a:solidFill>
                            <a:srgbClr val="C00000"/>
                          </a:solidFill>
                        </a:rPr>
                        <a:t>Job Industry</a:t>
                      </a:r>
                      <a:endParaRPr sz="1400" b="1" u="none" strike="noStrike" cap="none" dirty="0">
                        <a:solidFill>
                          <a:srgbClr val="C0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1">
                        <a:lumMod val="50000"/>
                      </a:schemeClr>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400" b="1" u="none" strike="noStrike" cap="none" dirty="0">
                          <a:solidFill>
                            <a:srgbClr val="C00000"/>
                          </a:solidFill>
                        </a:rPr>
                        <a:t>Wealth Segment</a:t>
                      </a:r>
                      <a:endParaRPr sz="1400" b="1" u="none" strike="noStrike" cap="none" dirty="0">
                        <a:solidFill>
                          <a:srgbClr val="C0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1">
                        <a:lumMod val="50000"/>
                      </a:schemeClr>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400" b="1" u="none" strike="noStrike" cap="none" dirty="0">
                          <a:solidFill>
                            <a:srgbClr val="C00000"/>
                          </a:solidFill>
                        </a:rPr>
                        <a:t>Owns Cars</a:t>
                      </a:r>
                      <a:endParaRPr sz="1400" b="1" u="none" strike="noStrike" cap="none" dirty="0">
                        <a:solidFill>
                          <a:srgbClr val="C0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1">
                        <a:lumMod val="50000"/>
                      </a:schemeClr>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b="1" u="none" strike="noStrike" cap="none" dirty="0">
                          <a:solidFill>
                            <a:srgbClr val="C00000"/>
                          </a:solidFill>
                        </a:rPr>
                        <a:t>State</a:t>
                      </a:r>
                      <a:endParaRPr sz="1000" b="1" u="none" strike="noStrike" cap="none" dirty="0">
                        <a:solidFill>
                          <a:srgbClr val="C0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1">
                        <a:lumMod val="50000"/>
                      </a:schemeClr>
                    </a:solidFill>
                  </a:tcPr>
                </a:tc>
                <a:extLst>
                  <a:ext uri="{0D108BD9-81ED-4DB2-BD59-A6C34878D82A}">
                    <a16:rowId xmlns:a16="http://schemas.microsoft.com/office/drawing/2014/main" val="10000"/>
                  </a:ext>
                </a:extLst>
              </a:tr>
              <a:tr h="638341">
                <a:tc>
                  <a:txBody>
                    <a:bodyPr/>
                    <a:lstStyle/>
                    <a:p>
                      <a:pPr marL="0" marR="0" lvl="0" indent="0" algn="ctr" rtl="0">
                        <a:lnSpc>
                          <a:spcPct val="100000"/>
                        </a:lnSpc>
                        <a:spcBef>
                          <a:spcPts val="0"/>
                        </a:spcBef>
                        <a:spcAft>
                          <a:spcPts val="0"/>
                        </a:spcAft>
                        <a:buClr>
                          <a:schemeClr val="lt1"/>
                        </a:buClr>
                        <a:buSzPts val="1000"/>
                        <a:buFont typeface="Arial"/>
                        <a:buNone/>
                      </a:pPr>
                      <a:r>
                        <a:rPr lang="en" sz="1400" b="1" i="0" u="none" strike="noStrike" cap="none" dirty="0">
                          <a:solidFill>
                            <a:schemeClr val="lt1"/>
                          </a:solidFill>
                          <a:latin typeface="Arial"/>
                          <a:ea typeface="Arial"/>
                          <a:cs typeface="Arial"/>
                          <a:sym typeface="Arial"/>
                        </a:rPr>
                        <a:t>1842</a:t>
                      </a:r>
                      <a:endParaRPr sz="1400" b="1" u="none" strike="noStrike" cap="none" dirty="0">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1">
                        <a:lumMod val="50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400" b="1" u="none" strike="noStrike" cap="none" dirty="0"/>
                        <a:t>445</a:t>
                      </a:r>
                      <a:endParaRPr sz="1400" b="1"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1">
                        <a:lumMod val="50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400" b="1" u="none" strike="noStrike" cap="none" dirty="0"/>
                        <a:t>44</a:t>
                      </a:r>
                      <a:endParaRPr sz="1400" b="1"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1">
                        <a:lumMod val="50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400" b="1" i="0" u="none" strike="noStrike" cap="none" dirty="0">
                          <a:solidFill>
                            <a:schemeClr val="dk1"/>
                          </a:solidFill>
                          <a:latin typeface="Arial"/>
                          <a:ea typeface="Arial"/>
                          <a:cs typeface="Arial"/>
                          <a:sym typeface="Arial"/>
                        </a:rPr>
                        <a:t>Financial Services</a:t>
                      </a:r>
                      <a:endParaRPr sz="1400" b="1"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1">
                        <a:lumMod val="50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400" b="1" i="0" u="none" strike="noStrike" cap="none" dirty="0">
                          <a:solidFill>
                            <a:schemeClr val="dk1"/>
                          </a:solidFill>
                          <a:latin typeface="Arial"/>
                          <a:ea typeface="Arial"/>
                          <a:cs typeface="Arial"/>
                          <a:sym typeface="Arial"/>
                        </a:rPr>
                        <a:t>Mass Customer</a:t>
                      </a:r>
                      <a:endParaRPr sz="1400" b="1"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1">
                        <a:lumMod val="50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400" b="1" u="none" strike="noStrike" cap="none"/>
                        <a:t>No</a:t>
                      </a:r>
                      <a:endParaRPr sz="1400" b="1"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1">
                        <a:lumMod val="50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400" b="1" i="0" u="none" strike="noStrike" cap="none">
                          <a:solidFill>
                            <a:schemeClr val="dk1"/>
                          </a:solidFill>
                          <a:latin typeface="Arial"/>
                          <a:ea typeface="Arial"/>
                          <a:cs typeface="Arial"/>
                          <a:sym typeface="Arial"/>
                        </a:rPr>
                        <a:t>New South Wales</a:t>
                      </a:r>
                      <a:endParaRPr sz="1400" b="1"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1">
                        <a:lumMod val="50000"/>
                      </a:schemeClr>
                    </a:solidFill>
                  </a:tcPr>
                </a:tc>
                <a:extLst>
                  <a:ext uri="{0D108BD9-81ED-4DB2-BD59-A6C34878D82A}">
                    <a16:rowId xmlns:a16="http://schemas.microsoft.com/office/drawing/2014/main" val="10001"/>
                  </a:ext>
                </a:extLst>
              </a:tr>
              <a:tr h="682071">
                <a:tc>
                  <a:txBody>
                    <a:bodyPr/>
                    <a:lstStyle/>
                    <a:p>
                      <a:pPr marL="0" marR="0" lvl="0" indent="0" algn="ctr" rtl="0">
                        <a:lnSpc>
                          <a:spcPct val="100000"/>
                        </a:lnSpc>
                        <a:spcBef>
                          <a:spcPts val="0"/>
                        </a:spcBef>
                        <a:spcAft>
                          <a:spcPts val="0"/>
                        </a:spcAft>
                        <a:buClr>
                          <a:schemeClr val="lt1"/>
                        </a:buClr>
                        <a:buSzPts val="1000"/>
                        <a:buFont typeface="Arial"/>
                        <a:buNone/>
                      </a:pPr>
                      <a:r>
                        <a:rPr lang="en" sz="1400" b="1" i="0" u="none" strike="noStrike" cap="none" dirty="0">
                          <a:solidFill>
                            <a:schemeClr val="lt1"/>
                          </a:solidFill>
                          <a:latin typeface="Arial"/>
                          <a:ea typeface="Arial"/>
                          <a:cs typeface="Arial"/>
                          <a:sym typeface="Arial"/>
                        </a:rPr>
                        <a:t>2001</a:t>
                      </a:r>
                      <a:endParaRPr sz="1400" b="1" u="none" strike="noStrike" cap="none" dirty="0">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1">
                        <a:lumMod val="50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400" b="1" u="none" strike="noStrike" cap="none" dirty="0"/>
                        <a:t>168</a:t>
                      </a:r>
                      <a:endParaRPr sz="1400" b="1"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1">
                        <a:lumMod val="50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400" b="1" u="none" strike="noStrike" cap="none" dirty="0"/>
                        <a:t>44</a:t>
                      </a:r>
                      <a:endParaRPr sz="1400" b="1"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1">
                        <a:lumMod val="50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400" b="1" i="0" u="none" strike="noStrike" cap="none" dirty="0">
                          <a:solidFill>
                            <a:schemeClr val="dk1"/>
                          </a:solidFill>
                          <a:latin typeface="Arial"/>
                          <a:ea typeface="Arial"/>
                          <a:cs typeface="Arial"/>
                          <a:sym typeface="Arial"/>
                        </a:rPr>
                        <a:t>Manufacturing</a:t>
                      </a:r>
                      <a:endParaRPr sz="1400" b="1"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1">
                        <a:lumMod val="50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400" b="1" i="0" u="none" strike="noStrike" cap="none">
                          <a:solidFill>
                            <a:schemeClr val="dk1"/>
                          </a:solidFill>
                          <a:latin typeface="Arial"/>
                          <a:ea typeface="Arial"/>
                          <a:cs typeface="Arial"/>
                          <a:sym typeface="Arial"/>
                        </a:rPr>
                        <a:t>Mass Customer</a:t>
                      </a:r>
                      <a:endParaRPr sz="1400" b="1"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1">
                        <a:lumMod val="50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400" b="1" u="none" strike="noStrike" cap="none"/>
                        <a:t>Yes</a:t>
                      </a:r>
                      <a:endParaRPr sz="1400" b="1"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1">
                        <a:lumMod val="50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400" b="1" i="0" u="none" strike="noStrike" cap="none">
                          <a:solidFill>
                            <a:schemeClr val="dk1"/>
                          </a:solidFill>
                          <a:latin typeface="Arial"/>
                          <a:ea typeface="Arial"/>
                          <a:cs typeface="Arial"/>
                          <a:sym typeface="Arial"/>
                        </a:rPr>
                        <a:t>New South Wales</a:t>
                      </a:r>
                      <a:endParaRPr sz="1400" b="1" u="none" strike="noStrike" cap="none"/>
                    </a:p>
                    <a:p>
                      <a:pPr marL="0" marR="0" lvl="0" indent="0" algn="ctr" rtl="0">
                        <a:lnSpc>
                          <a:spcPct val="100000"/>
                        </a:lnSpc>
                        <a:spcBef>
                          <a:spcPts val="0"/>
                        </a:spcBef>
                        <a:spcAft>
                          <a:spcPts val="0"/>
                        </a:spcAft>
                        <a:buClr>
                          <a:schemeClr val="dk1"/>
                        </a:buClr>
                        <a:buSzPts val="1000"/>
                        <a:buFont typeface="Arial"/>
                        <a:buNone/>
                      </a:pPr>
                      <a:endParaRPr sz="1400" b="1"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1">
                        <a:lumMod val="50000"/>
                      </a:schemeClr>
                    </a:solidFill>
                  </a:tcPr>
                </a:tc>
                <a:extLst>
                  <a:ext uri="{0D108BD9-81ED-4DB2-BD59-A6C34878D82A}">
                    <a16:rowId xmlns:a16="http://schemas.microsoft.com/office/drawing/2014/main" val="10002"/>
                  </a:ext>
                </a:extLst>
              </a:tr>
              <a:tr h="638341">
                <a:tc>
                  <a:txBody>
                    <a:bodyPr/>
                    <a:lstStyle/>
                    <a:p>
                      <a:pPr marL="0" marR="0" lvl="0" indent="0" algn="ctr" rtl="0">
                        <a:lnSpc>
                          <a:spcPct val="100000"/>
                        </a:lnSpc>
                        <a:spcBef>
                          <a:spcPts val="0"/>
                        </a:spcBef>
                        <a:spcAft>
                          <a:spcPts val="0"/>
                        </a:spcAft>
                        <a:buClr>
                          <a:schemeClr val="lt1"/>
                        </a:buClr>
                        <a:buSzPts val="1000"/>
                        <a:buFont typeface="Arial"/>
                        <a:buNone/>
                      </a:pPr>
                      <a:r>
                        <a:rPr lang="en" sz="1400" b="1" i="0" u="none" strike="noStrike" cap="none" dirty="0">
                          <a:solidFill>
                            <a:schemeClr val="lt1"/>
                          </a:solidFill>
                          <a:latin typeface="Arial"/>
                          <a:ea typeface="Arial"/>
                          <a:cs typeface="Arial"/>
                          <a:sym typeface="Arial"/>
                        </a:rPr>
                        <a:t>650</a:t>
                      </a:r>
                      <a:endParaRPr sz="1400" b="1" u="none" strike="noStrike" cap="none" dirty="0">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1">
                        <a:lumMod val="50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400" b="1" u="none" strike="noStrike" cap="none" dirty="0"/>
                        <a:t>486</a:t>
                      </a:r>
                      <a:endParaRPr sz="1400" b="1"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1">
                        <a:lumMod val="50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400" b="1" u="none" strike="noStrike" cap="none" dirty="0"/>
                        <a:t>44</a:t>
                      </a:r>
                      <a:endParaRPr sz="1400" b="1"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1">
                        <a:lumMod val="50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400" b="1" i="0" u="none" strike="noStrike" cap="none" dirty="0">
                          <a:solidFill>
                            <a:schemeClr val="dk1"/>
                          </a:solidFill>
                          <a:latin typeface="Arial"/>
                          <a:ea typeface="Arial"/>
                          <a:cs typeface="Arial"/>
                          <a:sym typeface="Arial"/>
                        </a:rPr>
                        <a:t>Health</a:t>
                      </a:r>
                      <a:endParaRPr sz="1400" b="1"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1">
                        <a:lumMod val="50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400" b="1" i="0" u="none" strike="noStrike" cap="none" dirty="0">
                          <a:solidFill>
                            <a:schemeClr val="dk1"/>
                          </a:solidFill>
                          <a:latin typeface="Arial"/>
                          <a:ea typeface="Arial"/>
                          <a:cs typeface="Arial"/>
                          <a:sym typeface="Arial"/>
                        </a:rPr>
                        <a:t>Mass Customer</a:t>
                      </a:r>
                      <a:endParaRPr sz="1400" b="1"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1">
                        <a:lumMod val="50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400" b="1" u="none" strike="noStrike" cap="none" dirty="0"/>
                        <a:t>No</a:t>
                      </a:r>
                      <a:endParaRPr sz="1400" b="1"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1">
                        <a:lumMod val="50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400" b="1" u="none" strike="noStrike" cap="none" dirty="0"/>
                        <a:t>New South Wales</a:t>
                      </a:r>
                      <a:endParaRPr sz="1400" b="1"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1">
                        <a:lumMod val="50000"/>
                      </a:schemeClr>
                    </a:solidFill>
                  </a:tcPr>
                </a:tc>
                <a:extLst>
                  <a:ext uri="{0D108BD9-81ED-4DB2-BD59-A6C34878D82A}">
                    <a16:rowId xmlns:a16="http://schemas.microsoft.com/office/drawing/2014/main" val="10003"/>
                  </a:ext>
                </a:extLst>
              </a:tr>
              <a:tr h="638341">
                <a:tc>
                  <a:txBody>
                    <a:bodyPr/>
                    <a:lstStyle/>
                    <a:p>
                      <a:pPr marL="0" marR="0" lvl="0" indent="0" algn="ctr" rtl="0">
                        <a:lnSpc>
                          <a:spcPct val="100000"/>
                        </a:lnSpc>
                        <a:spcBef>
                          <a:spcPts val="0"/>
                        </a:spcBef>
                        <a:spcAft>
                          <a:spcPts val="0"/>
                        </a:spcAft>
                        <a:buClr>
                          <a:schemeClr val="lt1"/>
                        </a:buClr>
                        <a:buSzPts val="1000"/>
                        <a:buFont typeface="Arial"/>
                        <a:buNone/>
                      </a:pPr>
                      <a:r>
                        <a:rPr lang="en" sz="1400" b="1" i="0" u="none" strike="noStrike" cap="none" dirty="0">
                          <a:solidFill>
                            <a:schemeClr val="lt1"/>
                          </a:solidFill>
                          <a:latin typeface="Arial"/>
                          <a:ea typeface="Arial"/>
                          <a:cs typeface="Arial"/>
                          <a:sym typeface="Arial"/>
                        </a:rPr>
                        <a:t>3297</a:t>
                      </a:r>
                      <a:endParaRPr sz="1400" b="1" u="none" strike="noStrike" cap="none" dirty="0">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1">
                        <a:lumMod val="50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400" b="1" u="none" strike="noStrike" cap="none" dirty="0"/>
                        <a:t>234</a:t>
                      </a:r>
                      <a:endParaRPr sz="1400" b="1"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1">
                        <a:lumMod val="50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400" b="1" u="none" strike="noStrike" cap="none" dirty="0"/>
                        <a:t>46</a:t>
                      </a:r>
                      <a:endParaRPr sz="1400" b="1"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1">
                        <a:lumMod val="50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400" b="1" i="0" u="none" strike="noStrike" cap="none" dirty="0">
                          <a:solidFill>
                            <a:schemeClr val="dk1"/>
                          </a:solidFill>
                          <a:latin typeface="Arial"/>
                          <a:ea typeface="Arial"/>
                          <a:cs typeface="Arial"/>
                          <a:sym typeface="Arial"/>
                        </a:rPr>
                        <a:t>Manufacturing</a:t>
                      </a:r>
                      <a:endParaRPr sz="1400" b="1"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1">
                        <a:lumMod val="50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400" b="1" i="0" u="none" strike="noStrike" cap="none" dirty="0">
                          <a:solidFill>
                            <a:schemeClr val="dk1"/>
                          </a:solidFill>
                          <a:latin typeface="Arial"/>
                          <a:ea typeface="Arial"/>
                          <a:cs typeface="Arial"/>
                          <a:sym typeface="Arial"/>
                        </a:rPr>
                        <a:t>Mass Customer</a:t>
                      </a:r>
                      <a:endParaRPr sz="1400" b="1"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1">
                        <a:lumMod val="50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400" b="1" u="none" strike="noStrike" cap="none" dirty="0"/>
                        <a:t>No</a:t>
                      </a:r>
                      <a:endParaRPr sz="1400" b="1"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1">
                        <a:lumMod val="50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400" b="1" u="none" strike="noStrike" cap="none" dirty="0"/>
                        <a:t>Victoria</a:t>
                      </a:r>
                      <a:endParaRPr sz="1400" b="1"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1">
                        <a:lumMod val="50000"/>
                      </a:schemeClr>
                    </a:solidFill>
                  </a:tcPr>
                </a:tc>
                <a:extLst>
                  <a:ext uri="{0D108BD9-81ED-4DB2-BD59-A6C34878D82A}">
                    <a16:rowId xmlns:a16="http://schemas.microsoft.com/office/drawing/2014/main" val="10004"/>
                  </a:ext>
                </a:extLst>
              </a:tr>
              <a:tr h="682071">
                <a:tc>
                  <a:txBody>
                    <a:bodyPr/>
                    <a:lstStyle/>
                    <a:p>
                      <a:pPr marL="0" marR="0" lvl="0" indent="0" algn="ctr" rtl="0">
                        <a:lnSpc>
                          <a:spcPct val="100000"/>
                        </a:lnSpc>
                        <a:spcBef>
                          <a:spcPts val="0"/>
                        </a:spcBef>
                        <a:spcAft>
                          <a:spcPts val="0"/>
                        </a:spcAft>
                        <a:buClr>
                          <a:schemeClr val="lt1"/>
                        </a:buClr>
                        <a:buSzPts val="1000"/>
                        <a:buFont typeface="Arial"/>
                        <a:buNone/>
                      </a:pPr>
                      <a:r>
                        <a:rPr lang="en" sz="1400" b="1" i="0" u="none" strike="noStrike" cap="none" dirty="0">
                          <a:solidFill>
                            <a:schemeClr val="lt1"/>
                          </a:solidFill>
                          <a:latin typeface="Arial"/>
                          <a:ea typeface="Arial"/>
                          <a:cs typeface="Arial"/>
                          <a:sym typeface="Arial"/>
                        </a:rPr>
                        <a:t>50</a:t>
                      </a:r>
                      <a:endParaRPr sz="1400" b="1" u="none" strike="noStrike" cap="none" dirty="0">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1">
                        <a:lumMod val="50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400" b="1" u="none" strike="noStrike" cap="none" dirty="0"/>
                        <a:t>266</a:t>
                      </a:r>
                      <a:endParaRPr sz="1400" b="1"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1">
                        <a:lumMod val="50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400" b="1" u="none" strike="noStrike" cap="none" dirty="0"/>
                        <a:t>41</a:t>
                      </a:r>
                      <a:endParaRPr sz="1400" b="1"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1">
                        <a:lumMod val="50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400" b="1" i="0" u="none" strike="noStrike" cap="none">
                          <a:solidFill>
                            <a:schemeClr val="dk1"/>
                          </a:solidFill>
                          <a:latin typeface="Arial"/>
                          <a:ea typeface="Arial"/>
                          <a:cs typeface="Arial"/>
                          <a:sym typeface="Arial"/>
                        </a:rPr>
                        <a:t>Manufacturing</a:t>
                      </a:r>
                      <a:endParaRPr sz="1400" b="1"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1">
                        <a:lumMod val="50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400" b="1" i="0" u="none" strike="noStrike" cap="none">
                          <a:solidFill>
                            <a:schemeClr val="dk1"/>
                          </a:solidFill>
                          <a:latin typeface="Arial"/>
                          <a:ea typeface="Arial"/>
                          <a:cs typeface="Arial"/>
                          <a:sym typeface="Arial"/>
                        </a:rPr>
                        <a:t>Mass Customer</a:t>
                      </a:r>
                      <a:endParaRPr sz="1400" b="1"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1">
                        <a:lumMod val="50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400" b="1" u="none" strike="noStrike" cap="none"/>
                        <a:t>Yes</a:t>
                      </a:r>
                      <a:endParaRPr sz="1400" b="1"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1">
                        <a:lumMod val="50000"/>
                      </a:schemeClr>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400" b="1" i="0" u="none" strike="noStrike" cap="none" dirty="0">
                          <a:solidFill>
                            <a:schemeClr val="dk1"/>
                          </a:solidFill>
                          <a:latin typeface="Arial"/>
                          <a:ea typeface="Arial"/>
                          <a:cs typeface="Arial"/>
                          <a:sym typeface="Arial"/>
                        </a:rPr>
                        <a:t>New South Wales</a:t>
                      </a:r>
                      <a:endParaRPr sz="1400" b="1" u="none" strike="noStrike" cap="none" dirty="0"/>
                    </a:p>
                    <a:p>
                      <a:pPr marL="0" marR="0" lvl="0" indent="0" algn="ctr" rtl="0">
                        <a:lnSpc>
                          <a:spcPct val="100000"/>
                        </a:lnSpc>
                        <a:spcBef>
                          <a:spcPts val="0"/>
                        </a:spcBef>
                        <a:spcAft>
                          <a:spcPts val="0"/>
                        </a:spcAft>
                        <a:buClr>
                          <a:schemeClr val="dk1"/>
                        </a:buClr>
                        <a:buSzPts val="1000"/>
                        <a:buFont typeface="Arial"/>
                        <a:buNone/>
                      </a:pPr>
                      <a:endParaRPr sz="1400" b="1"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1">
                        <a:lumMod val="5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00890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2331776" y="2040253"/>
            <a:ext cx="6013938" cy="1078940"/>
          </a:xfrm>
        </p:spPr>
        <p:txBody>
          <a:bodyPr>
            <a:normAutofit/>
          </a:bodyPr>
          <a:lstStyle/>
          <a:p>
            <a:pPr algn="ctr"/>
            <a:r>
              <a:rPr lang="en-US" b="1" dirty="0">
                <a:latin typeface="Calibri" panose="020F0502020204030204" pitchFamily="34" charset="0"/>
                <a:cs typeface="Calibri" panose="020F0502020204030204" pitchFamily="34" charset="0"/>
              </a:rPr>
              <a:t>THE END</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326561" y="3366064"/>
            <a:ext cx="5184122" cy="1474331"/>
          </a:xfrm>
        </p:spPr>
        <p:txBody>
          <a:bodyPr>
            <a:normAutofit/>
          </a:bodyPr>
          <a:lstStyle/>
          <a:p>
            <a:pPr marL="0" indent="0">
              <a:lnSpc>
                <a:spcPct val="100000"/>
              </a:lnSpc>
              <a:buNone/>
            </a:pPr>
            <a:r>
              <a:rPr lang="en-US" sz="4000" b="1" dirty="0">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2174681601"/>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2.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Vapor Trail design</Template>
  <TotalTime>95</TotalTime>
  <Words>401</Words>
  <Application>Microsoft Office PowerPoint</Application>
  <PresentationFormat>Widescreen</PresentationFormat>
  <Paragraphs>86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Wingdings</vt:lpstr>
      <vt:lpstr>Vapor Trail</vt:lpstr>
      <vt:lpstr>Sprocket Central Pty Ltd  Data Analytics Approach </vt:lpstr>
      <vt:lpstr>AGENDA</vt:lpstr>
      <vt:lpstr>AGENDA</vt:lpstr>
      <vt:lpstr>Data Exploration : Age Distribution And Bike Purchases</vt:lpstr>
      <vt:lpstr>Data Exploration : Job industry</vt:lpstr>
      <vt:lpstr>Data Exploration : car owners</vt:lpstr>
      <vt:lpstr>Model development</vt:lpstr>
      <vt:lpstr>Intepretation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Sprocket Central Pty Ltd  Data Analytics Approach </dc:title>
  <dc:creator>sharon matsangaise</dc:creator>
  <cp:lastModifiedBy>sharon matsangaise</cp:lastModifiedBy>
  <cp:revision>1</cp:revision>
  <dcterms:created xsi:type="dcterms:W3CDTF">2022-05-27T09:07:34Z</dcterms:created>
  <dcterms:modified xsi:type="dcterms:W3CDTF">2022-05-27T10:43:21Z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