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10287000" cx="18288000"/>
  <p:notesSz cx="18288000" cy="10287000"/>
  <p:embeddedFontLst>
    <p:embeddedFont>
      <p:font typeface="Tahoma"/>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7" roundtripDataSignature="AMtx7mj3BHv2eVoU9t4RyfWR/aC+OQUP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Tahoma-bold.fntdata"/><Relationship Id="rId25" Type="http://schemas.openxmlformats.org/officeDocument/2006/relationships/font" Target="fonts/Tahoma-regular.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47447e2aad_0_1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347447e2aad_0_1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5: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6: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7: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8: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2" name="Shape 12"/>
        <p:cNvGrpSpPr/>
        <p:nvPr/>
      </p:nvGrpSpPr>
      <p:grpSpPr>
        <a:xfrm>
          <a:off x="0" y="0"/>
          <a:ext cx="0" cy="0"/>
          <a:chOff x="0" y="0"/>
          <a:chExt cx="0" cy="0"/>
        </a:xfrm>
      </p:grpSpPr>
      <p:sp>
        <p:nvSpPr>
          <p:cNvPr id="13" name="Google Shape;13;p20"/>
          <p:cNvSpPr txBox="1"/>
          <p:nvPr>
            <p:ph type="ctrTitle"/>
          </p:nvPr>
        </p:nvSpPr>
        <p:spPr>
          <a:xfrm>
            <a:off x="3145371" y="2623085"/>
            <a:ext cx="11997257" cy="285686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1" sz="6400">
                <a:solidFill>
                  <a:srgbClr val="0E456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0"/>
          <p:cNvSpPr txBox="1"/>
          <p:nvPr>
            <p:ph idx="1" type="subTitle"/>
          </p:nvPr>
        </p:nvSpPr>
        <p:spPr>
          <a:xfrm>
            <a:off x="2743200" y="5760720"/>
            <a:ext cx="12801600" cy="25717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rgbClr val="0E4561"/>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0"/>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0"/>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0"/>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8" name="Shape 18"/>
        <p:cNvGrpSpPr/>
        <p:nvPr/>
      </p:nvGrpSpPr>
      <p:grpSpPr>
        <a:xfrm>
          <a:off x="0" y="0"/>
          <a:ext cx="0" cy="0"/>
          <a:chOff x="0" y="0"/>
          <a:chExt cx="0" cy="0"/>
        </a:xfrm>
      </p:grpSpPr>
      <p:sp>
        <p:nvSpPr>
          <p:cNvPr id="19" name="Google Shape;19;p21"/>
          <p:cNvSpPr txBox="1"/>
          <p:nvPr>
            <p:ph type="title"/>
          </p:nvPr>
        </p:nvSpPr>
        <p:spPr>
          <a:xfrm>
            <a:off x="1016000" y="626410"/>
            <a:ext cx="8257508" cy="100409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1" sz="6400">
                <a:solidFill>
                  <a:srgbClr val="0E456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1"/>
          <p:cNvSpPr txBox="1"/>
          <p:nvPr>
            <p:ph idx="1" type="body"/>
          </p:nvPr>
        </p:nvSpPr>
        <p:spPr>
          <a:xfrm>
            <a:off x="8639916" y="4194030"/>
            <a:ext cx="8587105" cy="558101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2600">
                <a:solidFill>
                  <a:srgbClr val="0E4561"/>
                </a:solidFill>
                <a:latin typeface="Tahoma"/>
                <a:ea typeface="Tahoma"/>
                <a:cs typeface="Tahoma"/>
                <a:sym typeface="Tahom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21"/>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1"/>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1"/>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4" name="Shape 24"/>
        <p:cNvGrpSpPr/>
        <p:nvPr/>
      </p:nvGrpSpPr>
      <p:grpSpPr>
        <a:xfrm>
          <a:off x="0" y="0"/>
          <a:ext cx="0" cy="0"/>
          <a:chOff x="0" y="0"/>
          <a:chExt cx="0" cy="0"/>
        </a:xfrm>
      </p:grpSpPr>
      <p:sp>
        <p:nvSpPr>
          <p:cNvPr id="25" name="Google Shape;25;p22"/>
          <p:cNvSpPr txBox="1"/>
          <p:nvPr>
            <p:ph type="title"/>
          </p:nvPr>
        </p:nvSpPr>
        <p:spPr>
          <a:xfrm>
            <a:off x="1016000" y="626410"/>
            <a:ext cx="8257508" cy="100409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1" sz="6400">
                <a:solidFill>
                  <a:srgbClr val="0E456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2"/>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2"/>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2"/>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23"/>
          <p:cNvSpPr txBox="1"/>
          <p:nvPr>
            <p:ph type="title"/>
          </p:nvPr>
        </p:nvSpPr>
        <p:spPr>
          <a:xfrm>
            <a:off x="1016000" y="626410"/>
            <a:ext cx="8257508" cy="100409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1" sz="6400">
                <a:solidFill>
                  <a:srgbClr val="0E4561"/>
                </a:solidFill>
                <a:latin typeface="Cambria"/>
                <a:ea typeface="Cambria"/>
                <a:cs typeface="Cambria"/>
                <a:sym typeface="Cambr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3"/>
          <p:cNvSpPr txBox="1"/>
          <p:nvPr>
            <p:ph idx="1" type="body"/>
          </p:nvPr>
        </p:nvSpPr>
        <p:spPr>
          <a:xfrm>
            <a:off x="91440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23"/>
          <p:cNvSpPr txBox="1"/>
          <p:nvPr>
            <p:ph idx="2" type="body"/>
          </p:nvPr>
        </p:nvSpPr>
        <p:spPr>
          <a:xfrm>
            <a:off x="941832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23"/>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3"/>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3"/>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24"/>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4"/>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4"/>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F7F7F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9"/>
          <p:cNvSpPr txBox="1"/>
          <p:nvPr>
            <p:ph type="title"/>
          </p:nvPr>
        </p:nvSpPr>
        <p:spPr>
          <a:xfrm>
            <a:off x="1016000" y="626410"/>
            <a:ext cx="8257508" cy="100409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1" sz="6400" u="none" cap="none" strike="noStrike">
                <a:solidFill>
                  <a:srgbClr val="0E456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9"/>
          <p:cNvSpPr txBox="1"/>
          <p:nvPr>
            <p:ph idx="1" type="body"/>
          </p:nvPr>
        </p:nvSpPr>
        <p:spPr>
          <a:xfrm>
            <a:off x="8639916" y="4194030"/>
            <a:ext cx="8587105" cy="558101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2600" u="none" cap="none" strike="noStrike">
                <a:solidFill>
                  <a:srgbClr val="0E4561"/>
                </a:solidFill>
                <a:latin typeface="Tahoma"/>
                <a:ea typeface="Tahoma"/>
                <a:cs typeface="Tahoma"/>
                <a:sym typeface="Tahom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9"/>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9"/>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27.png"/><Relationship Id="rId5" Type="http://schemas.openxmlformats.org/officeDocument/2006/relationships/image" Target="../media/image10.png"/><Relationship Id="rId6"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8.png"/><Relationship Id="rId9" Type="http://schemas.openxmlformats.org/officeDocument/2006/relationships/image" Target="../media/image19.png"/><Relationship Id="rId5" Type="http://schemas.openxmlformats.org/officeDocument/2006/relationships/image" Target="../media/image10.png"/><Relationship Id="rId6" Type="http://schemas.openxmlformats.org/officeDocument/2006/relationships/image" Target="../media/image16.png"/><Relationship Id="rId7" Type="http://schemas.openxmlformats.org/officeDocument/2006/relationships/image" Target="../media/image1.png"/><Relationship Id="rId8"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27.png"/><Relationship Id="rId9" Type="http://schemas.openxmlformats.org/officeDocument/2006/relationships/image" Target="../media/image19.png"/><Relationship Id="rId5" Type="http://schemas.openxmlformats.org/officeDocument/2006/relationships/image" Target="../media/image10.png"/><Relationship Id="rId6" Type="http://schemas.openxmlformats.org/officeDocument/2006/relationships/image" Target="../media/image16.png"/><Relationship Id="rId7" Type="http://schemas.openxmlformats.org/officeDocument/2006/relationships/image" Target="../media/image1.png"/><Relationship Id="rId8"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7.png"/><Relationship Id="rId9"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28.png"/><Relationship Id="rId7" Type="http://schemas.openxmlformats.org/officeDocument/2006/relationships/image" Target="../media/image8.png"/><Relationship Id="rId8"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3.png"/><Relationship Id="rId4" Type="http://schemas.openxmlformats.org/officeDocument/2006/relationships/hyperlink" Target="https://grouplens.org/datasets/movielens/lates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txBox="1"/>
          <p:nvPr>
            <p:ph type="ctrTitle"/>
          </p:nvPr>
        </p:nvSpPr>
        <p:spPr>
          <a:xfrm>
            <a:off x="1425876" y="3679325"/>
            <a:ext cx="14681100" cy="3402300"/>
          </a:xfrm>
          <a:prstGeom prst="rect">
            <a:avLst/>
          </a:prstGeom>
          <a:noFill/>
          <a:ln>
            <a:noFill/>
          </a:ln>
        </p:spPr>
        <p:txBody>
          <a:bodyPr anchorCtr="0" anchor="t" bIns="0" lIns="0" spcFirstLastPara="1" rIns="0" wrap="square" tIns="15875">
            <a:spAutoFit/>
          </a:bodyPr>
          <a:lstStyle/>
          <a:p>
            <a:pPr indent="0" lvl="0" marL="0" rtl="0" algn="l">
              <a:lnSpc>
                <a:spcPct val="100000"/>
              </a:lnSpc>
              <a:spcBef>
                <a:spcPts val="0"/>
              </a:spcBef>
              <a:spcAft>
                <a:spcPts val="0"/>
              </a:spcAft>
              <a:buNone/>
            </a:pPr>
            <a:r>
              <a:rPr lang="en-US" sz="11000"/>
              <a:t>Movie Recommender System Project</a:t>
            </a:r>
            <a:endParaRPr sz="11000"/>
          </a:p>
        </p:txBody>
      </p:sp>
      <p:sp>
        <p:nvSpPr>
          <p:cNvPr id="45" name="Google Shape;45;p1"/>
          <p:cNvSpPr/>
          <p:nvPr/>
        </p:nvSpPr>
        <p:spPr>
          <a:xfrm>
            <a:off x="9158735" y="990600"/>
            <a:ext cx="8115300" cy="0"/>
          </a:xfrm>
          <a:custGeom>
            <a:rect b="b" l="l" r="r" t="t"/>
            <a:pathLst>
              <a:path extrusionOk="0" h="120000" w="8115300">
                <a:moveTo>
                  <a:pt x="0" y="0"/>
                </a:moveTo>
                <a:lnTo>
                  <a:pt x="8114970" y="0"/>
                </a:lnTo>
              </a:path>
            </a:pathLst>
          </a:custGeom>
          <a:noFill/>
          <a:ln cap="flat" cmpd="sng" w="76175">
            <a:solidFill>
              <a:srgbClr val="0E456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6" name="Google Shape;46;p1"/>
          <p:cNvSpPr/>
          <p:nvPr/>
        </p:nvSpPr>
        <p:spPr>
          <a:xfrm>
            <a:off x="1043763" y="9296400"/>
            <a:ext cx="8115300" cy="0"/>
          </a:xfrm>
          <a:custGeom>
            <a:rect b="b" l="l" r="r" t="t"/>
            <a:pathLst>
              <a:path extrusionOk="0" h="120000" w="8115300">
                <a:moveTo>
                  <a:pt x="0" y="0"/>
                </a:moveTo>
                <a:lnTo>
                  <a:pt x="8114970" y="0"/>
                </a:lnTo>
              </a:path>
            </a:pathLst>
          </a:custGeom>
          <a:noFill/>
          <a:ln cap="flat" cmpd="sng" w="76175">
            <a:solidFill>
              <a:srgbClr val="0E456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7" name="Google Shape;47;p1"/>
          <p:cNvSpPr/>
          <p:nvPr/>
        </p:nvSpPr>
        <p:spPr>
          <a:xfrm>
            <a:off x="9625579" y="9053177"/>
            <a:ext cx="406400" cy="406400"/>
          </a:xfrm>
          <a:custGeom>
            <a:rect b="b" l="l" r="r" t="t"/>
            <a:pathLst>
              <a:path extrusionOk="0" h="406400" w="406400">
                <a:moveTo>
                  <a:pt x="209665" y="405925"/>
                </a:moveTo>
                <a:lnTo>
                  <a:pt x="170070" y="403493"/>
                </a:lnTo>
                <a:lnTo>
                  <a:pt x="131747" y="393421"/>
                </a:lnTo>
                <a:lnTo>
                  <a:pt x="96127" y="376065"/>
                </a:lnTo>
                <a:lnTo>
                  <a:pt x="64578" y="352091"/>
                </a:lnTo>
                <a:lnTo>
                  <a:pt x="38314" y="322421"/>
                </a:lnTo>
                <a:lnTo>
                  <a:pt x="18345" y="288196"/>
                </a:lnTo>
                <a:lnTo>
                  <a:pt x="5438" y="250733"/>
                </a:lnTo>
                <a:lnTo>
                  <a:pt x="90" y="211471"/>
                </a:lnTo>
                <a:lnTo>
                  <a:pt x="61" y="204855"/>
                </a:lnTo>
                <a:lnTo>
                  <a:pt x="0" y="198196"/>
                </a:lnTo>
                <a:lnTo>
                  <a:pt x="4851" y="158609"/>
                </a:lnTo>
                <a:lnTo>
                  <a:pt x="17346" y="120734"/>
                </a:lnTo>
                <a:lnTo>
                  <a:pt x="37004" y="86032"/>
                </a:lnTo>
                <a:lnTo>
                  <a:pt x="63065" y="55842"/>
                </a:lnTo>
                <a:lnTo>
                  <a:pt x="94525" y="31328"/>
                </a:lnTo>
                <a:lnTo>
                  <a:pt x="130170" y="13437"/>
                </a:lnTo>
                <a:lnTo>
                  <a:pt x="168624" y="2858"/>
                </a:lnTo>
                <a:lnTo>
                  <a:pt x="208404" y="0"/>
                </a:lnTo>
                <a:lnTo>
                  <a:pt x="215049" y="286"/>
                </a:lnTo>
                <a:lnTo>
                  <a:pt x="254437" y="6552"/>
                </a:lnTo>
                <a:lnTo>
                  <a:pt x="291840" y="20395"/>
                </a:lnTo>
                <a:lnTo>
                  <a:pt x="325816" y="41283"/>
                </a:lnTo>
                <a:lnTo>
                  <a:pt x="355053" y="68409"/>
                </a:lnTo>
                <a:lnTo>
                  <a:pt x="378424" y="100727"/>
                </a:lnTo>
                <a:lnTo>
                  <a:pt x="395028" y="136989"/>
                </a:lnTo>
                <a:lnTo>
                  <a:pt x="404223" y="175798"/>
                </a:lnTo>
                <a:lnTo>
                  <a:pt x="405961" y="209010"/>
                </a:lnTo>
                <a:lnTo>
                  <a:pt x="405654" y="215655"/>
                </a:lnTo>
                <a:lnTo>
                  <a:pt x="399268" y="255023"/>
                </a:lnTo>
                <a:lnTo>
                  <a:pt x="385309" y="292384"/>
                </a:lnTo>
                <a:lnTo>
                  <a:pt x="364318" y="326295"/>
                </a:lnTo>
                <a:lnTo>
                  <a:pt x="337102" y="355449"/>
                </a:lnTo>
                <a:lnTo>
                  <a:pt x="304713" y="378721"/>
                </a:lnTo>
                <a:lnTo>
                  <a:pt x="268400" y="395214"/>
                </a:lnTo>
                <a:lnTo>
                  <a:pt x="229563" y="404289"/>
                </a:lnTo>
                <a:lnTo>
                  <a:pt x="216309" y="405598"/>
                </a:lnTo>
                <a:lnTo>
                  <a:pt x="209665" y="405925"/>
                </a:lnTo>
                <a:close/>
              </a:path>
            </a:pathLst>
          </a:custGeom>
          <a:solidFill>
            <a:srgbClr val="0E456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8" name="Google Shape;48;p1"/>
          <p:cNvSpPr/>
          <p:nvPr/>
        </p:nvSpPr>
        <p:spPr>
          <a:xfrm>
            <a:off x="10262569" y="9057012"/>
            <a:ext cx="406400" cy="406400"/>
          </a:xfrm>
          <a:custGeom>
            <a:rect b="b" l="l" r="r" t="t"/>
            <a:pathLst>
              <a:path extrusionOk="0" h="406400" w="406400">
                <a:moveTo>
                  <a:pt x="197611" y="405959"/>
                </a:moveTo>
                <a:lnTo>
                  <a:pt x="158034" y="400996"/>
                </a:lnTo>
                <a:lnTo>
                  <a:pt x="120192" y="388393"/>
                </a:lnTo>
                <a:lnTo>
                  <a:pt x="85543" y="368635"/>
                </a:lnTo>
                <a:lnTo>
                  <a:pt x="55425" y="342485"/>
                </a:lnTo>
                <a:lnTo>
                  <a:pt x="31000" y="310953"/>
                </a:lnTo>
                <a:lnTo>
                  <a:pt x="13210" y="275253"/>
                </a:lnTo>
                <a:lnTo>
                  <a:pt x="2742" y="236766"/>
                </a:lnTo>
                <a:lnTo>
                  <a:pt x="0" y="196974"/>
                </a:lnTo>
                <a:lnTo>
                  <a:pt x="305" y="190329"/>
                </a:lnTo>
                <a:lnTo>
                  <a:pt x="6687" y="150957"/>
                </a:lnTo>
                <a:lnTo>
                  <a:pt x="20643" y="113591"/>
                </a:lnTo>
                <a:lnTo>
                  <a:pt x="41633" y="79675"/>
                </a:lnTo>
                <a:lnTo>
                  <a:pt x="68849" y="50517"/>
                </a:lnTo>
                <a:lnTo>
                  <a:pt x="101239" y="27241"/>
                </a:lnTo>
                <a:lnTo>
                  <a:pt x="137555" y="10746"/>
                </a:lnTo>
                <a:lnTo>
                  <a:pt x="176395" y="1668"/>
                </a:lnTo>
                <a:lnTo>
                  <a:pt x="209569" y="0"/>
                </a:lnTo>
                <a:lnTo>
                  <a:pt x="216170" y="292"/>
                </a:lnTo>
                <a:lnTo>
                  <a:pt x="255286" y="6555"/>
                </a:lnTo>
                <a:lnTo>
                  <a:pt x="292428" y="20328"/>
                </a:lnTo>
                <a:lnTo>
                  <a:pt x="326170" y="41083"/>
                </a:lnTo>
                <a:lnTo>
                  <a:pt x="355214" y="68023"/>
                </a:lnTo>
                <a:lnTo>
                  <a:pt x="378445" y="100111"/>
                </a:lnTo>
                <a:lnTo>
                  <a:pt x="394968" y="136114"/>
                </a:lnTo>
                <a:lnTo>
                  <a:pt x="404151" y="174650"/>
                </a:lnTo>
                <a:lnTo>
                  <a:pt x="405899" y="201021"/>
                </a:lnTo>
                <a:lnTo>
                  <a:pt x="405963" y="207681"/>
                </a:lnTo>
                <a:lnTo>
                  <a:pt x="401127" y="247273"/>
                </a:lnTo>
                <a:lnTo>
                  <a:pt x="388645" y="285155"/>
                </a:lnTo>
                <a:lnTo>
                  <a:pt x="368998" y="319867"/>
                </a:lnTo>
                <a:lnTo>
                  <a:pt x="342945" y="350069"/>
                </a:lnTo>
                <a:lnTo>
                  <a:pt x="311490" y="374594"/>
                </a:lnTo>
                <a:lnTo>
                  <a:pt x="275848" y="392498"/>
                </a:lnTo>
                <a:lnTo>
                  <a:pt x="237394" y="403089"/>
                </a:lnTo>
                <a:lnTo>
                  <a:pt x="210931" y="405873"/>
                </a:lnTo>
                <a:lnTo>
                  <a:pt x="197611" y="405959"/>
                </a:lnTo>
                <a:close/>
              </a:path>
            </a:pathLst>
          </a:custGeom>
          <a:solidFill>
            <a:srgbClr val="0E456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9" name="Google Shape;49;p1"/>
          <p:cNvSpPr/>
          <p:nvPr/>
        </p:nvSpPr>
        <p:spPr>
          <a:xfrm>
            <a:off x="10900162" y="9057012"/>
            <a:ext cx="406400" cy="406400"/>
          </a:xfrm>
          <a:custGeom>
            <a:rect b="b" l="l" r="r" t="t"/>
            <a:pathLst>
              <a:path extrusionOk="0" h="406400" w="406400">
                <a:moveTo>
                  <a:pt x="197611" y="405959"/>
                </a:moveTo>
                <a:lnTo>
                  <a:pt x="158034" y="400996"/>
                </a:lnTo>
                <a:lnTo>
                  <a:pt x="120192" y="388393"/>
                </a:lnTo>
                <a:lnTo>
                  <a:pt x="85543" y="368635"/>
                </a:lnTo>
                <a:lnTo>
                  <a:pt x="55425" y="342485"/>
                </a:lnTo>
                <a:lnTo>
                  <a:pt x="31000" y="310953"/>
                </a:lnTo>
                <a:lnTo>
                  <a:pt x="13210" y="275253"/>
                </a:lnTo>
                <a:lnTo>
                  <a:pt x="2742" y="236766"/>
                </a:lnTo>
                <a:lnTo>
                  <a:pt x="0" y="196974"/>
                </a:lnTo>
                <a:lnTo>
                  <a:pt x="305" y="190329"/>
                </a:lnTo>
                <a:lnTo>
                  <a:pt x="6687" y="150957"/>
                </a:lnTo>
                <a:lnTo>
                  <a:pt x="20643" y="113591"/>
                </a:lnTo>
                <a:lnTo>
                  <a:pt x="41633" y="79675"/>
                </a:lnTo>
                <a:lnTo>
                  <a:pt x="68849" y="50517"/>
                </a:lnTo>
                <a:lnTo>
                  <a:pt x="101239" y="27241"/>
                </a:lnTo>
                <a:lnTo>
                  <a:pt x="137555" y="10746"/>
                </a:lnTo>
                <a:lnTo>
                  <a:pt x="176394" y="1668"/>
                </a:lnTo>
                <a:lnTo>
                  <a:pt x="209569" y="0"/>
                </a:lnTo>
                <a:lnTo>
                  <a:pt x="216170" y="292"/>
                </a:lnTo>
                <a:lnTo>
                  <a:pt x="255286" y="6555"/>
                </a:lnTo>
                <a:lnTo>
                  <a:pt x="292428" y="20328"/>
                </a:lnTo>
                <a:lnTo>
                  <a:pt x="326170" y="41083"/>
                </a:lnTo>
                <a:lnTo>
                  <a:pt x="355214" y="68023"/>
                </a:lnTo>
                <a:lnTo>
                  <a:pt x="378445" y="100111"/>
                </a:lnTo>
                <a:lnTo>
                  <a:pt x="394968" y="136114"/>
                </a:lnTo>
                <a:lnTo>
                  <a:pt x="404151" y="174650"/>
                </a:lnTo>
                <a:lnTo>
                  <a:pt x="405899" y="201021"/>
                </a:lnTo>
                <a:lnTo>
                  <a:pt x="405963" y="207681"/>
                </a:lnTo>
                <a:lnTo>
                  <a:pt x="401127" y="247273"/>
                </a:lnTo>
                <a:lnTo>
                  <a:pt x="388645" y="285155"/>
                </a:lnTo>
                <a:lnTo>
                  <a:pt x="368998" y="319867"/>
                </a:lnTo>
                <a:lnTo>
                  <a:pt x="342945" y="350069"/>
                </a:lnTo>
                <a:lnTo>
                  <a:pt x="311490" y="374594"/>
                </a:lnTo>
                <a:lnTo>
                  <a:pt x="275848" y="392498"/>
                </a:lnTo>
                <a:lnTo>
                  <a:pt x="237394" y="403089"/>
                </a:lnTo>
                <a:lnTo>
                  <a:pt x="210931" y="405873"/>
                </a:lnTo>
                <a:lnTo>
                  <a:pt x="197611" y="405959"/>
                </a:lnTo>
                <a:close/>
              </a:path>
            </a:pathLst>
          </a:custGeom>
          <a:solidFill>
            <a:srgbClr val="0E456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0" name="Google Shape;50;p1"/>
          <p:cNvSpPr/>
          <p:nvPr/>
        </p:nvSpPr>
        <p:spPr>
          <a:xfrm>
            <a:off x="11537510" y="9057014"/>
            <a:ext cx="406400" cy="406400"/>
          </a:xfrm>
          <a:custGeom>
            <a:rect b="b" l="l" r="r" t="t"/>
            <a:pathLst>
              <a:path extrusionOk="0" h="406400" w="406400">
                <a:moveTo>
                  <a:pt x="197611" y="405956"/>
                </a:moveTo>
                <a:lnTo>
                  <a:pt x="158035" y="400994"/>
                </a:lnTo>
                <a:lnTo>
                  <a:pt x="120192" y="388390"/>
                </a:lnTo>
                <a:lnTo>
                  <a:pt x="85543" y="368633"/>
                </a:lnTo>
                <a:lnTo>
                  <a:pt x="55425" y="342483"/>
                </a:lnTo>
                <a:lnTo>
                  <a:pt x="31000" y="310950"/>
                </a:lnTo>
                <a:lnTo>
                  <a:pt x="13210" y="275251"/>
                </a:lnTo>
                <a:lnTo>
                  <a:pt x="2742" y="236763"/>
                </a:lnTo>
                <a:lnTo>
                  <a:pt x="0" y="196971"/>
                </a:lnTo>
                <a:lnTo>
                  <a:pt x="305" y="190326"/>
                </a:lnTo>
                <a:lnTo>
                  <a:pt x="6687" y="150954"/>
                </a:lnTo>
                <a:lnTo>
                  <a:pt x="20643" y="113589"/>
                </a:lnTo>
                <a:lnTo>
                  <a:pt x="41633" y="79673"/>
                </a:lnTo>
                <a:lnTo>
                  <a:pt x="68849" y="50514"/>
                </a:lnTo>
                <a:lnTo>
                  <a:pt x="101240" y="27238"/>
                </a:lnTo>
                <a:lnTo>
                  <a:pt x="137555" y="10743"/>
                </a:lnTo>
                <a:lnTo>
                  <a:pt x="176395" y="1666"/>
                </a:lnTo>
                <a:lnTo>
                  <a:pt x="209569" y="0"/>
                </a:lnTo>
                <a:lnTo>
                  <a:pt x="216168" y="294"/>
                </a:lnTo>
                <a:lnTo>
                  <a:pt x="255278" y="6569"/>
                </a:lnTo>
                <a:lnTo>
                  <a:pt x="292413" y="20349"/>
                </a:lnTo>
                <a:lnTo>
                  <a:pt x="326149" y="41106"/>
                </a:lnTo>
                <a:lnTo>
                  <a:pt x="355190" y="68043"/>
                </a:lnTo>
                <a:lnTo>
                  <a:pt x="378420" y="100125"/>
                </a:lnTo>
                <a:lnTo>
                  <a:pt x="394949" y="136122"/>
                </a:lnTo>
                <a:lnTo>
                  <a:pt x="404141" y="174650"/>
                </a:lnTo>
                <a:lnTo>
                  <a:pt x="405899" y="201018"/>
                </a:lnTo>
                <a:lnTo>
                  <a:pt x="405963" y="207678"/>
                </a:lnTo>
                <a:lnTo>
                  <a:pt x="401128" y="247270"/>
                </a:lnTo>
                <a:lnTo>
                  <a:pt x="388645" y="285153"/>
                </a:lnTo>
                <a:lnTo>
                  <a:pt x="368998" y="319864"/>
                </a:lnTo>
                <a:lnTo>
                  <a:pt x="342945" y="350066"/>
                </a:lnTo>
                <a:lnTo>
                  <a:pt x="311490" y="374592"/>
                </a:lnTo>
                <a:lnTo>
                  <a:pt x="275848" y="392495"/>
                </a:lnTo>
                <a:lnTo>
                  <a:pt x="237394" y="403087"/>
                </a:lnTo>
                <a:lnTo>
                  <a:pt x="210931" y="405871"/>
                </a:lnTo>
                <a:lnTo>
                  <a:pt x="197611" y="405956"/>
                </a:lnTo>
                <a:close/>
              </a:path>
            </a:pathLst>
          </a:custGeom>
          <a:solidFill>
            <a:srgbClr val="0E456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1" name="Google Shape;51;p1"/>
          <p:cNvSpPr/>
          <p:nvPr/>
        </p:nvSpPr>
        <p:spPr>
          <a:xfrm>
            <a:off x="12174777" y="9057012"/>
            <a:ext cx="406400" cy="406400"/>
          </a:xfrm>
          <a:custGeom>
            <a:rect b="b" l="l" r="r" t="t"/>
            <a:pathLst>
              <a:path extrusionOk="0" h="406400" w="406400">
                <a:moveTo>
                  <a:pt x="197611" y="405959"/>
                </a:moveTo>
                <a:lnTo>
                  <a:pt x="158034" y="400996"/>
                </a:lnTo>
                <a:lnTo>
                  <a:pt x="120192" y="388393"/>
                </a:lnTo>
                <a:lnTo>
                  <a:pt x="85543" y="368635"/>
                </a:lnTo>
                <a:lnTo>
                  <a:pt x="55425" y="342486"/>
                </a:lnTo>
                <a:lnTo>
                  <a:pt x="31000" y="310953"/>
                </a:lnTo>
                <a:lnTo>
                  <a:pt x="13210" y="275253"/>
                </a:lnTo>
                <a:lnTo>
                  <a:pt x="2742" y="236765"/>
                </a:lnTo>
                <a:lnTo>
                  <a:pt x="0" y="196974"/>
                </a:lnTo>
                <a:lnTo>
                  <a:pt x="305" y="190328"/>
                </a:lnTo>
                <a:lnTo>
                  <a:pt x="6687" y="150956"/>
                </a:lnTo>
                <a:lnTo>
                  <a:pt x="20643" y="113591"/>
                </a:lnTo>
                <a:lnTo>
                  <a:pt x="41634" y="79675"/>
                </a:lnTo>
                <a:lnTo>
                  <a:pt x="68849" y="50517"/>
                </a:lnTo>
                <a:lnTo>
                  <a:pt x="101240" y="27241"/>
                </a:lnTo>
                <a:lnTo>
                  <a:pt x="137555" y="10746"/>
                </a:lnTo>
                <a:lnTo>
                  <a:pt x="176394" y="1668"/>
                </a:lnTo>
                <a:lnTo>
                  <a:pt x="209570" y="0"/>
                </a:lnTo>
                <a:lnTo>
                  <a:pt x="216170" y="292"/>
                </a:lnTo>
                <a:lnTo>
                  <a:pt x="255286" y="6555"/>
                </a:lnTo>
                <a:lnTo>
                  <a:pt x="292429" y="20328"/>
                </a:lnTo>
                <a:lnTo>
                  <a:pt x="326170" y="41083"/>
                </a:lnTo>
                <a:lnTo>
                  <a:pt x="355215" y="68023"/>
                </a:lnTo>
                <a:lnTo>
                  <a:pt x="378445" y="100111"/>
                </a:lnTo>
                <a:lnTo>
                  <a:pt x="394969" y="136114"/>
                </a:lnTo>
                <a:lnTo>
                  <a:pt x="404151" y="174650"/>
                </a:lnTo>
                <a:lnTo>
                  <a:pt x="405899" y="201021"/>
                </a:lnTo>
                <a:lnTo>
                  <a:pt x="405964" y="207681"/>
                </a:lnTo>
                <a:lnTo>
                  <a:pt x="401127" y="247273"/>
                </a:lnTo>
                <a:lnTo>
                  <a:pt x="388645" y="285155"/>
                </a:lnTo>
                <a:lnTo>
                  <a:pt x="368998" y="319867"/>
                </a:lnTo>
                <a:lnTo>
                  <a:pt x="342945" y="350069"/>
                </a:lnTo>
                <a:lnTo>
                  <a:pt x="311490" y="374594"/>
                </a:lnTo>
                <a:lnTo>
                  <a:pt x="275848" y="392498"/>
                </a:lnTo>
                <a:lnTo>
                  <a:pt x="237394" y="403089"/>
                </a:lnTo>
                <a:lnTo>
                  <a:pt x="210931" y="405873"/>
                </a:lnTo>
                <a:lnTo>
                  <a:pt x="197611" y="405959"/>
                </a:lnTo>
                <a:close/>
              </a:path>
            </a:pathLst>
          </a:custGeom>
          <a:solidFill>
            <a:srgbClr val="0E456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2" name="Google Shape;52;p1"/>
          <p:cNvSpPr txBox="1"/>
          <p:nvPr/>
        </p:nvSpPr>
        <p:spPr>
          <a:xfrm>
            <a:off x="12708576" y="1739754"/>
            <a:ext cx="3801000" cy="4965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3150">
                <a:solidFill>
                  <a:srgbClr val="0E4561"/>
                </a:solidFill>
                <a:latin typeface="Tahoma"/>
                <a:ea typeface="Tahoma"/>
                <a:cs typeface="Tahoma"/>
                <a:sym typeface="Tahoma"/>
              </a:rPr>
              <a:t>Prepared by Group 1</a:t>
            </a:r>
            <a:endParaRPr sz="3150">
              <a:latin typeface="Tahoma"/>
              <a:ea typeface="Tahoma"/>
              <a:cs typeface="Tahoma"/>
              <a:sym typeface="Tahoma"/>
            </a:endParaRPr>
          </a:p>
        </p:txBody>
      </p:sp>
      <p:sp>
        <p:nvSpPr>
          <p:cNvPr id="53" name="Google Shape;53;p1"/>
          <p:cNvSpPr/>
          <p:nvPr/>
        </p:nvSpPr>
        <p:spPr>
          <a:xfrm>
            <a:off x="5653614" y="823578"/>
            <a:ext cx="406400" cy="406400"/>
          </a:xfrm>
          <a:custGeom>
            <a:rect b="b" l="l" r="r" t="t"/>
            <a:pathLst>
              <a:path extrusionOk="0" h="406400" w="406400">
                <a:moveTo>
                  <a:pt x="209665" y="405925"/>
                </a:moveTo>
                <a:lnTo>
                  <a:pt x="170070" y="403493"/>
                </a:lnTo>
                <a:lnTo>
                  <a:pt x="131747" y="393421"/>
                </a:lnTo>
                <a:lnTo>
                  <a:pt x="96127" y="376065"/>
                </a:lnTo>
                <a:lnTo>
                  <a:pt x="64578" y="352091"/>
                </a:lnTo>
                <a:lnTo>
                  <a:pt x="38314" y="322421"/>
                </a:lnTo>
                <a:lnTo>
                  <a:pt x="18345" y="288196"/>
                </a:lnTo>
                <a:lnTo>
                  <a:pt x="5438" y="250733"/>
                </a:lnTo>
                <a:lnTo>
                  <a:pt x="90" y="211471"/>
                </a:lnTo>
                <a:lnTo>
                  <a:pt x="61" y="204855"/>
                </a:lnTo>
                <a:lnTo>
                  <a:pt x="0" y="198196"/>
                </a:lnTo>
                <a:lnTo>
                  <a:pt x="4851" y="158609"/>
                </a:lnTo>
                <a:lnTo>
                  <a:pt x="17346" y="120734"/>
                </a:lnTo>
                <a:lnTo>
                  <a:pt x="37004" y="86032"/>
                </a:lnTo>
                <a:lnTo>
                  <a:pt x="63065" y="55842"/>
                </a:lnTo>
                <a:lnTo>
                  <a:pt x="94525" y="31328"/>
                </a:lnTo>
                <a:lnTo>
                  <a:pt x="130170" y="13437"/>
                </a:lnTo>
                <a:lnTo>
                  <a:pt x="168624" y="2858"/>
                </a:lnTo>
                <a:lnTo>
                  <a:pt x="208404" y="0"/>
                </a:lnTo>
                <a:lnTo>
                  <a:pt x="215049" y="286"/>
                </a:lnTo>
                <a:lnTo>
                  <a:pt x="254437" y="6552"/>
                </a:lnTo>
                <a:lnTo>
                  <a:pt x="291840" y="20395"/>
                </a:lnTo>
                <a:lnTo>
                  <a:pt x="325816" y="41283"/>
                </a:lnTo>
                <a:lnTo>
                  <a:pt x="355053" y="68409"/>
                </a:lnTo>
                <a:lnTo>
                  <a:pt x="378424" y="100727"/>
                </a:lnTo>
                <a:lnTo>
                  <a:pt x="395028" y="136989"/>
                </a:lnTo>
                <a:lnTo>
                  <a:pt x="404223" y="175798"/>
                </a:lnTo>
                <a:lnTo>
                  <a:pt x="405961" y="209010"/>
                </a:lnTo>
                <a:lnTo>
                  <a:pt x="405654" y="215655"/>
                </a:lnTo>
                <a:lnTo>
                  <a:pt x="399268" y="255023"/>
                </a:lnTo>
                <a:lnTo>
                  <a:pt x="385309" y="292384"/>
                </a:lnTo>
                <a:lnTo>
                  <a:pt x="364318" y="326295"/>
                </a:lnTo>
                <a:lnTo>
                  <a:pt x="337102" y="355449"/>
                </a:lnTo>
                <a:lnTo>
                  <a:pt x="304713" y="378721"/>
                </a:lnTo>
                <a:lnTo>
                  <a:pt x="268400" y="395214"/>
                </a:lnTo>
                <a:lnTo>
                  <a:pt x="229563" y="404289"/>
                </a:lnTo>
                <a:lnTo>
                  <a:pt x="216309" y="405598"/>
                </a:lnTo>
                <a:lnTo>
                  <a:pt x="209665" y="405925"/>
                </a:lnTo>
                <a:close/>
              </a:path>
            </a:pathLst>
          </a:custGeom>
          <a:solidFill>
            <a:srgbClr val="0E456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4" name="Google Shape;54;p1"/>
          <p:cNvSpPr/>
          <p:nvPr/>
        </p:nvSpPr>
        <p:spPr>
          <a:xfrm>
            <a:off x="6290605" y="827412"/>
            <a:ext cx="406400" cy="406400"/>
          </a:xfrm>
          <a:custGeom>
            <a:rect b="b" l="l" r="r" t="t"/>
            <a:pathLst>
              <a:path extrusionOk="0" h="406400" w="406400">
                <a:moveTo>
                  <a:pt x="197611" y="405959"/>
                </a:moveTo>
                <a:lnTo>
                  <a:pt x="158034" y="400996"/>
                </a:lnTo>
                <a:lnTo>
                  <a:pt x="120192" y="388393"/>
                </a:lnTo>
                <a:lnTo>
                  <a:pt x="85543" y="368635"/>
                </a:lnTo>
                <a:lnTo>
                  <a:pt x="55425" y="342485"/>
                </a:lnTo>
                <a:lnTo>
                  <a:pt x="31000" y="310953"/>
                </a:lnTo>
                <a:lnTo>
                  <a:pt x="13210" y="275253"/>
                </a:lnTo>
                <a:lnTo>
                  <a:pt x="2742" y="236766"/>
                </a:lnTo>
                <a:lnTo>
                  <a:pt x="0" y="196974"/>
                </a:lnTo>
                <a:lnTo>
                  <a:pt x="305" y="190329"/>
                </a:lnTo>
                <a:lnTo>
                  <a:pt x="6687" y="150957"/>
                </a:lnTo>
                <a:lnTo>
                  <a:pt x="20643" y="113591"/>
                </a:lnTo>
                <a:lnTo>
                  <a:pt x="41633" y="79675"/>
                </a:lnTo>
                <a:lnTo>
                  <a:pt x="68849" y="50517"/>
                </a:lnTo>
                <a:lnTo>
                  <a:pt x="101239" y="27241"/>
                </a:lnTo>
                <a:lnTo>
                  <a:pt x="137555" y="10746"/>
                </a:lnTo>
                <a:lnTo>
                  <a:pt x="176395" y="1668"/>
                </a:lnTo>
                <a:lnTo>
                  <a:pt x="209569" y="0"/>
                </a:lnTo>
                <a:lnTo>
                  <a:pt x="216170" y="292"/>
                </a:lnTo>
                <a:lnTo>
                  <a:pt x="255286" y="6555"/>
                </a:lnTo>
                <a:lnTo>
                  <a:pt x="292428" y="20328"/>
                </a:lnTo>
                <a:lnTo>
                  <a:pt x="326170" y="41083"/>
                </a:lnTo>
                <a:lnTo>
                  <a:pt x="355214" y="68023"/>
                </a:lnTo>
                <a:lnTo>
                  <a:pt x="378445" y="100111"/>
                </a:lnTo>
                <a:lnTo>
                  <a:pt x="394968" y="136114"/>
                </a:lnTo>
                <a:lnTo>
                  <a:pt x="404151" y="174650"/>
                </a:lnTo>
                <a:lnTo>
                  <a:pt x="405899" y="201021"/>
                </a:lnTo>
                <a:lnTo>
                  <a:pt x="405963" y="207681"/>
                </a:lnTo>
                <a:lnTo>
                  <a:pt x="401127" y="247273"/>
                </a:lnTo>
                <a:lnTo>
                  <a:pt x="388645" y="285155"/>
                </a:lnTo>
                <a:lnTo>
                  <a:pt x="368998" y="319867"/>
                </a:lnTo>
                <a:lnTo>
                  <a:pt x="342945" y="350069"/>
                </a:lnTo>
                <a:lnTo>
                  <a:pt x="311490" y="374594"/>
                </a:lnTo>
                <a:lnTo>
                  <a:pt x="275848" y="392498"/>
                </a:lnTo>
                <a:lnTo>
                  <a:pt x="237394" y="403089"/>
                </a:lnTo>
                <a:lnTo>
                  <a:pt x="210931" y="405873"/>
                </a:lnTo>
                <a:lnTo>
                  <a:pt x="197611" y="405959"/>
                </a:lnTo>
                <a:close/>
              </a:path>
            </a:pathLst>
          </a:custGeom>
          <a:solidFill>
            <a:srgbClr val="0E456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p1"/>
          <p:cNvSpPr/>
          <p:nvPr/>
        </p:nvSpPr>
        <p:spPr>
          <a:xfrm>
            <a:off x="6928198" y="827412"/>
            <a:ext cx="406400" cy="406400"/>
          </a:xfrm>
          <a:custGeom>
            <a:rect b="b" l="l" r="r" t="t"/>
            <a:pathLst>
              <a:path extrusionOk="0" h="406400" w="406400">
                <a:moveTo>
                  <a:pt x="197611" y="405959"/>
                </a:moveTo>
                <a:lnTo>
                  <a:pt x="158034" y="400996"/>
                </a:lnTo>
                <a:lnTo>
                  <a:pt x="120192" y="388393"/>
                </a:lnTo>
                <a:lnTo>
                  <a:pt x="85543" y="368635"/>
                </a:lnTo>
                <a:lnTo>
                  <a:pt x="55425" y="342485"/>
                </a:lnTo>
                <a:lnTo>
                  <a:pt x="31000" y="310953"/>
                </a:lnTo>
                <a:lnTo>
                  <a:pt x="13210" y="275253"/>
                </a:lnTo>
                <a:lnTo>
                  <a:pt x="2742" y="236766"/>
                </a:lnTo>
                <a:lnTo>
                  <a:pt x="0" y="196974"/>
                </a:lnTo>
                <a:lnTo>
                  <a:pt x="305" y="190329"/>
                </a:lnTo>
                <a:lnTo>
                  <a:pt x="6687" y="150957"/>
                </a:lnTo>
                <a:lnTo>
                  <a:pt x="20643" y="113591"/>
                </a:lnTo>
                <a:lnTo>
                  <a:pt x="41633" y="79675"/>
                </a:lnTo>
                <a:lnTo>
                  <a:pt x="68849" y="50517"/>
                </a:lnTo>
                <a:lnTo>
                  <a:pt x="101239" y="27241"/>
                </a:lnTo>
                <a:lnTo>
                  <a:pt x="137555" y="10746"/>
                </a:lnTo>
                <a:lnTo>
                  <a:pt x="176394" y="1668"/>
                </a:lnTo>
                <a:lnTo>
                  <a:pt x="209569" y="0"/>
                </a:lnTo>
                <a:lnTo>
                  <a:pt x="216170" y="292"/>
                </a:lnTo>
                <a:lnTo>
                  <a:pt x="255286" y="6555"/>
                </a:lnTo>
                <a:lnTo>
                  <a:pt x="292428" y="20328"/>
                </a:lnTo>
                <a:lnTo>
                  <a:pt x="326170" y="41083"/>
                </a:lnTo>
                <a:lnTo>
                  <a:pt x="355214" y="68023"/>
                </a:lnTo>
                <a:lnTo>
                  <a:pt x="378445" y="100111"/>
                </a:lnTo>
                <a:lnTo>
                  <a:pt x="394968" y="136114"/>
                </a:lnTo>
                <a:lnTo>
                  <a:pt x="404151" y="174650"/>
                </a:lnTo>
                <a:lnTo>
                  <a:pt x="405899" y="201021"/>
                </a:lnTo>
                <a:lnTo>
                  <a:pt x="405963" y="207681"/>
                </a:lnTo>
                <a:lnTo>
                  <a:pt x="401127" y="247273"/>
                </a:lnTo>
                <a:lnTo>
                  <a:pt x="388645" y="285155"/>
                </a:lnTo>
                <a:lnTo>
                  <a:pt x="368998" y="319867"/>
                </a:lnTo>
                <a:lnTo>
                  <a:pt x="342945" y="350069"/>
                </a:lnTo>
                <a:lnTo>
                  <a:pt x="311490" y="374594"/>
                </a:lnTo>
                <a:lnTo>
                  <a:pt x="275848" y="392498"/>
                </a:lnTo>
                <a:lnTo>
                  <a:pt x="237394" y="403089"/>
                </a:lnTo>
                <a:lnTo>
                  <a:pt x="210931" y="405873"/>
                </a:lnTo>
                <a:lnTo>
                  <a:pt x="197611" y="405959"/>
                </a:lnTo>
                <a:close/>
              </a:path>
            </a:pathLst>
          </a:custGeom>
          <a:solidFill>
            <a:srgbClr val="0E456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 name="Google Shape;56;p1"/>
          <p:cNvSpPr/>
          <p:nvPr/>
        </p:nvSpPr>
        <p:spPr>
          <a:xfrm>
            <a:off x="7565545" y="827415"/>
            <a:ext cx="406400" cy="406400"/>
          </a:xfrm>
          <a:custGeom>
            <a:rect b="b" l="l" r="r" t="t"/>
            <a:pathLst>
              <a:path extrusionOk="0" h="406400" w="406400">
                <a:moveTo>
                  <a:pt x="197611" y="405956"/>
                </a:moveTo>
                <a:lnTo>
                  <a:pt x="158035" y="400994"/>
                </a:lnTo>
                <a:lnTo>
                  <a:pt x="120192" y="388390"/>
                </a:lnTo>
                <a:lnTo>
                  <a:pt x="85543" y="368633"/>
                </a:lnTo>
                <a:lnTo>
                  <a:pt x="55425" y="342483"/>
                </a:lnTo>
                <a:lnTo>
                  <a:pt x="31000" y="310950"/>
                </a:lnTo>
                <a:lnTo>
                  <a:pt x="13210" y="275251"/>
                </a:lnTo>
                <a:lnTo>
                  <a:pt x="2742" y="236763"/>
                </a:lnTo>
                <a:lnTo>
                  <a:pt x="0" y="196971"/>
                </a:lnTo>
                <a:lnTo>
                  <a:pt x="305" y="190326"/>
                </a:lnTo>
                <a:lnTo>
                  <a:pt x="6687" y="150954"/>
                </a:lnTo>
                <a:lnTo>
                  <a:pt x="20643" y="113589"/>
                </a:lnTo>
                <a:lnTo>
                  <a:pt x="41633" y="79673"/>
                </a:lnTo>
                <a:lnTo>
                  <a:pt x="68849" y="50514"/>
                </a:lnTo>
                <a:lnTo>
                  <a:pt x="101240" y="27238"/>
                </a:lnTo>
                <a:lnTo>
                  <a:pt x="137555" y="10743"/>
                </a:lnTo>
                <a:lnTo>
                  <a:pt x="176395" y="1666"/>
                </a:lnTo>
                <a:lnTo>
                  <a:pt x="209569" y="0"/>
                </a:lnTo>
                <a:lnTo>
                  <a:pt x="216168" y="294"/>
                </a:lnTo>
                <a:lnTo>
                  <a:pt x="255278" y="6569"/>
                </a:lnTo>
                <a:lnTo>
                  <a:pt x="292413" y="20349"/>
                </a:lnTo>
                <a:lnTo>
                  <a:pt x="326149" y="41106"/>
                </a:lnTo>
                <a:lnTo>
                  <a:pt x="355190" y="68043"/>
                </a:lnTo>
                <a:lnTo>
                  <a:pt x="378420" y="100125"/>
                </a:lnTo>
                <a:lnTo>
                  <a:pt x="394949" y="136122"/>
                </a:lnTo>
                <a:lnTo>
                  <a:pt x="404141" y="174650"/>
                </a:lnTo>
                <a:lnTo>
                  <a:pt x="405899" y="201018"/>
                </a:lnTo>
                <a:lnTo>
                  <a:pt x="405963" y="207678"/>
                </a:lnTo>
                <a:lnTo>
                  <a:pt x="401128" y="247270"/>
                </a:lnTo>
                <a:lnTo>
                  <a:pt x="388645" y="285153"/>
                </a:lnTo>
                <a:lnTo>
                  <a:pt x="368998" y="319864"/>
                </a:lnTo>
                <a:lnTo>
                  <a:pt x="342945" y="350066"/>
                </a:lnTo>
                <a:lnTo>
                  <a:pt x="311490" y="374592"/>
                </a:lnTo>
                <a:lnTo>
                  <a:pt x="275848" y="392495"/>
                </a:lnTo>
                <a:lnTo>
                  <a:pt x="237394" y="403087"/>
                </a:lnTo>
                <a:lnTo>
                  <a:pt x="210931" y="405871"/>
                </a:lnTo>
                <a:lnTo>
                  <a:pt x="197611" y="405956"/>
                </a:lnTo>
                <a:close/>
              </a:path>
            </a:pathLst>
          </a:custGeom>
          <a:solidFill>
            <a:srgbClr val="0E456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 name="Google Shape;57;p1"/>
          <p:cNvSpPr/>
          <p:nvPr/>
        </p:nvSpPr>
        <p:spPr>
          <a:xfrm>
            <a:off x="8202812" y="827412"/>
            <a:ext cx="406400" cy="406400"/>
          </a:xfrm>
          <a:custGeom>
            <a:rect b="b" l="l" r="r" t="t"/>
            <a:pathLst>
              <a:path extrusionOk="0" h="406400" w="406400">
                <a:moveTo>
                  <a:pt x="197611" y="405959"/>
                </a:moveTo>
                <a:lnTo>
                  <a:pt x="158034" y="400996"/>
                </a:lnTo>
                <a:lnTo>
                  <a:pt x="120192" y="388393"/>
                </a:lnTo>
                <a:lnTo>
                  <a:pt x="85543" y="368635"/>
                </a:lnTo>
                <a:lnTo>
                  <a:pt x="55425" y="342486"/>
                </a:lnTo>
                <a:lnTo>
                  <a:pt x="31000" y="310953"/>
                </a:lnTo>
                <a:lnTo>
                  <a:pt x="13210" y="275253"/>
                </a:lnTo>
                <a:lnTo>
                  <a:pt x="2742" y="236765"/>
                </a:lnTo>
                <a:lnTo>
                  <a:pt x="0" y="196974"/>
                </a:lnTo>
                <a:lnTo>
                  <a:pt x="305" y="190328"/>
                </a:lnTo>
                <a:lnTo>
                  <a:pt x="6687" y="150956"/>
                </a:lnTo>
                <a:lnTo>
                  <a:pt x="20643" y="113591"/>
                </a:lnTo>
                <a:lnTo>
                  <a:pt x="41634" y="79675"/>
                </a:lnTo>
                <a:lnTo>
                  <a:pt x="68849" y="50517"/>
                </a:lnTo>
                <a:lnTo>
                  <a:pt x="101240" y="27241"/>
                </a:lnTo>
                <a:lnTo>
                  <a:pt x="137555" y="10746"/>
                </a:lnTo>
                <a:lnTo>
                  <a:pt x="176394" y="1668"/>
                </a:lnTo>
                <a:lnTo>
                  <a:pt x="209570" y="0"/>
                </a:lnTo>
                <a:lnTo>
                  <a:pt x="216170" y="292"/>
                </a:lnTo>
                <a:lnTo>
                  <a:pt x="255286" y="6555"/>
                </a:lnTo>
                <a:lnTo>
                  <a:pt x="292429" y="20328"/>
                </a:lnTo>
                <a:lnTo>
                  <a:pt x="326170" y="41083"/>
                </a:lnTo>
                <a:lnTo>
                  <a:pt x="355215" y="68023"/>
                </a:lnTo>
                <a:lnTo>
                  <a:pt x="378445" y="100111"/>
                </a:lnTo>
                <a:lnTo>
                  <a:pt x="394969" y="136114"/>
                </a:lnTo>
                <a:lnTo>
                  <a:pt x="404151" y="174650"/>
                </a:lnTo>
                <a:lnTo>
                  <a:pt x="405899" y="201021"/>
                </a:lnTo>
                <a:lnTo>
                  <a:pt x="405964" y="207681"/>
                </a:lnTo>
                <a:lnTo>
                  <a:pt x="401127" y="247273"/>
                </a:lnTo>
                <a:lnTo>
                  <a:pt x="388645" y="285155"/>
                </a:lnTo>
                <a:lnTo>
                  <a:pt x="368998" y="319867"/>
                </a:lnTo>
                <a:lnTo>
                  <a:pt x="342945" y="350069"/>
                </a:lnTo>
                <a:lnTo>
                  <a:pt x="311490" y="374594"/>
                </a:lnTo>
                <a:lnTo>
                  <a:pt x="275848" y="392498"/>
                </a:lnTo>
                <a:lnTo>
                  <a:pt x="237394" y="403089"/>
                </a:lnTo>
                <a:lnTo>
                  <a:pt x="210931" y="405873"/>
                </a:lnTo>
                <a:lnTo>
                  <a:pt x="197611" y="405959"/>
                </a:lnTo>
                <a:close/>
              </a:path>
            </a:pathLst>
          </a:custGeom>
          <a:solidFill>
            <a:srgbClr val="0E456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0"/>
          <p:cNvPicPr preferRelativeResize="0"/>
          <p:nvPr/>
        </p:nvPicPr>
        <p:blipFill rotWithShape="1">
          <a:blip r:embed="rId3">
            <a:alphaModFix/>
          </a:blip>
          <a:srcRect b="0" l="0" r="0" t="0"/>
          <a:stretch/>
        </p:blipFill>
        <p:spPr>
          <a:xfrm>
            <a:off x="0" y="2705099"/>
            <a:ext cx="11825876" cy="6185975"/>
          </a:xfrm>
          <a:prstGeom prst="rect">
            <a:avLst/>
          </a:prstGeom>
          <a:noFill/>
          <a:ln>
            <a:noFill/>
          </a:ln>
        </p:spPr>
      </p:pic>
      <p:sp>
        <p:nvSpPr>
          <p:cNvPr id="138" name="Google Shape;138;p10"/>
          <p:cNvSpPr txBox="1"/>
          <p:nvPr/>
        </p:nvSpPr>
        <p:spPr>
          <a:xfrm>
            <a:off x="1016000" y="626400"/>
            <a:ext cx="12602700" cy="997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i="1" lang="en-US" sz="6400">
                <a:solidFill>
                  <a:srgbClr val="0E4561"/>
                </a:solidFill>
                <a:latin typeface="Cambria"/>
                <a:ea typeface="Cambria"/>
                <a:cs typeface="Cambria"/>
                <a:sym typeface="Cambria"/>
              </a:rPr>
              <a:t>Exploratory Data Analysis</a:t>
            </a:r>
            <a:endParaRPr sz="6400">
              <a:latin typeface="Cambria"/>
              <a:ea typeface="Cambria"/>
              <a:cs typeface="Cambria"/>
              <a:sym typeface="Cambria"/>
            </a:endParaRPr>
          </a:p>
        </p:txBody>
      </p:sp>
      <p:sp>
        <p:nvSpPr>
          <p:cNvPr id="139" name="Google Shape;139;p10"/>
          <p:cNvSpPr txBox="1"/>
          <p:nvPr/>
        </p:nvSpPr>
        <p:spPr>
          <a:xfrm>
            <a:off x="12086319" y="3464839"/>
            <a:ext cx="5819700" cy="3357300"/>
          </a:xfrm>
          <a:prstGeom prst="rect">
            <a:avLst/>
          </a:prstGeom>
          <a:noFill/>
          <a:ln>
            <a:noFill/>
          </a:ln>
        </p:spPr>
        <p:txBody>
          <a:bodyPr anchorCtr="0" anchor="t" bIns="0" lIns="0" spcFirstLastPara="1" rIns="0" wrap="square" tIns="12700">
            <a:spAutoFit/>
          </a:bodyPr>
          <a:lstStyle/>
          <a:p>
            <a:pPr indent="0" lvl="0" marL="12700" marR="5080" rtl="0" algn="ctr">
              <a:lnSpc>
                <a:spcPct val="115799"/>
              </a:lnSpc>
              <a:spcBef>
                <a:spcPts val="0"/>
              </a:spcBef>
              <a:spcAft>
                <a:spcPts val="0"/>
              </a:spcAft>
              <a:buNone/>
            </a:pPr>
            <a:r>
              <a:rPr lang="en-US" sz="3200">
                <a:solidFill>
                  <a:srgbClr val="0E4561"/>
                </a:solidFill>
                <a:latin typeface="Verdana"/>
                <a:ea typeface="Verdana"/>
                <a:cs typeface="Verdana"/>
                <a:sym typeface="Verdana"/>
              </a:rPr>
              <a:t>The top 10 movies are critically praised, culturally significant, or blockbuster hits from the 1990s (except Star Wars: Episode IV, released in 1977). </a:t>
            </a:r>
            <a:endParaRPr sz="3200">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11" title="Capture.PNG"/>
          <p:cNvPicPr preferRelativeResize="0"/>
          <p:nvPr/>
        </p:nvPicPr>
        <p:blipFill rotWithShape="1">
          <a:blip r:embed="rId3">
            <a:alphaModFix/>
          </a:blip>
          <a:srcRect b="8821" l="0" r="0" t="8813"/>
          <a:stretch/>
        </p:blipFill>
        <p:spPr>
          <a:xfrm>
            <a:off x="1251350" y="2044125"/>
            <a:ext cx="8915250" cy="6198750"/>
          </a:xfrm>
          <a:prstGeom prst="rect">
            <a:avLst/>
          </a:prstGeom>
          <a:noFill/>
          <a:ln>
            <a:noFill/>
          </a:ln>
        </p:spPr>
      </p:pic>
      <p:sp>
        <p:nvSpPr>
          <p:cNvPr id="145" name="Google Shape;145;p11"/>
          <p:cNvSpPr txBox="1"/>
          <p:nvPr>
            <p:ph type="title"/>
          </p:nvPr>
        </p:nvSpPr>
        <p:spPr>
          <a:xfrm>
            <a:off x="1016000" y="626400"/>
            <a:ext cx="14485500" cy="997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Exploratory Data Analysis</a:t>
            </a:r>
            <a:endParaRPr/>
          </a:p>
        </p:txBody>
      </p:sp>
      <p:sp>
        <p:nvSpPr>
          <p:cNvPr id="146" name="Google Shape;146;p11"/>
          <p:cNvSpPr txBox="1"/>
          <p:nvPr/>
        </p:nvSpPr>
        <p:spPr>
          <a:xfrm>
            <a:off x="10166600" y="2893351"/>
            <a:ext cx="7416900" cy="3357300"/>
          </a:xfrm>
          <a:prstGeom prst="rect">
            <a:avLst/>
          </a:prstGeom>
          <a:noFill/>
          <a:ln>
            <a:noFill/>
          </a:ln>
        </p:spPr>
        <p:txBody>
          <a:bodyPr anchorCtr="0" anchor="t" bIns="0" lIns="0" spcFirstLastPara="1" rIns="0" wrap="square" tIns="12700">
            <a:spAutoFit/>
          </a:bodyPr>
          <a:lstStyle/>
          <a:p>
            <a:pPr indent="0" lvl="0" marL="12065" marR="5080" rtl="0" algn="ctr">
              <a:lnSpc>
                <a:spcPct val="115799"/>
              </a:lnSpc>
              <a:spcBef>
                <a:spcPts val="0"/>
              </a:spcBef>
              <a:spcAft>
                <a:spcPts val="0"/>
              </a:spcAft>
              <a:buNone/>
            </a:pPr>
            <a:r>
              <a:rPr lang="en-US" sz="3200">
                <a:solidFill>
                  <a:srgbClr val="0E4561"/>
                </a:solidFill>
                <a:latin typeface="Verdana"/>
                <a:ea typeface="Verdana"/>
                <a:cs typeface="Verdana"/>
                <a:sym typeface="Verdana"/>
              </a:rPr>
              <a:t>Drama and Comedy are likely the most common genres, given their typical prevalence in dataset.These genres appeal to broad audiences, explaining their high representation.</a:t>
            </a:r>
            <a:endParaRPr sz="3200">
              <a:solidFill>
                <a:srgbClr val="0E456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12"/>
          <p:cNvPicPr preferRelativeResize="0"/>
          <p:nvPr/>
        </p:nvPicPr>
        <p:blipFill rotWithShape="1">
          <a:blip r:embed="rId3">
            <a:alphaModFix/>
          </a:blip>
          <a:srcRect b="0" l="0" r="0" t="0"/>
          <a:stretch/>
        </p:blipFill>
        <p:spPr>
          <a:xfrm>
            <a:off x="0" y="2371602"/>
            <a:ext cx="11552506" cy="5476874"/>
          </a:xfrm>
          <a:prstGeom prst="rect">
            <a:avLst/>
          </a:prstGeom>
          <a:noFill/>
          <a:ln>
            <a:noFill/>
          </a:ln>
        </p:spPr>
      </p:pic>
      <p:sp>
        <p:nvSpPr>
          <p:cNvPr id="152" name="Google Shape;152;p12"/>
          <p:cNvSpPr txBox="1"/>
          <p:nvPr>
            <p:ph type="title"/>
          </p:nvPr>
        </p:nvSpPr>
        <p:spPr>
          <a:xfrm>
            <a:off x="1016000" y="626400"/>
            <a:ext cx="14163600" cy="997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Exploratory Data Analysis</a:t>
            </a:r>
            <a:endParaRPr/>
          </a:p>
        </p:txBody>
      </p:sp>
      <p:sp>
        <p:nvSpPr>
          <p:cNvPr id="153" name="Google Shape;153;p12"/>
          <p:cNvSpPr txBox="1"/>
          <p:nvPr/>
        </p:nvSpPr>
        <p:spPr>
          <a:xfrm>
            <a:off x="11617400" y="3168723"/>
            <a:ext cx="6295500" cy="2634300"/>
          </a:xfrm>
          <a:prstGeom prst="rect">
            <a:avLst/>
          </a:prstGeom>
          <a:noFill/>
          <a:ln>
            <a:noFill/>
          </a:ln>
        </p:spPr>
        <p:txBody>
          <a:bodyPr anchorCtr="0" anchor="t" bIns="0" lIns="0" spcFirstLastPara="1" rIns="0" wrap="square" tIns="11425">
            <a:spAutoFit/>
          </a:bodyPr>
          <a:lstStyle/>
          <a:p>
            <a:pPr indent="-635" lvl="0" marL="12065" marR="5080" rtl="0" algn="ctr">
              <a:lnSpc>
                <a:spcPct val="117000"/>
              </a:lnSpc>
              <a:spcBef>
                <a:spcPts val="0"/>
              </a:spcBef>
              <a:spcAft>
                <a:spcPts val="0"/>
              </a:spcAft>
              <a:buClr>
                <a:srgbClr val="000000"/>
              </a:buClr>
              <a:buFont typeface="Arial"/>
              <a:buNone/>
            </a:pPr>
            <a:r>
              <a:rPr lang="en-US" sz="3000">
                <a:solidFill>
                  <a:srgbClr val="0E4561"/>
                </a:solidFill>
                <a:latin typeface="Verdana"/>
                <a:ea typeface="Verdana"/>
                <a:cs typeface="Verdana"/>
                <a:sym typeface="Verdana"/>
              </a:rPr>
              <a:t>Film-Noir, War, and Documentary have the highest average ratings although they appear least frequently in the previous graph.</a:t>
            </a:r>
            <a:endParaRPr sz="3000">
              <a:solidFill>
                <a:srgbClr val="0E4561"/>
              </a:solidFill>
              <a:latin typeface="Verdana"/>
              <a:ea typeface="Verdana"/>
              <a:cs typeface="Verdana"/>
              <a:sym typeface="Verdana"/>
            </a:endParaRPr>
          </a:p>
        </p:txBody>
      </p:sp>
      <p:sp>
        <p:nvSpPr>
          <p:cNvPr id="154" name="Google Shape;154;p12"/>
          <p:cNvSpPr txBox="1"/>
          <p:nvPr/>
        </p:nvSpPr>
        <p:spPr>
          <a:xfrm>
            <a:off x="2054898" y="8288966"/>
            <a:ext cx="13124700" cy="1009200"/>
          </a:xfrm>
          <a:prstGeom prst="rect">
            <a:avLst/>
          </a:prstGeom>
          <a:noFill/>
          <a:ln>
            <a:noFill/>
          </a:ln>
        </p:spPr>
        <p:txBody>
          <a:bodyPr anchorCtr="0" anchor="t" bIns="0" lIns="0" spcFirstLastPara="1" rIns="0" wrap="square" tIns="12700">
            <a:spAutoFit/>
          </a:bodyPr>
          <a:lstStyle/>
          <a:p>
            <a:pPr indent="-2915920" lvl="0" marL="2927985" marR="5080" rtl="0" algn="l">
              <a:lnSpc>
                <a:spcPct val="115799"/>
              </a:lnSpc>
              <a:spcBef>
                <a:spcPts val="0"/>
              </a:spcBef>
              <a:spcAft>
                <a:spcPts val="0"/>
              </a:spcAft>
              <a:buNone/>
            </a:pPr>
            <a:r>
              <a:rPr lang="en-US" sz="3000">
                <a:solidFill>
                  <a:srgbClr val="0E4561"/>
                </a:solidFill>
                <a:latin typeface="Verdana"/>
                <a:ea typeface="Verdana"/>
                <a:cs typeface="Verdana"/>
                <a:sym typeface="Verdana"/>
              </a:rPr>
              <a:t>This implies that these genres have niche audiences, who enjoy these movies and rate them highly.</a:t>
            </a:r>
            <a:endParaRPr sz="3000">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p:nvPr/>
        </p:nvSpPr>
        <p:spPr>
          <a:xfrm>
            <a:off x="8541610" y="0"/>
            <a:ext cx="9838690" cy="10287000"/>
          </a:xfrm>
          <a:custGeom>
            <a:rect b="b" l="l" r="r" t="t"/>
            <a:pathLst>
              <a:path extrusionOk="0" h="10287000" w="9838690">
                <a:moveTo>
                  <a:pt x="9838239" y="10286999"/>
                </a:moveTo>
                <a:lnTo>
                  <a:pt x="0" y="10286999"/>
                </a:lnTo>
                <a:lnTo>
                  <a:pt x="0" y="0"/>
                </a:lnTo>
                <a:lnTo>
                  <a:pt x="9838239" y="0"/>
                </a:lnTo>
                <a:lnTo>
                  <a:pt x="9838239" y="10286999"/>
                </a:lnTo>
                <a:close/>
              </a:path>
            </a:pathLst>
          </a:custGeom>
          <a:solidFill>
            <a:srgbClr val="DAE4E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0" name="Google Shape;160;p13"/>
          <p:cNvSpPr/>
          <p:nvPr/>
        </p:nvSpPr>
        <p:spPr>
          <a:xfrm>
            <a:off x="1028700" y="9741522"/>
            <a:ext cx="6492240" cy="0"/>
          </a:xfrm>
          <a:custGeom>
            <a:rect b="b" l="l" r="r" t="t"/>
            <a:pathLst>
              <a:path extrusionOk="0" h="120000" w="6492240">
                <a:moveTo>
                  <a:pt x="0" y="0"/>
                </a:moveTo>
                <a:lnTo>
                  <a:pt x="6492239" y="0"/>
                </a:lnTo>
              </a:path>
            </a:pathLst>
          </a:custGeom>
          <a:noFill/>
          <a:ln cap="flat" cmpd="sng" w="76175">
            <a:solidFill>
              <a:srgbClr val="0E456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1" name="Google Shape;161;p13"/>
          <p:cNvSpPr/>
          <p:nvPr/>
        </p:nvSpPr>
        <p:spPr>
          <a:xfrm>
            <a:off x="10767059" y="1028700"/>
            <a:ext cx="6492240" cy="0"/>
          </a:xfrm>
          <a:custGeom>
            <a:rect b="b" l="l" r="r" t="t"/>
            <a:pathLst>
              <a:path extrusionOk="0" h="120000" w="6492240">
                <a:moveTo>
                  <a:pt x="0" y="0"/>
                </a:moveTo>
                <a:lnTo>
                  <a:pt x="6492239" y="0"/>
                </a:lnTo>
              </a:path>
            </a:pathLst>
          </a:custGeom>
          <a:noFill/>
          <a:ln cap="flat" cmpd="sng" w="76175">
            <a:solidFill>
              <a:srgbClr val="0E456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2" name="Google Shape;162;p13"/>
          <p:cNvSpPr txBox="1"/>
          <p:nvPr>
            <p:ph type="title"/>
          </p:nvPr>
        </p:nvSpPr>
        <p:spPr>
          <a:xfrm>
            <a:off x="208875" y="3690150"/>
            <a:ext cx="7761300" cy="2142600"/>
          </a:xfrm>
          <a:prstGeom prst="rect">
            <a:avLst/>
          </a:prstGeom>
          <a:noFill/>
          <a:ln>
            <a:noFill/>
          </a:ln>
        </p:spPr>
        <p:txBody>
          <a:bodyPr anchorCtr="0" anchor="t" bIns="0" lIns="0" spcFirstLastPara="1" rIns="0" wrap="square" tIns="12700">
            <a:spAutoFit/>
          </a:bodyPr>
          <a:lstStyle/>
          <a:p>
            <a:pPr indent="189865" lvl="0" marL="12700" marR="5080" rtl="0" algn="ctr">
              <a:lnSpc>
                <a:spcPct val="116199"/>
              </a:lnSpc>
              <a:spcBef>
                <a:spcPts val="0"/>
              </a:spcBef>
              <a:spcAft>
                <a:spcPts val="0"/>
              </a:spcAft>
              <a:buNone/>
            </a:pPr>
            <a:r>
              <a:rPr lang="en-US"/>
              <a:t>Recommendation Models</a:t>
            </a:r>
            <a:endParaRPr/>
          </a:p>
        </p:txBody>
      </p:sp>
      <p:sp>
        <p:nvSpPr>
          <p:cNvPr id="163" name="Google Shape;163;p13"/>
          <p:cNvSpPr txBox="1"/>
          <p:nvPr/>
        </p:nvSpPr>
        <p:spPr>
          <a:xfrm>
            <a:off x="8639916" y="1572541"/>
            <a:ext cx="8019300" cy="484200"/>
          </a:xfrm>
          <a:prstGeom prst="rect">
            <a:avLst/>
          </a:prstGeom>
          <a:noFill/>
          <a:ln>
            <a:noFill/>
          </a:ln>
        </p:spPr>
        <p:txBody>
          <a:bodyPr anchorCtr="0" anchor="t" bIns="0" lIns="0" spcFirstLastPara="1" rIns="0" wrap="square" tIns="98425">
            <a:spAutoFit/>
          </a:bodyPr>
          <a:lstStyle/>
          <a:p>
            <a:pPr indent="0" lvl="0" marL="554355" marR="0" rtl="0" algn="l">
              <a:lnSpc>
                <a:spcPct val="100000"/>
              </a:lnSpc>
              <a:spcBef>
                <a:spcPts val="335"/>
              </a:spcBef>
              <a:spcAft>
                <a:spcPts val="0"/>
              </a:spcAft>
              <a:buNone/>
            </a:pPr>
            <a:r>
              <a:t/>
            </a:r>
            <a:endParaRPr sz="2500">
              <a:solidFill>
                <a:srgbClr val="0E4561"/>
              </a:solidFill>
              <a:latin typeface="Verdana"/>
              <a:ea typeface="Verdana"/>
              <a:cs typeface="Verdana"/>
              <a:sym typeface="Verdana"/>
            </a:endParaRPr>
          </a:p>
        </p:txBody>
      </p:sp>
      <p:sp>
        <p:nvSpPr>
          <p:cNvPr id="164" name="Google Shape;164;p13"/>
          <p:cNvSpPr txBox="1"/>
          <p:nvPr>
            <p:ph idx="1" type="body"/>
          </p:nvPr>
        </p:nvSpPr>
        <p:spPr>
          <a:xfrm>
            <a:off x="9167350" y="1851700"/>
            <a:ext cx="8587200" cy="6681600"/>
          </a:xfrm>
          <a:prstGeom prst="rect">
            <a:avLst/>
          </a:prstGeom>
          <a:noFill/>
          <a:ln>
            <a:noFill/>
          </a:ln>
        </p:spPr>
        <p:txBody>
          <a:bodyPr anchorCtr="0" anchor="t" bIns="0" lIns="0" spcFirstLastPara="1" rIns="0" wrap="square" tIns="62850">
            <a:spAutoFit/>
          </a:bodyPr>
          <a:lstStyle/>
          <a:p>
            <a:pPr indent="0" lvl="0" marL="457200" rtl="0" algn="l">
              <a:spcBef>
                <a:spcPts val="0"/>
              </a:spcBef>
              <a:spcAft>
                <a:spcPts val="0"/>
              </a:spcAft>
              <a:buNone/>
            </a:pPr>
            <a:r>
              <a:rPr lang="en-US" sz="2500">
                <a:latin typeface="Verdana"/>
                <a:ea typeface="Verdana"/>
                <a:cs typeface="Verdana"/>
                <a:sym typeface="Verdana"/>
              </a:rPr>
              <a:t>Collaborative Filtering (SVD)</a:t>
            </a:r>
            <a:endParaRPr b="0">
              <a:solidFill>
                <a:schemeClr val="dk1"/>
              </a:solidFill>
            </a:endParaRPr>
          </a:p>
          <a:p>
            <a:pPr indent="0" lvl="0" marL="0" rtl="0" algn="l">
              <a:spcBef>
                <a:spcPts val="335"/>
              </a:spcBef>
              <a:spcAft>
                <a:spcPts val="0"/>
              </a:spcAft>
              <a:buNone/>
            </a:pPr>
            <a:r>
              <a:rPr b="0" lang="en-US">
                <a:solidFill>
                  <a:schemeClr val="hlink"/>
                </a:solidFill>
                <a:latin typeface="Verdana"/>
                <a:ea typeface="Verdana"/>
                <a:cs typeface="Verdana"/>
                <a:sym typeface="Verdana"/>
              </a:rPr>
              <a:t>This was used to recommend	movies	based on user behaviour.</a:t>
            </a:r>
            <a:endParaRPr b="0">
              <a:solidFill>
                <a:schemeClr val="hlink"/>
              </a:solidFill>
              <a:latin typeface="Verdana"/>
              <a:ea typeface="Verdana"/>
              <a:cs typeface="Verdana"/>
              <a:sym typeface="Verdana"/>
            </a:endParaRPr>
          </a:p>
          <a:p>
            <a:pPr indent="0" lvl="0" marL="127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rPr lang="en-US" sz="2500">
                <a:latin typeface="Verdana"/>
                <a:ea typeface="Verdana"/>
                <a:cs typeface="Verdana"/>
                <a:sym typeface="Verdana"/>
              </a:rPr>
              <a:t>Content-Based Filtering</a:t>
            </a:r>
            <a:endParaRPr/>
          </a:p>
          <a:p>
            <a:pPr indent="0" lvl="0" marL="0" marR="0" rtl="0" algn="l">
              <a:lnSpc>
                <a:spcPct val="100000"/>
              </a:lnSpc>
              <a:spcBef>
                <a:spcPts val="335"/>
              </a:spcBef>
              <a:spcAft>
                <a:spcPts val="0"/>
              </a:spcAft>
              <a:buNone/>
            </a:pPr>
            <a:r>
              <a:rPr b="0" lang="en-US">
                <a:latin typeface="Verdana"/>
                <a:ea typeface="Verdana"/>
                <a:cs typeface="Verdana"/>
                <a:sym typeface="Verdana"/>
              </a:rPr>
              <a:t>This was used to	compute the similarity between movies based on their genres. It allows us to recommend movies that share similar genre characteristics</a:t>
            </a:r>
            <a:r>
              <a:rPr b="0" lang="en-US" sz="3100">
                <a:latin typeface="Verdana"/>
                <a:ea typeface="Verdana"/>
                <a:cs typeface="Verdana"/>
                <a:sym typeface="Verdana"/>
              </a:rPr>
              <a:t>.</a:t>
            </a:r>
            <a:endParaRPr sz="2500"/>
          </a:p>
          <a:p>
            <a:pPr indent="0" lvl="0" marL="0" marR="0" rtl="0" algn="l">
              <a:lnSpc>
                <a:spcPct val="100000"/>
              </a:lnSpc>
              <a:spcBef>
                <a:spcPts val="335"/>
              </a:spcBef>
              <a:spcAft>
                <a:spcPts val="0"/>
              </a:spcAft>
              <a:buNone/>
            </a:pPr>
            <a:r>
              <a:t/>
            </a:r>
            <a:endParaRPr sz="2400"/>
          </a:p>
          <a:p>
            <a:pPr indent="0" lvl="0" marL="457200" rtl="0" algn="l">
              <a:lnSpc>
                <a:spcPct val="100000"/>
              </a:lnSpc>
              <a:spcBef>
                <a:spcPts val="0"/>
              </a:spcBef>
              <a:spcAft>
                <a:spcPts val="0"/>
              </a:spcAft>
              <a:buNone/>
            </a:pPr>
            <a:r>
              <a:rPr lang="en-US" sz="2500">
                <a:latin typeface="Verdana"/>
                <a:ea typeface="Verdana"/>
                <a:cs typeface="Verdana"/>
                <a:sym typeface="Verdana"/>
              </a:rPr>
              <a:t>H</a:t>
            </a:r>
            <a:r>
              <a:rPr lang="en-US" sz="2500">
                <a:latin typeface="Verdana"/>
                <a:ea typeface="Verdana"/>
                <a:cs typeface="Verdana"/>
                <a:sym typeface="Verdana"/>
              </a:rPr>
              <a:t>ybrid</a:t>
            </a:r>
            <a:r>
              <a:rPr lang="en-US" sz="2500">
                <a:latin typeface="Verdana"/>
                <a:ea typeface="Verdana"/>
                <a:cs typeface="Verdana"/>
                <a:sym typeface="Verdana"/>
              </a:rPr>
              <a:t> Recommendation </a:t>
            </a:r>
            <a:r>
              <a:rPr lang="en-US" sz="2500">
                <a:latin typeface="Verdana"/>
                <a:ea typeface="Verdana"/>
                <a:cs typeface="Verdana"/>
                <a:sym typeface="Verdana"/>
              </a:rPr>
              <a:t>System</a:t>
            </a:r>
            <a:endParaRPr sz="2800"/>
          </a:p>
          <a:p>
            <a:pPr indent="0" lvl="0" marL="0" marR="0" rtl="0" algn="l">
              <a:lnSpc>
                <a:spcPct val="100000"/>
              </a:lnSpc>
              <a:spcBef>
                <a:spcPts val="335"/>
              </a:spcBef>
              <a:spcAft>
                <a:spcPts val="0"/>
              </a:spcAft>
              <a:buNone/>
            </a:pPr>
            <a:r>
              <a:rPr b="0" lang="en-US">
                <a:latin typeface="Verdana"/>
                <a:ea typeface="Verdana"/>
                <a:cs typeface="Verdana"/>
                <a:sym typeface="Verdana"/>
              </a:rPr>
              <a:t>This was used to improve recommendation quality, CF (SVD) is blended with CBF (genre similarity). </a:t>
            </a:r>
            <a:endParaRPr b="0">
              <a:latin typeface="Verdana"/>
              <a:ea typeface="Verdana"/>
              <a:cs typeface="Verdana"/>
              <a:sym typeface="Verdana"/>
            </a:endParaRPr>
          </a:p>
          <a:p>
            <a:pPr indent="0" lvl="0" marL="0" marR="0" rtl="0" algn="l">
              <a:lnSpc>
                <a:spcPct val="100000"/>
              </a:lnSpc>
              <a:spcBef>
                <a:spcPts val="335"/>
              </a:spcBef>
              <a:spcAft>
                <a:spcPts val="0"/>
              </a:spcAft>
              <a:buNone/>
            </a:pPr>
            <a:r>
              <a:rPr b="0" lang="en-US">
                <a:latin typeface="Verdana"/>
                <a:ea typeface="Verdana"/>
                <a:cs typeface="Verdana"/>
                <a:sym typeface="Verdana"/>
              </a:rPr>
              <a:t>This approach balances personalized predictions with genre- based similarities, helping address the cold start problem for new users.</a:t>
            </a:r>
            <a:endParaRPr sz="2100">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8" name="Shape 168"/>
        <p:cNvGrpSpPr/>
        <p:nvPr/>
      </p:nvGrpSpPr>
      <p:grpSpPr>
        <a:xfrm>
          <a:off x="0" y="0"/>
          <a:ext cx="0" cy="0"/>
          <a:chOff x="0" y="0"/>
          <a:chExt cx="0" cy="0"/>
        </a:xfrm>
      </p:grpSpPr>
      <p:sp>
        <p:nvSpPr>
          <p:cNvPr id="169" name="Google Shape;169;p14"/>
          <p:cNvSpPr/>
          <p:nvPr/>
        </p:nvSpPr>
        <p:spPr>
          <a:xfrm>
            <a:off x="-1568175" y="-114825"/>
            <a:ext cx="1984248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DAE4E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0" name="Google Shape;170;p14"/>
          <p:cNvSpPr txBox="1"/>
          <p:nvPr/>
        </p:nvSpPr>
        <p:spPr>
          <a:xfrm>
            <a:off x="2262651" y="9301096"/>
            <a:ext cx="849600" cy="382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t/>
            </a:r>
            <a:endParaRPr sz="2400">
              <a:latin typeface="Tahoma"/>
              <a:ea typeface="Tahoma"/>
              <a:cs typeface="Tahoma"/>
              <a:sym typeface="Tahoma"/>
            </a:endParaRPr>
          </a:p>
        </p:txBody>
      </p:sp>
      <p:sp>
        <p:nvSpPr>
          <p:cNvPr id="171" name="Google Shape;171;p14"/>
          <p:cNvSpPr txBox="1"/>
          <p:nvPr/>
        </p:nvSpPr>
        <p:spPr>
          <a:xfrm>
            <a:off x="3446495" y="9301096"/>
            <a:ext cx="906000" cy="382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t/>
            </a:r>
            <a:endParaRPr sz="2400">
              <a:latin typeface="Tahoma"/>
              <a:ea typeface="Tahoma"/>
              <a:cs typeface="Tahoma"/>
              <a:sym typeface="Tahoma"/>
            </a:endParaRPr>
          </a:p>
        </p:txBody>
      </p:sp>
      <p:sp>
        <p:nvSpPr>
          <p:cNvPr id="172" name="Google Shape;172;p14"/>
          <p:cNvSpPr txBox="1"/>
          <p:nvPr/>
        </p:nvSpPr>
        <p:spPr>
          <a:xfrm>
            <a:off x="4681837" y="9301096"/>
            <a:ext cx="896700" cy="382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t/>
            </a:r>
            <a:endParaRPr sz="2400">
              <a:latin typeface="Tahoma"/>
              <a:ea typeface="Tahoma"/>
              <a:cs typeface="Tahoma"/>
              <a:sym typeface="Tahoma"/>
            </a:endParaRPr>
          </a:p>
        </p:txBody>
      </p:sp>
      <p:sp>
        <p:nvSpPr>
          <p:cNvPr id="173" name="Google Shape;173;p14"/>
          <p:cNvSpPr txBox="1"/>
          <p:nvPr/>
        </p:nvSpPr>
        <p:spPr>
          <a:xfrm>
            <a:off x="5899488" y="9301096"/>
            <a:ext cx="897900" cy="382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t/>
            </a:r>
            <a:endParaRPr sz="2400">
              <a:latin typeface="Tahoma"/>
              <a:ea typeface="Tahoma"/>
              <a:cs typeface="Tahoma"/>
              <a:sym typeface="Tahoma"/>
            </a:endParaRPr>
          </a:p>
        </p:txBody>
      </p:sp>
      <p:sp>
        <p:nvSpPr>
          <p:cNvPr id="174" name="Google Shape;174;p14"/>
          <p:cNvSpPr txBox="1"/>
          <p:nvPr/>
        </p:nvSpPr>
        <p:spPr>
          <a:xfrm>
            <a:off x="7124313" y="9301096"/>
            <a:ext cx="9030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2400">
              <a:latin typeface="Tahoma"/>
              <a:ea typeface="Tahoma"/>
              <a:cs typeface="Tahoma"/>
              <a:sym typeface="Tahoma"/>
            </a:endParaRPr>
          </a:p>
        </p:txBody>
      </p:sp>
      <p:sp>
        <p:nvSpPr>
          <p:cNvPr id="175" name="Google Shape;175;p14"/>
          <p:cNvSpPr txBox="1"/>
          <p:nvPr/>
        </p:nvSpPr>
        <p:spPr>
          <a:xfrm>
            <a:off x="1478815" y="8019693"/>
            <a:ext cx="375900" cy="382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t/>
            </a:r>
            <a:endParaRPr sz="2400">
              <a:latin typeface="Tahoma"/>
              <a:ea typeface="Tahoma"/>
              <a:cs typeface="Tahoma"/>
              <a:sym typeface="Tahoma"/>
            </a:endParaRPr>
          </a:p>
        </p:txBody>
      </p:sp>
      <p:sp>
        <p:nvSpPr>
          <p:cNvPr id="176" name="Google Shape;176;p14"/>
          <p:cNvSpPr txBox="1"/>
          <p:nvPr/>
        </p:nvSpPr>
        <p:spPr>
          <a:xfrm>
            <a:off x="1489232" y="7000760"/>
            <a:ext cx="3678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2400">
              <a:latin typeface="Tahoma"/>
              <a:ea typeface="Tahoma"/>
              <a:cs typeface="Tahoma"/>
              <a:sym typeface="Tahoma"/>
            </a:endParaRPr>
          </a:p>
        </p:txBody>
      </p:sp>
      <p:sp>
        <p:nvSpPr>
          <p:cNvPr id="177" name="Google Shape;177;p14"/>
          <p:cNvSpPr txBox="1"/>
          <p:nvPr/>
        </p:nvSpPr>
        <p:spPr>
          <a:xfrm>
            <a:off x="1487561" y="5981827"/>
            <a:ext cx="3708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2400">
              <a:latin typeface="Tahoma"/>
              <a:ea typeface="Tahoma"/>
              <a:cs typeface="Tahoma"/>
              <a:sym typeface="Tahoma"/>
            </a:endParaRPr>
          </a:p>
        </p:txBody>
      </p:sp>
      <p:sp>
        <p:nvSpPr>
          <p:cNvPr id="178" name="Google Shape;178;p14"/>
          <p:cNvSpPr txBox="1"/>
          <p:nvPr/>
        </p:nvSpPr>
        <p:spPr>
          <a:xfrm>
            <a:off x="1359605" y="3943962"/>
            <a:ext cx="5010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2400">
              <a:latin typeface="Tahoma"/>
              <a:ea typeface="Tahoma"/>
              <a:cs typeface="Tahoma"/>
              <a:sym typeface="Tahoma"/>
            </a:endParaRPr>
          </a:p>
        </p:txBody>
      </p:sp>
      <p:sp>
        <p:nvSpPr>
          <p:cNvPr id="179" name="Google Shape;179;p14"/>
          <p:cNvSpPr txBox="1"/>
          <p:nvPr/>
        </p:nvSpPr>
        <p:spPr>
          <a:xfrm>
            <a:off x="10730375" y="9264280"/>
            <a:ext cx="8496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2400">
              <a:latin typeface="Tahoma"/>
              <a:ea typeface="Tahoma"/>
              <a:cs typeface="Tahoma"/>
              <a:sym typeface="Tahoma"/>
            </a:endParaRPr>
          </a:p>
        </p:txBody>
      </p:sp>
      <p:sp>
        <p:nvSpPr>
          <p:cNvPr id="180" name="Google Shape;180;p14"/>
          <p:cNvSpPr txBox="1"/>
          <p:nvPr/>
        </p:nvSpPr>
        <p:spPr>
          <a:xfrm>
            <a:off x="13327460" y="9264280"/>
            <a:ext cx="896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2400">
              <a:latin typeface="Tahoma"/>
              <a:ea typeface="Tahoma"/>
              <a:cs typeface="Tahoma"/>
              <a:sym typeface="Tahoma"/>
            </a:endParaRPr>
          </a:p>
        </p:txBody>
      </p:sp>
      <p:sp>
        <p:nvSpPr>
          <p:cNvPr id="181" name="Google Shape;181;p14"/>
          <p:cNvSpPr txBox="1"/>
          <p:nvPr/>
        </p:nvSpPr>
        <p:spPr>
          <a:xfrm>
            <a:off x="14637342" y="9264280"/>
            <a:ext cx="8973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2400">
              <a:latin typeface="Tahoma"/>
              <a:ea typeface="Tahoma"/>
              <a:cs typeface="Tahoma"/>
              <a:sym typeface="Tahoma"/>
            </a:endParaRPr>
          </a:p>
        </p:txBody>
      </p:sp>
      <p:sp>
        <p:nvSpPr>
          <p:cNvPr id="182" name="Google Shape;182;p14"/>
          <p:cNvSpPr txBox="1"/>
          <p:nvPr/>
        </p:nvSpPr>
        <p:spPr>
          <a:xfrm>
            <a:off x="15951378" y="9264280"/>
            <a:ext cx="9030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2400">
              <a:latin typeface="Tahoma"/>
              <a:ea typeface="Tahoma"/>
              <a:cs typeface="Tahoma"/>
              <a:sym typeface="Tahoma"/>
            </a:endParaRPr>
          </a:p>
        </p:txBody>
      </p:sp>
      <p:sp>
        <p:nvSpPr>
          <p:cNvPr id="183" name="Google Shape;183;p14"/>
          <p:cNvSpPr txBox="1"/>
          <p:nvPr/>
        </p:nvSpPr>
        <p:spPr>
          <a:xfrm>
            <a:off x="9972057" y="4932909"/>
            <a:ext cx="375900" cy="382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t/>
            </a:r>
            <a:endParaRPr sz="2400">
              <a:latin typeface="Tahoma"/>
              <a:ea typeface="Tahoma"/>
              <a:cs typeface="Tahoma"/>
              <a:sym typeface="Tahoma"/>
            </a:endParaRPr>
          </a:p>
        </p:txBody>
      </p:sp>
      <p:sp>
        <p:nvSpPr>
          <p:cNvPr id="184" name="Google Shape;184;p14"/>
          <p:cNvSpPr txBox="1"/>
          <p:nvPr/>
        </p:nvSpPr>
        <p:spPr>
          <a:xfrm>
            <a:off x="9992714" y="3917329"/>
            <a:ext cx="360600" cy="382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t/>
            </a:r>
            <a:endParaRPr sz="2400">
              <a:latin typeface="Tahoma"/>
              <a:ea typeface="Tahoma"/>
              <a:cs typeface="Tahoma"/>
              <a:sym typeface="Tahoma"/>
            </a:endParaRPr>
          </a:p>
        </p:txBody>
      </p:sp>
      <p:sp>
        <p:nvSpPr>
          <p:cNvPr id="185" name="Google Shape;185;p14"/>
          <p:cNvSpPr txBox="1"/>
          <p:nvPr>
            <p:ph type="title"/>
          </p:nvPr>
        </p:nvSpPr>
        <p:spPr>
          <a:xfrm>
            <a:off x="2944825" y="98285"/>
            <a:ext cx="8257500" cy="997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0" lang="en-US"/>
              <a:t>Model Comparison</a:t>
            </a:r>
            <a:endParaRPr i="0"/>
          </a:p>
        </p:txBody>
      </p:sp>
      <p:sp>
        <p:nvSpPr>
          <p:cNvPr id="186" name="Google Shape;186;p14"/>
          <p:cNvSpPr txBox="1"/>
          <p:nvPr/>
        </p:nvSpPr>
        <p:spPr>
          <a:xfrm>
            <a:off x="-778525" y="1233500"/>
            <a:ext cx="17175600" cy="2546400"/>
          </a:xfrm>
          <a:prstGeom prst="rect">
            <a:avLst/>
          </a:prstGeom>
          <a:noFill/>
          <a:ln>
            <a:noFill/>
          </a:ln>
        </p:spPr>
        <p:txBody>
          <a:bodyPr anchorCtr="0" anchor="t" bIns="0" lIns="0" spcFirstLastPara="1" rIns="0" wrap="square" tIns="12700">
            <a:spAutoFit/>
          </a:bodyPr>
          <a:lstStyle/>
          <a:p>
            <a:pPr indent="0" lvl="0" marL="0" marR="5080" rtl="0" algn="l">
              <a:lnSpc>
                <a:spcPct val="140600"/>
              </a:lnSpc>
              <a:spcBef>
                <a:spcPts val="0"/>
              </a:spcBef>
              <a:spcAft>
                <a:spcPts val="0"/>
              </a:spcAft>
              <a:buNone/>
            </a:pPr>
            <a:r>
              <a:rPr b="1" lang="en-US" sz="2000">
                <a:solidFill>
                  <a:srgbClr val="0E4561"/>
                </a:solidFill>
                <a:latin typeface="Verdana"/>
                <a:ea typeface="Verdana"/>
                <a:cs typeface="Verdana"/>
                <a:sym typeface="Verdana"/>
              </a:rPr>
              <a:t>SVD Performance</a:t>
            </a:r>
            <a:r>
              <a:rPr lang="en-US" sz="2000">
                <a:solidFill>
                  <a:srgbClr val="0E4561"/>
                </a:solidFill>
                <a:latin typeface="Verdana"/>
                <a:ea typeface="Verdana"/>
                <a:cs typeface="Verdana"/>
                <a:sym typeface="Verdana"/>
              </a:rPr>
              <a:t>: SVD consistently has a lower RMSE and MAE compared to the Hybrid system. This suggests that, in this particular evaluation, SVD is making more accurate predictions than the Hybrid approach.</a:t>
            </a:r>
            <a:endParaRPr sz="2000">
              <a:solidFill>
                <a:srgbClr val="0E4561"/>
              </a:solidFill>
              <a:latin typeface="Verdana"/>
              <a:ea typeface="Verdana"/>
              <a:cs typeface="Verdana"/>
              <a:sym typeface="Verdana"/>
            </a:endParaRPr>
          </a:p>
          <a:p>
            <a:pPr indent="0" lvl="0" marL="0" marR="5080" rtl="0" algn="l">
              <a:lnSpc>
                <a:spcPct val="140600"/>
              </a:lnSpc>
              <a:spcBef>
                <a:spcPts val="0"/>
              </a:spcBef>
              <a:spcAft>
                <a:spcPts val="0"/>
              </a:spcAft>
              <a:buNone/>
            </a:pPr>
            <a:r>
              <a:t/>
            </a:r>
            <a:endParaRPr sz="2000">
              <a:solidFill>
                <a:srgbClr val="0E4561"/>
              </a:solidFill>
              <a:latin typeface="Verdana"/>
              <a:ea typeface="Verdana"/>
              <a:cs typeface="Verdana"/>
              <a:sym typeface="Verdana"/>
            </a:endParaRPr>
          </a:p>
          <a:p>
            <a:pPr indent="0" lvl="0" marL="12700" marR="5080" rtl="0" algn="l">
              <a:lnSpc>
                <a:spcPct val="140600"/>
              </a:lnSpc>
              <a:spcBef>
                <a:spcPts val="0"/>
              </a:spcBef>
              <a:spcAft>
                <a:spcPts val="0"/>
              </a:spcAft>
              <a:buClr>
                <a:schemeClr val="dk1"/>
              </a:buClr>
              <a:buSzPts val="1100"/>
              <a:buFont typeface="Arial"/>
              <a:buNone/>
            </a:pPr>
            <a:r>
              <a:rPr b="1" lang="en-US" sz="2000">
                <a:solidFill>
                  <a:srgbClr val="0E4561"/>
                </a:solidFill>
                <a:latin typeface="Verdana"/>
                <a:ea typeface="Verdana"/>
                <a:cs typeface="Verdana"/>
                <a:sym typeface="Verdana"/>
              </a:rPr>
              <a:t>Hybrid Performance</a:t>
            </a:r>
            <a:r>
              <a:rPr lang="en-US" sz="2000">
                <a:solidFill>
                  <a:srgbClr val="0E4561"/>
                </a:solidFill>
                <a:latin typeface="Verdana"/>
                <a:ea typeface="Verdana"/>
                <a:cs typeface="Verdana"/>
                <a:sym typeface="Verdana"/>
              </a:rPr>
              <a:t>: The Hybrid system shows significantly higher RMSE and MAE. This indicates that its predictions are further away from the actual ratings than those of SVD.</a:t>
            </a:r>
            <a:endParaRPr sz="2000">
              <a:solidFill>
                <a:schemeClr val="dk1"/>
              </a:solidFill>
              <a:highlight>
                <a:srgbClr val="FFFFFF"/>
              </a:highlight>
            </a:endParaRPr>
          </a:p>
          <a:p>
            <a:pPr indent="0" lvl="0" marL="12700" marR="5080" rtl="0" algn="l">
              <a:lnSpc>
                <a:spcPct val="140600"/>
              </a:lnSpc>
              <a:spcBef>
                <a:spcPts val="0"/>
              </a:spcBef>
              <a:spcAft>
                <a:spcPts val="0"/>
              </a:spcAft>
              <a:buNone/>
            </a:pPr>
            <a:r>
              <a:t/>
            </a:r>
            <a:endParaRPr sz="2400">
              <a:solidFill>
                <a:srgbClr val="0E4561"/>
              </a:solidFill>
              <a:latin typeface="Tahoma"/>
              <a:ea typeface="Tahoma"/>
              <a:cs typeface="Tahoma"/>
              <a:sym typeface="Tahoma"/>
            </a:endParaRPr>
          </a:p>
        </p:txBody>
      </p:sp>
      <p:pic>
        <p:nvPicPr>
          <p:cNvPr id="187" name="Google Shape;187;p14" title="RMSE and MAE Comparison.PNG"/>
          <p:cNvPicPr preferRelativeResize="0"/>
          <p:nvPr/>
        </p:nvPicPr>
        <p:blipFill>
          <a:blip r:embed="rId3">
            <a:alphaModFix/>
          </a:blip>
          <a:stretch>
            <a:fillRect/>
          </a:stretch>
        </p:blipFill>
        <p:spPr>
          <a:xfrm>
            <a:off x="332700" y="3593075"/>
            <a:ext cx="14089701" cy="567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1" name="Shape 191"/>
        <p:cNvGrpSpPr/>
        <p:nvPr/>
      </p:nvGrpSpPr>
      <p:grpSpPr>
        <a:xfrm>
          <a:off x="0" y="0"/>
          <a:ext cx="0" cy="0"/>
          <a:chOff x="0" y="0"/>
          <a:chExt cx="0" cy="0"/>
        </a:xfrm>
      </p:grpSpPr>
      <p:sp>
        <p:nvSpPr>
          <p:cNvPr id="192" name="Google Shape;192;g347447e2aad_0_10"/>
          <p:cNvSpPr/>
          <p:nvPr/>
        </p:nvSpPr>
        <p:spPr>
          <a:xfrm>
            <a:off x="-2130575" y="-321500"/>
            <a:ext cx="20436840" cy="10621328"/>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DAE4E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2000">
              <a:solidFill>
                <a:srgbClr val="0E4561"/>
              </a:solidFill>
              <a:latin typeface="Verdana"/>
              <a:ea typeface="Verdana"/>
              <a:cs typeface="Verdana"/>
              <a:sym typeface="Verdana"/>
            </a:endParaRPr>
          </a:p>
        </p:txBody>
      </p:sp>
      <p:sp>
        <p:nvSpPr>
          <p:cNvPr id="193" name="Google Shape;193;g347447e2aad_0_10"/>
          <p:cNvSpPr txBox="1"/>
          <p:nvPr/>
        </p:nvSpPr>
        <p:spPr>
          <a:xfrm>
            <a:off x="2262651" y="9301096"/>
            <a:ext cx="849600" cy="382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t/>
            </a:r>
            <a:endParaRPr sz="2400">
              <a:latin typeface="Tahoma"/>
              <a:ea typeface="Tahoma"/>
              <a:cs typeface="Tahoma"/>
              <a:sym typeface="Tahoma"/>
            </a:endParaRPr>
          </a:p>
        </p:txBody>
      </p:sp>
      <p:sp>
        <p:nvSpPr>
          <p:cNvPr id="194" name="Google Shape;194;g347447e2aad_0_10"/>
          <p:cNvSpPr txBox="1"/>
          <p:nvPr/>
        </p:nvSpPr>
        <p:spPr>
          <a:xfrm>
            <a:off x="3446495" y="9301096"/>
            <a:ext cx="906000" cy="382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t/>
            </a:r>
            <a:endParaRPr sz="2400">
              <a:latin typeface="Tahoma"/>
              <a:ea typeface="Tahoma"/>
              <a:cs typeface="Tahoma"/>
              <a:sym typeface="Tahoma"/>
            </a:endParaRPr>
          </a:p>
        </p:txBody>
      </p:sp>
      <p:sp>
        <p:nvSpPr>
          <p:cNvPr id="195" name="Google Shape;195;g347447e2aad_0_10"/>
          <p:cNvSpPr txBox="1"/>
          <p:nvPr/>
        </p:nvSpPr>
        <p:spPr>
          <a:xfrm>
            <a:off x="4681837" y="9301096"/>
            <a:ext cx="896700" cy="382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t/>
            </a:r>
            <a:endParaRPr sz="2400">
              <a:latin typeface="Tahoma"/>
              <a:ea typeface="Tahoma"/>
              <a:cs typeface="Tahoma"/>
              <a:sym typeface="Tahoma"/>
            </a:endParaRPr>
          </a:p>
        </p:txBody>
      </p:sp>
      <p:sp>
        <p:nvSpPr>
          <p:cNvPr id="196" name="Google Shape;196;g347447e2aad_0_10"/>
          <p:cNvSpPr txBox="1"/>
          <p:nvPr/>
        </p:nvSpPr>
        <p:spPr>
          <a:xfrm>
            <a:off x="5899488" y="9301096"/>
            <a:ext cx="897900" cy="382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t/>
            </a:r>
            <a:endParaRPr sz="2400">
              <a:latin typeface="Tahoma"/>
              <a:ea typeface="Tahoma"/>
              <a:cs typeface="Tahoma"/>
              <a:sym typeface="Tahoma"/>
            </a:endParaRPr>
          </a:p>
        </p:txBody>
      </p:sp>
      <p:sp>
        <p:nvSpPr>
          <p:cNvPr id="197" name="Google Shape;197;g347447e2aad_0_10"/>
          <p:cNvSpPr txBox="1"/>
          <p:nvPr/>
        </p:nvSpPr>
        <p:spPr>
          <a:xfrm>
            <a:off x="7124313" y="9301096"/>
            <a:ext cx="9030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2400">
              <a:latin typeface="Tahoma"/>
              <a:ea typeface="Tahoma"/>
              <a:cs typeface="Tahoma"/>
              <a:sym typeface="Tahoma"/>
            </a:endParaRPr>
          </a:p>
        </p:txBody>
      </p:sp>
      <p:sp>
        <p:nvSpPr>
          <p:cNvPr id="198" name="Google Shape;198;g347447e2aad_0_10"/>
          <p:cNvSpPr txBox="1"/>
          <p:nvPr/>
        </p:nvSpPr>
        <p:spPr>
          <a:xfrm>
            <a:off x="1478815" y="8019693"/>
            <a:ext cx="375900" cy="382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t/>
            </a:r>
            <a:endParaRPr sz="2400">
              <a:latin typeface="Tahoma"/>
              <a:ea typeface="Tahoma"/>
              <a:cs typeface="Tahoma"/>
              <a:sym typeface="Tahoma"/>
            </a:endParaRPr>
          </a:p>
        </p:txBody>
      </p:sp>
      <p:sp>
        <p:nvSpPr>
          <p:cNvPr id="199" name="Google Shape;199;g347447e2aad_0_10"/>
          <p:cNvSpPr txBox="1"/>
          <p:nvPr/>
        </p:nvSpPr>
        <p:spPr>
          <a:xfrm>
            <a:off x="1489232" y="7000760"/>
            <a:ext cx="3678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2400">
              <a:latin typeface="Tahoma"/>
              <a:ea typeface="Tahoma"/>
              <a:cs typeface="Tahoma"/>
              <a:sym typeface="Tahoma"/>
            </a:endParaRPr>
          </a:p>
        </p:txBody>
      </p:sp>
      <p:sp>
        <p:nvSpPr>
          <p:cNvPr id="200" name="Google Shape;200;g347447e2aad_0_10"/>
          <p:cNvSpPr txBox="1"/>
          <p:nvPr/>
        </p:nvSpPr>
        <p:spPr>
          <a:xfrm>
            <a:off x="1487561" y="5981827"/>
            <a:ext cx="3708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2400">
              <a:latin typeface="Tahoma"/>
              <a:ea typeface="Tahoma"/>
              <a:cs typeface="Tahoma"/>
              <a:sym typeface="Tahoma"/>
            </a:endParaRPr>
          </a:p>
        </p:txBody>
      </p:sp>
      <p:sp>
        <p:nvSpPr>
          <p:cNvPr id="201" name="Google Shape;201;g347447e2aad_0_10"/>
          <p:cNvSpPr txBox="1"/>
          <p:nvPr/>
        </p:nvSpPr>
        <p:spPr>
          <a:xfrm>
            <a:off x="1359605" y="3943962"/>
            <a:ext cx="5010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2400">
              <a:latin typeface="Tahoma"/>
              <a:ea typeface="Tahoma"/>
              <a:cs typeface="Tahoma"/>
              <a:sym typeface="Tahoma"/>
            </a:endParaRPr>
          </a:p>
        </p:txBody>
      </p:sp>
      <p:sp>
        <p:nvSpPr>
          <p:cNvPr id="202" name="Google Shape;202;g347447e2aad_0_10"/>
          <p:cNvSpPr txBox="1"/>
          <p:nvPr/>
        </p:nvSpPr>
        <p:spPr>
          <a:xfrm>
            <a:off x="10730375" y="9264280"/>
            <a:ext cx="8496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2400">
              <a:latin typeface="Tahoma"/>
              <a:ea typeface="Tahoma"/>
              <a:cs typeface="Tahoma"/>
              <a:sym typeface="Tahoma"/>
            </a:endParaRPr>
          </a:p>
        </p:txBody>
      </p:sp>
      <p:sp>
        <p:nvSpPr>
          <p:cNvPr id="203" name="Google Shape;203;g347447e2aad_0_10"/>
          <p:cNvSpPr txBox="1"/>
          <p:nvPr/>
        </p:nvSpPr>
        <p:spPr>
          <a:xfrm>
            <a:off x="13327460" y="9264280"/>
            <a:ext cx="8967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2400">
              <a:latin typeface="Tahoma"/>
              <a:ea typeface="Tahoma"/>
              <a:cs typeface="Tahoma"/>
              <a:sym typeface="Tahoma"/>
            </a:endParaRPr>
          </a:p>
        </p:txBody>
      </p:sp>
      <p:sp>
        <p:nvSpPr>
          <p:cNvPr id="204" name="Google Shape;204;g347447e2aad_0_10"/>
          <p:cNvSpPr txBox="1"/>
          <p:nvPr/>
        </p:nvSpPr>
        <p:spPr>
          <a:xfrm>
            <a:off x="14637342" y="9264280"/>
            <a:ext cx="8973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2400">
              <a:latin typeface="Tahoma"/>
              <a:ea typeface="Tahoma"/>
              <a:cs typeface="Tahoma"/>
              <a:sym typeface="Tahoma"/>
            </a:endParaRPr>
          </a:p>
        </p:txBody>
      </p:sp>
      <p:sp>
        <p:nvSpPr>
          <p:cNvPr id="205" name="Google Shape;205;g347447e2aad_0_10"/>
          <p:cNvSpPr txBox="1"/>
          <p:nvPr/>
        </p:nvSpPr>
        <p:spPr>
          <a:xfrm>
            <a:off x="15951378" y="9264280"/>
            <a:ext cx="9030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t/>
            </a:r>
            <a:endParaRPr sz="2400">
              <a:latin typeface="Tahoma"/>
              <a:ea typeface="Tahoma"/>
              <a:cs typeface="Tahoma"/>
              <a:sym typeface="Tahoma"/>
            </a:endParaRPr>
          </a:p>
        </p:txBody>
      </p:sp>
      <p:sp>
        <p:nvSpPr>
          <p:cNvPr id="206" name="Google Shape;206;g347447e2aad_0_10"/>
          <p:cNvSpPr txBox="1"/>
          <p:nvPr/>
        </p:nvSpPr>
        <p:spPr>
          <a:xfrm>
            <a:off x="9972057" y="4932909"/>
            <a:ext cx="375900" cy="382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t/>
            </a:r>
            <a:endParaRPr sz="2400">
              <a:latin typeface="Tahoma"/>
              <a:ea typeface="Tahoma"/>
              <a:cs typeface="Tahoma"/>
              <a:sym typeface="Tahoma"/>
            </a:endParaRPr>
          </a:p>
        </p:txBody>
      </p:sp>
      <p:sp>
        <p:nvSpPr>
          <p:cNvPr id="207" name="Google Shape;207;g347447e2aad_0_10"/>
          <p:cNvSpPr txBox="1"/>
          <p:nvPr/>
        </p:nvSpPr>
        <p:spPr>
          <a:xfrm>
            <a:off x="9992714" y="3917329"/>
            <a:ext cx="360600" cy="382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t/>
            </a:r>
            <a:endParaRPr sz="2400">
              <a:latin typeface="Tahoma"/>
              <a:ea typeface="Tahoma"/>
              <a:cs typeface="Tahoma"/>
              <a:sym typeface="Tahoma"/>
            </a:endParaRPr>
          </a:p>
        </p:txBody>
      </p:sp>
      <p:sp>
        <p:nvSpPr>
          <p:cNvPr id="208" name="Google Shape;208;g347447e2aad_0_10"/>
          <p:cNvSpPr txBox="1"/>
          <p:nvPr>
            <p:ph type="title"/>
          </p:nvPr>
        </p:nvSpPr>
        <p:spPr>
          <a:xfrm>
            <a:off x="3019813" y="373835"/>
            <a:ext cx="8257500" cy="997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0" lang="en-US"/>
              <a:t>Model Comparison</a:t>
            </a:r>
            <a:endParaRPr i="0"/>
          </a:p>
        </p:txBody>
      </p:sp>
      <p:sp>
        <p:nvSpPr>
          <p:cNvPr id="209" name="Google Shape;209;g347447e2aad_0_10"/>
          <p:cNvSpPr txBox="1"/>
          <p:nvPr/>
        </p:nvSpPr>
        <p:spPr>
          <a:xfrm>
            <a:off x="0" y="1681225"/>
            <a:ext cx="15831000" cy="1186200"/>
          </a:xfrm>
          <a:prstGeom prst="rect">
            <a:avLst/>
          </a:prstGeom>
          <a:noFill/>
          <a:ln>
            <a:noFill/>
          </a:ln>
        </p:spPr>
        <p:txBody>
          <a:bodyPr anchorCtr="0" anchor="t" bIns="0" lIns="0" spcFirstLastPara="1" rIns="0" wrap="square" tIns="12700">
            <a:spAutoFit/>
          </a:bodyPr>
          <a:lstStyle/>
          <a:p>
            <a:pPr indent="0" lvl="0" marL="12700" marR="5080" rtl="0" algn="l">
              <a:lnSpc>
                <a:spcPct val="140600"/>
              </a:lnSpc>
              <a:spcBef>
                <a:spcPts val="0"/>
              </a:spcBef>
              <a:spcAft>
                <a:spcPts val="0"/>
              </a:spcAft>
              <a:buNone/>
            </a:pPr>
            <a:r>
              <a:rPr lang="en-US" sz="2000">
                <a:solidFill>
                  <a:srgbClr val="0E4561"/>
                </a:solidFill>
                <a:latin typeface="Verdana"/>
                <a:ea typeface="Verdana"/>
                <a:cs typeface="Verdana"/>
                <a:sym typeface="Verdana"/>
              </a:rPr>
              <a:t>The Hybrid Model appears to be biased negatively but appears to be more consistent and has lower error variance. Since the goal is to have errors closer to zero on average, the SVD model is more preferable but its spread suggests that it's inconsistent.</a:t>
            </a:r>
            <a:endParaRPr sz="2000">
              <a:solidFill>
                <a:srgbClr val="0E4561"/>
              </a:solidFill>
              <a:latin typeface="Verdana"/>
              <a:ea typeface="Verdana"/>
              <a:cs typeface="Verdana"/>
              <a:sym typeface="Verdana"/>
            </a:endParaRPr>
          </a:p>
        </p:txBody>
      </p:sp>
      <p:pic>
        <p:nvPicPr>
          <p:cNvPr id="210" name="Google Shape;210;g347447e2aad_0_10" title="Error Distribution of SVD and Hybrid.PNG"/>
          <p:cNvPicPr preferRelativeResize="0"/>
          <p:nvPr/>
        </p:nvPicPr>
        <p:blipFill>
          <a:blip r:embed="rId3">
            <a:alphaModFix/>
          </a:blip>
          <a:stretch>
            <a:fillRect/>
          </a:stretch>
        </p:blipFill>
        <p:spPr>
          <a:xfrm>
            <a:off x="1247725" y="3177025"/>
            <a:ext cx="12079725" cy="6376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5"/>
          <p:cNvSpPr txBox="1"/>
          <p:nvPr>
            <p:ph type="title"/>
          </p:nvPr>
        </p:nvSpPr>
        <p:spPr>
          <a:xfrm>
            <a:off x="1016000" y="626410"/>
            <a:ext cx="8257508" cy="10040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Recommendations</a:t>
            </a:r>
            <a:endParaRPr/>
          </a:p>
        </p:txBody>
      </p:sp>
      <p:sp>
        <p:nvSpPr>
          <p:cNvPr id="216" name="Google Shape;216;p15"/>
          <p:cNvSpPr txBox="1"/>
          <p:nvPr/>
        </p:nvSpPr>
        <p:spPr>
          <a:xfrm>
            <a:off x="3717648" y="4205351"/>
            <a:ext cx="11183100" cy="3561600"/>
          </a:xfrm>
          <a:prstGeom prst="rect">
            <a:avLst/>
          </a:prstGeom>
          <a:noFill/>
          <a:ln>
            <a:noFill/>
          </a:ln>
        </p:spPr>
        <p:txBody>
          <a:bodyPr anchorCtr="0" anchor="t" bIns="0" lIns="0" spcFirstLastPara="1" rIns="0" wrap="square" tIns="12050">
            <a:spAutoFit/>
          </a:bodyPr>
          <a:lstStyle/>
          <a:p>
            <a:pPr indent="-384175" lvl="0" marL="457200" marR="130810" rtl="0" algn="l">
              <a:lnSpc>
                <a:spcPct val="140200"/>
              </a:lnSpc>
              <a:spcBef>
                <a:spcPts val="0"/>
              </a:spcBef>
              <a:spcAft>
                <a:spcPts val="0"/>
              </a:spcAft>
              <a:buClr>
                <a:srgbClr val="0E4561"/>
              </a:buClr>
              <a:buSzPts val="2450"/>
              <a:buFont typeface="Tahoma"/>
              <a:buChar char="●"/>
            </a:pPr>
            <a:r>
              <a:rPr lang="en-US" sz="2450">
                <a:solidFill>
                  <a:srgbClr val="0E4561"/>
                </a:solidFill>
                <a:latin typeface="Tahoma"/>
                <a:ea typeface="Tahoma"/>
                <a:cs typeface="Tahoma"/>
                <a:sym typeface="Tahoma"/>
              </a:rPr>
              <a:t> Collaborative filtering (SVD) is the best model for the recommender system since it has a lower RMSE </a:t>
            </a:r>
            <a:r>
              <a:rPr lang="en-US" sz="2450">
                <a:solidFill>
                  <a:srgbClr val="0E4561"/>
                </a:solidFill>
                <a:latin typeface="Tahoma"/>
                <a:ea typeface="Tahoma"/>
                <a:cs typeface="Tahoma"/>
                <a:sym typeface="Tahoma"/>
              </a:rPr>
              <a:t>and</a:t>
            </a:r>
            <a:r>
              <a:rPr lang="en-US" sz="2450">
                <a:solidFill>
                  <a:srgbClr val="0E4561"/>
                </a:solidFill>
                <a:latin typeface="Tahoma"/>
                <a:ea typeface="Tahoma"/>
                <a:cs typeface="Tahoma"/>
                <a:sym typeface="Tahoma"/>
              </a:rPr>
              <a:t> MAE compared to the hybrid recommendation system.</a:t>
            </a:r>
            <a:endParaRPr sz="2450">
              <a:solidFill>
                <a:srgbClr val="0E4561"/>
              </a:solidFill>
              <a:latin typeface="Tahoma"/>
              <a:ea typeface="Tahoma"/>
              <a:cs typeface="Tahoma"/>
              <a:sym typeface="Tahoma"/>
            </a:endParaRPr>
          </a:p>
          <a:p>
            <a:pPr indent="0" lvl="0" marL="457200" marR="130810" rtl="0" algn="l">
              <a:lnSpc>
                <a:spcPct val="140200"/>
              </a:lnSpc>
              <a:spcBef>
                <a:spcPts val="0"/>
              </a:spcBef>
              <a:spcAft>
                <a:spcPts val="0"/>
              </a:spcAft>
              <a:buNone/>
            </a:pPr>
            <a:r>
              <a:t/>
            </a:r>
            <a:endParaRPr sz="2450">
              <a:solidFill>
                <a:srgbClr val="0E4561"/>
              </a:solidFill>
              <a:latin typeface="Tahoma"/>
              <a:ea typeface="Tahoma"/>
              <a:cs typeface="Tahoma"/>
              <a:sym typeface="Tahoma"/>
            </a:endParaRPr>
          </a:p>
          <a:p>
            <a:pPr indent="-384175" lvl="0" marL="457200" marR="130810" rtl="0" algn="l">
              <a:lnSpc>
                <a:spcPct val="140200"/>
              </a:lnSpc>
              <a:spcBef>
                <a:spcPts val="0"/>
              </a:spcBef>
              <a:spcAft>
                <a:spcPts val="0"/>
              </a:spcAft>
              <a:buClr>
                <a:srgbClr val="0E4561"/>
              </a:buClr>
              <a:buSzPts val="2450"/>
              <a:buFont typeface="Tahoma"/>
              <a:buChar char="●"/>
            </a:pPr>
            <a:r>
              <a:rPr lang="en-US" sz="2450">
                <a:solidFill>
                  <a:srgbClr val="0E4561"/>
                </a:solidFill>
                <a:latin typeface="Tahoma"/>
                <a:ea typeface="Tahoma"/>
                <a:cs typeface="Tahoma"/>
                <a:sym typeface="Tahoma"/>
              </a:rPr>
              <a:t>When a user is new ,recommend movies based on their popularity while, for a current user , use their previous information on movie ratings and genres preferred to tailor recommendation.</a:t>
            </a:r>
            <a:endParaRPr sz="2450">
              <a:latin typeface="Tahoma"/>
              <a:ea typeface="Tahoma"/>
              <a:cs typeface="Tahoma"/>
              <a:sym typeface="Tahoma"/>
            </a:endParaRPr>
          </a:p>
        </p:txBody>
      </p:sp>
      <p:sp>
        <p:nvSpPr>
          <p:cNvPr id="217" name="Google Shape;217;p15"/>
          <p:cNvSpPr/>
          <p:nvPr/>
        </p:nvSpPr>
        <p:spPr>
          <a:xfrm>
            <a:off x="5897879" y="3568974"/>
            <a:ext cx="6492240" cy="0"/>
          </a:xfrm>
          <a:custGeom>
            <a:rect b="b" l="l" r="r" t="t"/>
            <a:pathLst>
              <a:path extrusionOk="0" h="120000" w="6492240">
                <a:moveTo>
                  <a:pt x="0" y="0"/>
                </a:moveTo>
                <a:lnTo>
                  <a:pt x="6492239" y="0"/>
                </a:lnTo>
              </a:path>
            </a:pathLst>
          </a:custGeom>
          <a:noFill/>
          <a:ln cap="flat" cmpd="sng" w="76175">
            <a:solidFill>
              <a:srgbClr val="0E456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18" name="Google Shape;218;p15"/>
          <p:cNvPicPr preferRelativeResize="0"/>
          <p:nvPr/>
        </p:nvPicPr>
        <p:blipFill rotWithShape="1">
          <a:blip r:embed="rId3">
            <a:alphaModFix/>
          </a:blip>
          <a:srcRect b="0" l="0" r="0" t="0"/>
          <a:stretch/>
        </p:blipFill>
        <p:spPr>
          <a:xfrm>
            <a:off x="8307825" y="2479410"/>
            <a:ext cx="229776" cy="229769"/>
          </a:xfrm>
          <a:prstGeom prst="rect">
            <a:avLst/>
          </a:prstGeom>
          <a:noFill/>
          <a:ln>
            <a:noFill/>
          </a:ln>
        </p:spPr>
      </p:pic>
      <p:pic>
        <p:nvPicPr>
          <p:cNvPr id="219" name="Google Shape;219;p15"/>
          <p:cNvPicPr preferRelativeResize="0"/>
          <p:nvPr/>
        </p:nvPicPr>
        <p:blipFill rotWithShape="1">
          <a:blip r:embed="rId4">
            <a:alphaModFix/>
          </a:blip>
          <a:srcRect b="0" l="0" r="0" t="0"/>
          <a:stretch/>
        </p:blipFill>
        <p:spPr>
          <a:xfrm>
            <a:off x="8668315" y="2481584"/>
            <a:ext cx="229780" cy="229771"/>
          </a:xfrm>
          <a:prstGeom prst="rect">
            <a:avLst/>
          </a:prstGeom>
          <a:noFill/>
          <a:ln>
            <a:noFill/>
          </a:ln>
        </p:spPr>
      </p:pic>
      <p:pic>
        <p:nvPicPr>
          <p:cNvPr id="220" name="Google Shape;220;p15"/>
          <p:cNvPicPr preferRelativeResize="0"/>
          <p:nvPr/>
        </p:nvPicPr>
        <p:blipFill rotWithShape="1">
          <a:blip r:embed="rId4">
            <a:alphaModFix/>
          </a:blip>
          <a:srcRect b="0" l="0" r="0" t="0"/>
          <a:stretch/>
        </p:blipFill>
        <p:spPr>
          <a:xfrm>
            <a:off x="9029124" y="2481584"/>
            <a:ext cx="229780" cy="229771"/>
          </a:xfrm>
          <a:prstGeom prst="rect">
            <a:avLst/>
          </a:prstGeom>
          <a:noFill/>
          <a:ln>
            <a:noFill/>
          </a:ln>
        </p:spPr>
      </p:pic>
      <p:pic>
        <p:nvPicPr>
          <p:cNvPr id="221" name="Google Shape;221;p15"/>
          <p:cNvPicPr preferRelativeResize="0"/>
          <p:nvPr/>
        </p:nvPicPr>
        <p:blipFill rotWithShape="1">
          <a:blip r:embed="rId5">
            <a:alphaModFix/>
          </a:blip>
          <a:srcRect b="0" l="0" r="0" t="0"/>
          <a:stretch/>
        </p:blipFill>
        <p:spPr>
          <a:xfrm>
            <a:off x="9389793" y="2481587"/>
            <a:ext cx="229780" cy="229768"/>
          </a:xfrm>
          <a:prstGeom prst="rect">
            <a:avLst/>
          </a:prstGeom>
          <a:noFill/>
          <a:ln>
            <a:noFill/>
          </a:ln>
        </p:spPr>
      </p:pic>
      <p:pic>
        <p:nvPicPr>
          <p:cNvPr id="222" name="Google Shape;222;p15"/>
          <p:cNvPicPr preferRelativeResize="0"/>
          <p:nvPr/>
        </p:nvPicPr>
        <p:blipFill rotWithShape="1">
          <a:blip r:embed="rId6">
            <a:alphaModFix/>
          </a:blip>
          <a:srcRect b="0" l="0" r="0" t="0"/>
          <a:stretch/>
        </p:blipFill>
        <p:spPr>
          <a:xfrm>
            <a:off x="9750417" y="2481584"/>
            <a:ext cx="229780" cy="22977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6"/>
          <p:cNvSpPr txBox="1"/>
          <p:nvPr>
            <p:ph type="title"/>
          </p:nvPr>
        </p:nvSpPr>
        <p:spPr>
          <a:xfrm>
            <a:off x="1362075" y="810085"/>
            <a:ext cx="8257500" cy="1121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0" lang="en-US" sz="7200"/>
              <a:t>Conclusion</a:t>
            </a:r>
            <a:endParaRPr i="0" sz="7200"/>
          </a:p>
        </p:txBody>
      </p:sp>
      <p:sp>
        <p:nvSpPr>
          <p:cNvPr id="228" name="Google Shape;228;p16"/>
          <p:cNvSpPr txBox="1"/>
          <p:nvPr/>
        </p:nvSpPr>
        <p:spPr>
          <a:xfrm>
            <a:off x="4126116" y="4184194"/>
            <a:ext cx="10036200" cy="2612700"/>
          </a:xfrm>
          <a:prstGeom prst="rect">
            <a:avLst/>
          </a:prstGeom>
          <a:noFill/>
          <a:ln>
            <a:noFill/>
          </a:ln>
        </p:spPr>
        <p:txBody>
          <a:bodyPr anchorCtr="0" anchor="t" bIns="0" lIns="0" spcFirstLastPara="1" rIns="0" wrap="square" tIns="12700">
            <a:spAutoFit/>
          </a:bodyPr>
          <a:lstStyle/>
          <a:p>
            <a:pPr indent="0" lvl="0" marL="0" rtl="0" algn="ctr">
              <a:lnSpc>
                <a:spcPct val="140600"/>
              </a:lnSpc>
              <a:spcBef>
                <a:spcPts val="0"/>
              </a:spcBef>
              <a:spcAft>
                <a:spcPts val="0"/>
              </a:spcAft>
              <a:buNone/>
            </a:pPr>
            <a:r>
              <a:rPr lang="en-US" sz="2550">
                <a:solidFill>
                  <a:srgbClr val="0E4561"/>
                </a:solidFill>
                <a:latin typeface="Verdana"/>
                <a:ea typeface="Verdana"/>
                <a:cs typeface="Verdana"/>
                <a:sym typeface="Verdana"/>
              </a:rPr>
              <a:t>In this Analysis, we evaluated the performance of different models for predicting movie ratings; SVD and a Hybrid model. Though the hybrid model was more consistent, the goal was to have errors close to zero on average which is why the SVD model is more preferable.</a:t>
            </a:r>
            <a:endParaRPr sz="2900">
              <a:latin typeface="Verdana"/>
              <a:ea typeface="Verdana"/>
              <a:cs typeface="Verdana"/>
              <a:sym typeface="Verdana"/>
            </a:endParaRPr>
          </a:p>
        </p:txBody>
      </p:sp>
      <p:sp>
        <p:nvSpPr>
          <p:cNvPr id="229" name="Google Shape;229;p16"/>
          <p:cNvSpPr/>
          <p:nvPr/>
        </p:nvSpPr>
        <p:spPr>
          <a:xfrm>
            <a:off x="5897879" y="3568974"/>
            <a:ext cx="6492240" cy="0"/>
          </a:xfrm>
          <a:custGeom>
            <a:rect b="b" l="l" r="r" t="t"/>
            <a:pathLst>
              <a:path extrusionOk="0" h="120000" w="6492240">
                <a:moveTo>
                  <a:pt x="0" y="0"/>
                </a:moveTo>
                <a:lnTo>
                  <a:pt x="6492239" y="0"/>
                </a:lnTo>
              </a:path>
            </a:pathLst>
          </a:custGeom>
          <a:noFill/>
          <a:ln cap="flat" cmpd="sng" w="76175">
            <a:solidFill>
              <a:srgbClr val="0E456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0" name="Google Shape;230;p16"/>
          <p:cNvSpPr/>
          <p:nvPr/>
        </p:nvSpPr>
        <p:spPr>
          <a:xfrm>
            <a:off x="5897879" y="7171009"/>
            <a:ext cx="6492240" cy="0"/>
          </a:xfrm>
          <a:custGeom>
            <a:rect b="b" l="l" r="r" t="t"/>
            <a:pathLst>
              <a:path extrusionOk="0" h="120000" w="6492240">
                <a:moveTo>
                  <a:pt x="0" y="0"/>
                </a:moveTo>
                <a:lnTo>
                  <a:pt x="6492239" y="0"/>
                </a:lnTo>
              </a:path>
            </a:pathLst>
          </a:custGeom>
          <a:noFill/>
          <a:ln cap="flat" cmpd="sng" w="76175">
            <a:solidFill>
              <a:srgbClr val="0E456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31" name="Google Shape;231;p16"/>
          <p:cNvPicPr preferRelativeResize="0"/>
          <p:nvPr/>
        </p:nvPicPr>
        <p:blipFill rotWithShape="1">
          <a:blip r:embed="rId3">
            <a:alphaModFix/>
          </a:blip>
          <a:srcRect b="0" l="0" r="0" t="0"/>
          <a:stretch/>
        </p:blipFill>
        <p:spPr>
          <a:xfrm>
            <a:off x="8668315" y="2481584"/>
            <a:ext cx="229780" cy="229771"/>
          </a:xfrm>
          <a:prstGeom prst="rect">
            <a:avLst/>
          </a:prstGeom>
          <a:noFill/>
          <a:ln>
            <a:noFill/>
          </a:ln>
        </p:spPr>
      </p:pic>
      <p:pic>
        <p:nvPicPr>
          <p:cNvPr id="232" name="Google Shape;232;p16"/>
          <p:cNvPicPr preferRelativeResize="0"/>
          <p:nvPr/>
        </p:nvPicPr>
        <p:blipFill rotWithShape="1">
          <a:blip r:embed="rId4">
            <a:alphaModFix/>
          </a:blip>
          <a:srcRect b="0" l="0" r="0" t="0"/>
          <a:stretch/>
        </p:blipFill>
        <p:spPr>
          <a:xfrm>
            <a:off x="8307825" y="2479410"/>
            <a:ext cx="229776" cy="229769"/>
          </a:xfrm>
          <a:prstGeom prst="rect">
            <a:avLst/>
          </a:prstGeom>
          <a:noFill/>
          <a:ln>
            <a:noFill/>
          </a:ln>
        </p:spPr>
      </p:pic>
      <p:pic>
        <p:nvPicPr>
          <p:cNvPr id="233" name="Google Shape;233;p16"/>
          <p:cNvPicPr preferRelativeResize="0"/>
          <p:nvPr/>
        </p:nvPicPr>
        <p:blipFill rotWithShape="1">
          <a:blip r:embed="rId5">
            <a:alphaModFix/>
          </a:blip>
          <a:srcRect b="0" l="0" r="0" t="0"/>
          <a:stretch/>
        </p:blipFill>
        <p:spPr>
          <a:xfrm>
            <a:off x="9389793" y="2481587"/>
            <a:ext cx="229780" cy="229768"/>
          </a:xfrm>
          <a:prstGeom prst="rect">
            <a:avLst/>
          </a:prstGeom>
          <a:noFill/>
          <a:ln>
            <a:noFill/>
          </a:ln>
        </p:spPr>
      </p:pic>
      <p:pic>
        <p:nvPicPr>
          <p:cNvPr id="234" name="Google Shape;234;p16"/>
          <p:cNvPicPr preferRelativeResize="0"/>
          <p:nvPr/>
        </p:nvPicPr>
        <p:blipFill rotWithShape="1">
          <a:blip r:embed="rId3">
            <a:alphaModFix/>
          </a:blip>
          <a:srcRect b="0" l="0" r="0" t="0"/>
          <a:stretch/>
        </p:blipFill>
        <p:spPr>
          <a:xfrm>
            <a:off x="9029124" y="2481584"/>
            <a:ext cx="229780" cy="229771"/>
          </a:xfrm>
          <a:prstGeom prst="rect">
            <a:avLst/>
          </a:prstGeom>
          <a:noFill/>
          <a:ln>
            <a:noFill/>
          </a:ln>
        </p:spPr>
      </p:pic>
      <p:pic>
        <p:nvPicPr>
          <p:cNvPr id="235" name="Google Shape;235;p16"/>
          <p:cNvPicPr preferRelativeResize="0"/>
          <p:nvPr/>
        </p:nvPicPr>
        <p:blipFill rotWithShape="1">
          <a:blip r:embed="rId6">
            <a:alphaModFix/>
          </a:blip>
          <a:srcRect b="0" l="0" r="0" t="0"/>
          <a:stretch/>
        </p:blipFill>
        <p:spPr>
          <a:xfrm>
            <a:off x="9750417" y="2481584"/>
            <a:ext cx="229780" cy="229771"/>
          </a:xfrm>
          <a:prstGeom prst="rect">
            <a:avLst/>
          </a:prstGeom>
          <a:noFill/>
          <a:ln>
            <a:noFill/>
          </a:ln>
        </p:spPr>
      </p:pic>
      <p:pic>
        <p:nvPicPr>
          <p:cNvPr id="236" name="Google Shape;236;p16"/>
          <p:cNvPicPr preferRelativeResize="0"/>
          <p:nvPr/>
        </p:nvPicPr>
        <p:blipFill rotWithShape="1">
          <a:blip r:embed="rId7">
            <a:alphaModFix/>
          </a:blip>
          <a:srcRect b="0" l="0" r="0" t="0"/>
          <a:stretch/>
        </p:blipFill>
        <p:spPr>
          <a:xfrm>
            <a:off x="8307825" y="8028381"/>
            <a:ext cx="229776" cy="229769"/>
          </a:xfrm>
          <a:prstGeom prst="rect">
            <a:avLst/>
          </a:prstGeom>
          <a:noFill/>
          <a:ln>
            <a:noFill/>
          </a:ln>
        </p:spPr>
      </p:pic>
      <p:pic>
        <p:nvPicPr>
          <p:cNvPr id="237" name="Google Shape;237;p16"/>
          <p:cNvPicPr preferRelativeResize="0"/>
          <p:nvPr/>
        </p:nvPicPr>
        <p:blipFill rotWithShape="1">
          <a:blip r:embed="rId8">
            <a:alphaModFix/>
          </a:blip>
          <a:srcRect b="0" l="0" r="0" t="0"/>
          <a:stretch/>
        </p:blipFill>
        <p:spPr>
          <a:xfrm>
            <a:off x="8668315" y="8030555"/>
            <a:ext cx="229780" cy="229771"/>
          </a:xfrm>
          <a:prstGeom prst="rect">
            <a:avLst/>
          </a:prstGeom>
          <a:noFill/>
          <a:ln>
            <a:noFill/>
          </a:ln>
        </p:spPr>
      </p:pic>
      <p:pic>
        <p:nvPicPr>
          <p:cNvPr id="238" name="Google Shape;238;p16"/>
          <p:cNvPicPr preferRelativeResize="0"/>
          <p:nvPr/>
        </p:nvPicPr>
        <p:blipFill rotWithShape="1">
          <a:blip r:embed="rId5">
            <a:alphaModFix/>
          </a:blip>
          <a:srcRect b="0" l="0" r="0" t="0"/>
          <a:stretch/>
        </p:blipFill>
        <p:spPr>
          <a:xfrm>
            <a:off x="9389793" y="8030558"/>
            <a:ext cx="229780" cy="229768"/>
          </a:xfrm>
          <a:prstGeom prst="rect">
            <a:avLst/>
          </a:prstGeom>
          <a:noFill/>
          <a:ln>
            <a:noFill/>
          </a:ln>
        </p:spPr>
      </p:pic>
      <p:pic>
        <p:nvPicPr>
          <p:cNvPr id="239" name="Google Shape;239;p16"/>
          <p:cNvPicPr preferRelativeResize="0"/>
          <p:nvPr/>
        </p:nvPicPr>
        <p:blipFill rotWithShape="1">
          <a:blip r:embed="rId8">
            <a:alphaModFix/>
          </a:blip>
          <a:srcRect b="0" l="0" r="0" t="0"/>
          <a:stretch/>
        </p:blipFill>
        <p:spPr>
          <a:xfrm>
            <a:off x="9029124" y="8030555"/>
            <a:ext cx="229780" cy="229771"/>
          </a:xfrm>
          <a:prstGeom prst="rect">
            <a:avLst/>
          </a:prstGeom>
          <a:noFill/>
          <a:ln>
            <a:noFill/>
          </a:ln>
        </p:spPr>
      </p:pic>
      <p:pic>
        <p:nvPicPr>
          <p:cNvPr id="240" name="Google Shape;240;p16"/>
          <p:cNvPicPr preferRelativeResize="0"/>
          <p:nvPr/>
        </p:nvPicPr>
        <p:blipFill rotWithShape="1">
          <a:blip r:embed="rId9">
            <a:alphaModFix/>
          </a:blip>
          <a:srcRect b="0" l="0" r="0" t="0"/>
          <a:stretch/>
        </p:blipFill>
        <p:spPr>
          <a:xfrm>
            <a:off x="9750417" y="8030555"/>
            <a:ext cx="229780" cy="22977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txBox="1"/>
          <p:nvPr>
            <p:ph type="title"/>
          </p:nvPr>
        </p:nvSpPr>
        <p:spPr>
          <a:xfrm>
            <a:off x="1001400" y="595835"/>
            <a:ext cx="8257500" cy="1121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0" lang="en-US" sz="7200"/>
              <a:t>Next Steps</a:t>
            </a:r>
            <a:endParaRPr i="0" sz="7200"/>
          </a:p>
        </p:txBody>
      </p:sp>
      <p:sp>
        <p:nvSpPr>
          <p:cNvPr id="246" name="Google Shape;246;p17"/>
          <p:cNvSpPr txBox="1"/>
          <p:nvPr/>
        </p:nvSpPr>
        <p:spPr>
          <a:xfrm>
            <a:off x="4021800" y="3187862"/>
            <a:ext cx="10591200" cy="6453000"/>
          </a:xfrm>
          <a:prstGeom prst="rect">
            <a:avLst/>
          </a:prstGeom>
          <a:noFill/>
          <a:ln>
            <a:noFill/>
          </a:ln>
        </p:spPr>
        <p:txBody>
          <a:bodyPr anchorCtr="0" anchor="t" bIns="0" lIns="0" spcFirstLastPara="1" rIns="0" wrap="square" tIns="12700">
            <a:spAutoFit/>
          </a:bodyPr>
          <a:lstStyle/>
          <a:p>
            <a:pPr indent="-390525" lvl="0" marL="457200" rtl="0" algn="l">
              <a:lnSpc>
                <a:spcPct val="115000"/>
              </a:lnSpc>
              <a:spcBef>
                <a:spcPts val="1100"/>
              </a:spcBef>
              <a:spcAft>
                <a:spcPts val="0"/>
              </a:spcAft>
              <a:buClr>
                <a:srgbClr val="0E4561"/>
              </a:buClr>
              <a:buSzPts val="2550"/>
              <a:buFont typeface="Verdana"/>
              <a:buChar char="●"/>
            </a:pPr>
            <a:r>
              <a:rPr b="1" lang="en-US" sz="2550">
                <a:solidFill>
                  <a:srgbClr val="0E4561"/>
                </a:solidFill>
                <a:latin typeface="Verdana"/>
                <a:ea typeface="Verdana"/>
                <a:cs typeface="Verdana"/>
                <a:sym typeface="Verdana"/>
              </a:rPr>
              <a:t>Model Tuning</a:t>
            </a:r>
            <a:r>
              <a:rPr lang="en-US" sz="2550">
                <a:solidFill>
                  <a:srgbClr val="0E4561"/>
                </a:solidFill>
                <a:latin typeface="Verdana"/>
                <a:ea typeface="Verdana"/>
                <a:cs typeface="Verdana"/>
                <a:sym typeface="Verdana"/>
              </a:rPr>
              <a:t>: Further hyperparameter tuning for both models.</a:t>
            </a:r>
            <a:endParaRPr sz="2550">
              <a:solidFill>
                <a:srgbClr val="0E4561"/>
              </a:solidFill>
              <a:latin typeface="Verdana"/>
              <a:ea typeface="Verdana"/>
              <a:cs typeface="Verdana"/>
              <a:sym typeface="Verdana"/>
            </a:endParaRPr>
          </a:p>
          <a:p>
            <a:pPr indent="0" lvl="0" marL="457200" rtl="0" algn="l">
              <a:lnSpc>
                <a:spcPct val="115000"/>
              </a:lnSpc>
              <a:spcBef>
                <a:spcPts val="1100"/>
              </a:spcBef>
              <a:spcAft>
                <a:spcPts val="0"/>
              </a:spcAft>
              <a:buNone/>
            </a:pPr>
            <a:r>
              <a:t/>
            </a:r>
            <a:endParaRPr sz="2550">
              <a:solidFill>
                <a:srgbClr val="0E4561"/>
              </a:solidFill>
              <a:latin typeface="Verdana"/>
              <a:ea typeface="Verdana"/>
              <a:cs typeface="Verdana"/>
              <a:sym typeface="Verdana"/>
            </a:endParaRPr>
          </a:p>
          <a:p>
            <a:pPr indent="-390525" lvl="0" marL="457200" rtl="0" algn="l">
              <a:lnSpc>
                <a:spcPct val="115000"/>
              </a:lnSpc>
              <a:spcBef>
                <a:spcPts val="1100"/>
              </a:spcBef>
              <a:spcAft>
                <a:spcPts val="0"/>
              </a:spcAft>
              <a:buClr>
                <a:srgbClr val="0E4561"/>
              </a:buClr>
              <a:buSzPts val="2550"/>
              <a:buFont typeface="Verdana"/>
              <a:buChar char="●"/>
            </a:pPr>
            <a:r>
              <a:rPr b="1" lang="en-US" sz="2550">
                <a:solidFill>
                  <a:srgbClr val="0E4561"/>
                </a:solidFill>
                <a:latin typeface="Verdana"/>
                <a:ea typeface="Verdana"/>
                <a:cs typeface="Verdana"/>
                <a:sym typeface="Verdana"/>
              </a:rPr>
              <a:t>Hybrid model enhancements</a:t>
            </a:r>
            <a:r>
              <a:rPr lang="en-US" sz="2550">
                <a:solidFill>
                  <a:srgbClr val="0E4561"/>
                </a:solidFill>
                <a:latin typeface="Verdana"/>
                <a:ea typeface="Verdana"/>
                <a:cs typeface="Verdana"/>
                <a:sym typeface="Verdana"/>
              </a:rPr>
              <a:t>: Advanced hybridization techniques such as weighted blending or even adding more CBF should be considered to help reduce hybrid model's bias and improve performance.</a:t>
            </a:r>
            <a:endParaRPr sz="2550">
              <a:solidFill>
                <a:srgbClr val="0E4561"/>
              </a:solidFill>
              <a:latin typeface="Verdana"/>
              <a:ea typeface="Verdana"/>
              <a:cs typeface="Verdana"/>
              <a:sym typeface="Verdana"/>
            </a:endParaRPr>
          </a:p>
          <a:p>
            <a:pPr indent="0" lvl="0" marL="0" rtl="0" algn="l">
              <a:lnSpc>
                <a:spcPct val="115000"/>
              </a:lnSpc>
              <a:spcBef>
                <a:spcPts val="1100"/>
              </a:spcBef>
              <a:spcAft>
                <a:spcPts val="0"/>
              </a:spcAft>
              <a:buNone/>
            </a:pPr>
            <a:r>
              <a:t/>
            </a:r>
            <a:endParaRPr sz="2550">
              <a:solidFill>
                <a:srgbClr val="0E4561"/>
              </a:solidFill>
              <a:latin typeface="Verdana"/>
              <a:ea typeface="Verdana"/>
              <a:cs typeface="Verdana"/>
              <a:sym typeface="Verdana"/>
            </a:endParaRPr>
          </a:p>
          <a:p>
            <a:pPr indent="-390525" lvl="0" marL="457200" rtl="0" algn="l">
              <a:lnSpc>
                <a:spcPct val="115000"/>
              </a:lnSpc>
              <a:spcBef>
                <a:spcPts val="1100"/>
              </a:spcBef>
              <a:spcAft>
                <a:spcPts val="0"/>
              </a:spcAft>
              <a:buClr>
                <a:srgbClr val="0E4561"/>
              </a:buClr>
              <a:buSzPts val="2550"/>
              <a:buFont typeface="Verdana"/>
              <a:buChar char="●"/>
            </a:pPr>
            <a:r>
              <a:rPr b="1" lang="en-US" sz="2550">
                <a:solidFill>
                  <a:srgbClr val="0E4561"/>
                </a:solidFill>
                <a:latin typeface="Verdana"/>
                <a:ea typeface="Verdana"/>
                <a:cs typeface="Verdana"/>
                <a:sym typeface="Verdana"/>
              </a:rPr>
              <a:t>Cold-Start Problem</a:t>
            </a:r>
            <a:r>
              <a:rPr lang="en-US" sz="2550">
                <a:solidFill>
                  <a:srgbClr val="0E4561"/>
                </a:solidFill>
                <a:latin typeface="Verdana"/>
                <a:ea typeface="Verdana"/>
                <a:cs typeface="Verdana"/>
                <a:sym typeface="Verdana"/>
              </a:rPr>
              <a:t>: In the analysis, we attempted to solve the problem using global genre preference. Popularity-Based </a:t>
            </a:r>
            <a:r>
              <a:rPr lang="en-US" sz="2550">
                <a:solidFill>
                  <a:srgbClr val="0E4561"/>
                </a:solidFill>
                <a:latin typeface="Verdana"/>
                <a:ea typeface="Verdana"/>
                <a:cs typeface="Verdana"/>
                <a:sym typeface="Verdana"/>
              </a:rPr>
              <a:t>Recommendations</a:t>
            </a:r>
            <a:r>
              <a:rPr lang="en-US" sz="2550">
                <a:solidFill>
                  <a:srgbClr val="0E4561"/>
                </a:solidFill>
                <a:latin typeface="Verdana"/>
                <a:ea typeface="Verdana"/>
                <a:cs typeface="Verdana"/>
                <a:sym typeface="Verdana"/>
              </a:rPr>
              <a:t> should also be considered to try and address the problem.</a:t>
            </a:r>
            <a:endParaRPr sz="1050">
              <a:solidFill>
                <a:schemeClr val="dk1"/>
              </a:solidFill>
              <a:highlight>
                <a:srgbClr val="FFFFFF"/>
              </a:highlight>
            </a:endParaRPr>
          </a:p>
          <a:p>
            <a:pPr indent="0" lvl="0" marL="12065" marR="5080" rtl="0" algn="ctr">
              <a:lnSpc>
                <a:spcPct val="140600"/>
              </a:lnSpc>
              <a:spcBef>
                <a:spcPts val="700"/>
              </a:spcBef>
              <a:spcAft>
                <a:spcPts val="0"/>
              </a:spcAft>
              <a:buNone/>
            </a:pPr>
            <a:r>
              <a:t/>
            </a:r>
            <a:endParaRPr sz="2400">
              <a:solidFill>
                <a:srgbClr val="0E4561"/>
              </a:solidFill>
              <a:latin typeface="Tahoma"/>
              <a:ea typeface="Tahoma"/>
              <a:cs typeface="Tahoma"/>
              <a:sym typeface="Tahoma"/>
            </a:endParaRPr>
          </a:p>
        </p:txBody>
      </p:sp>
      <p:sp>
        <p:nvSpPr>
          <p:cNvPr id="247" name="Google Shape;247;p17"/>
          <p:cNvSpPr/>
          <p:nvPr/>
        </p:nvSpPr>
        <p:spPr>
          <a:xfrm>
            <a:off x="6071280" y="2711723"/>
            <a:ext cx="6492240" cy="0"/>
          </a:xfrm>
          <a:custGeom>
            <a:rect b="b" l="l" r="r" t="t"/>
            <a:pathLst>
              <a:path extrusionOk="0" h="120000" w="6492240">
                <a:moveTo>
                  <a:pt x="0" y="0"/>
                </a:moveTo>
                <a:lnTo>
                  <a:pt x="6492239" y="0"/>
                </a:lnTo>
              </a:path>
            </a:pathLst>
          </a:custGeom>
          <a:noFill/>
          <a:ln cap="flat" cmpd="sng" w="76175">
            <a:solidFill>
              <a:srgbClr val="0E456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8" name="Google Shape;248;p17"/>
          <p:cNvSpPr/>
          <p:nvPr/>
        </p:nvSpPr>
        <p:spPr>
          <a:xfrm>
            <a:off x="6258567" y="10133459"/>
            <a:ext cx="6492240" cy="0"/>
          </a:xfrm>
          <a:custGeom>
            <a:rect b="b" l="l" r="r" t="t"/>
            <a:pathLst>
              <a:path extrusionOk="0" h="120000" w="6492240">
                <a:moveTo>
                  <a:pt x="0" y="0"/>
                </a:moveTo>
                <a:lnTo>
                  <a:pt x="6492239" y="0"/>
                </a:lnTo>
              </a:path>
            </a:pathLst>
          </a:custGeom>
          <a:noFill/>
          <a:ln cap="flat" cmpd="sng" w="76175">
            <a:solidFill>
              <a:srgbClr val="0E456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49" name="Google Shape;249;p17"/>
          <p:cNvPicPr preferRelativeResize="0"/>
          <p:nvPr/>
        </p:nvPicPr>
        <p:blipFill rotWithShape="1">
          <a:blip r:embed="rId3">
            <a:alphaModFix/>
          </a:blip>
          <a:srcRect b="0" l="0" r="0" t="0"/>
          <a:stretch/>
        </p:blipFill>
        <p:spPr>
          <a:xfrm>
            <a:off x="8307825" y="2250810"/>
            <a:ext cx="229776" cy="229769"/>
          </a:xfrm>
          <a:prstGeom prst="rect">
            <a:avLst/>
          </a:prstGeom>
          <a:noFill/>
          <a:ln>
            <a:noFill/>
          </a:ln>
        </p:spPr>
      </p:pic>
      <p:pic>
        <p:nvPicPr>
          <p:cNvPr id="250" name="Google Shape;250;p17"/>
          <p:cNvPicPr preferRelativeResize="0"/>
          <p:nvPr/>
        </p:nvPicPr>
        <p:blipFill rotWithShape="1">
          <a:blip r:embed="rId4">
            <a:alphaModFix/>
          </a:blip>
          <a:srcRect b="0" l="0" r="0" t="0"/>
          <a:stretch/>
        </p:blipFill>
        <p:spPr>
          <a:xfrm>
            <a:off x="8668315" y="2252984"/>
            <a:ext cx="229780" cy="229771"/>
          </a:xfrm>
          <a:prstGeom prst="rect">
            <a:avLst/>
          </a:prstGeom>
          <a:noFill/>
          <a:ln>
            <a:noFill/>
          </a:ln>
        </p:spPr>
      </p:pic>
      <p:pic>
        <p:nvPicPr>
          <p:cNvPr id="251" name="Google Shape;251;p17"/>
          <p:cNvPicPr preferRelativeResize="0"/>
          <p:nvPr/>
        </p:nvPicPr>
        <p:blipFill rotWithShape="1">
          <a:blip r:embed="rId4">
            <a:alphaModFix/>
          </a:blip>
          <a:srcRect b="0" l="0" r="0" t="0"/>
          <a:stretch/>
        </p:blipFill>
        <p:spPr>
          <a:xfrm>
            <a:off x="9029124" y="2252984"/>
            <a:ext cx="229780" cy="229771"/>
          </a:xfrm>
          <a:prstGeom prst="rect">
            <a:avLst/>
          </a:prstGeom>
          <a:noFill/>
          <a:ln>
            <a:noFill/>
          </a:ln>
        </p:spPr>
      </p:pic>
      <p:pic>
        <p:nvPicPr>
          <p:cNvPr id="252" name="Google Shape;252;p17"/>
          <p:cNvPicPr preferRelativeResize="0"/>
          <p:nvPr/>
        </p:nvPicPr>
        <p:blipFill rotWithShape="1">
          <a:blip r:embed="rId5">
            <a:alphaModFix/>
          </a:blip>
          <a:srcRect b="0" l="0" r="0" t="0"/>
          <a:stretch/>
        </p:blipFill>
        <p:spPr>
          <a:xfrm>
            <a:off x="9389793" y="2252988"/>
            <a:ext cx="229780" cy="229768"/>
          </a:xfrm>
          <a:prstGeom prst="rect">
            <a:avLst/>
          </a:prstGeom>
          <a:noFill/>
          <a:ln>
            <a:noFill/>
          </a:ln>
        </p:spPr>
      </p:pic>
      <p:pic>
        <p:nvPicPr>
          <p:cNvPr id="253" name="Google Shape;253;p17"/>
          <p:cNvPicPr preferRelativeResize="0"/>
          <p:nvPr/>
        </p:nvPicPr>
        <p:blipFill rotWithShape="1">
          <a:blip r:embed="rId6">
            <a:alphaModFix/>
          </a:blip>
          <a:srcRect b="0" l="0" r="0" t="0"/>
          <a:stretch/>
        </p:blipFill>
        <p:spPr>
          <a:xfrm>
            <a:off x="9750417" y="2252984"/>
            <a:ext cx="229780" cy="229771"/>
          </a:xfrm>
          <a:prstGeom prst="rect">
            <a:avLst/>
          </a:prstGeom>
          <a:noFill/>
          <a:ln>
            <a:noFill/>
          </a:ln>
        </p:spPr>
      </p:pic>
      <p:pic>
        <p:nvPicPr>
          <p:cNvPr id="254" name="Google Shape;254;p17"/>
          <p:cNvPicPr preferRelativeResize="0"/>
          <p:nvPr/>
        </p:nvPicPr>
        <p:blipFill rotWithShape="1">
          <a:blip r:embed="rId7">
            <a:alphaModFix/>
          </a:blip>
          <a:srcRect b="0" l="0" r="0" t="0"/>
          <a:stretch/>
        </p:blipFill>
        <p:spPr>
          <a:xfrm>
            <a:off x="8307825" y="9640856"/>
            <a:ext cx="229776" cy="229769"/>
          </a:xfrm>
          <a:prstGeom prst="rect">
            <a:avLst/>
          </a:prstGeom>
          <a:noFill/>
          <a:ln>
            <a:noFill/>
          </a:ln>
        </p:spPr>
      </p:pic>
      <p:pic>
        <p:nvPicPr>
          <p:cNvPr id="255" name="Google Shape;255;p17"/>
          <p:cNvPicPr preferRelativeResize="0"/>
          <p:nvPr/>
        </p:nvPicPr>
        <p:blipFill rotWithShape="1">
          <a:blip r:embed="rId8">
            <a:alphaModFix/>
          </a:blip>
          <a:srcRect b="0" l="0" r="0" t="0"/>
          <a:stretch/>
        </p:blipFill>
        <p:spPr>
          <a:xfrm>
            <a:off x="8668328" y="9640855"/>
            <a:ext cx="229780" cy="229771"/>
          </a:xfrm>
          <a:prstGeom prst="rect">
            <a:avLst/>
          </a:prstGeom>
          <a:noFill/>
          <a:ln>
            <a:noFill/>
          </a:ln>
        </p:spPr>
      </p:pic>
      <p:pic>
        <p:nvPicPr>
          <p:cNvPr id="256" name="Google Shape;256;p17"/>
          <p:cNvPicPr preferRelativeResize="0"/>
          <p:nvPr/>
        </p:nvPicPr>
        <p:blipFill rotWithShape="1">
          <a:blip r:embed="rId8">
            <a:alphaModFix/>
          </a:blip>
          <a:srcRect b="0" l="0" r="0" t="0"/>
          <a:stretch/>
        </p:blipFill>
        <p:spPr>
          <a:xfrm>
            <a:off x="9389337" y="9640855"/>
            <a:ext cx="229771" cy="229771"/>
          </a:xfrm>
          <a:prstGeom prst="rect">
            <a:avLst/>
          </a:prstGeom>
          <a:noFill/>
          <a:ln>
            <a:noFill/>
          </a:ln>
        </p:spPr>
      </p:pic>
      <p:pic>
        <p:nvPicPr>
          <p:cNvPr id="257" name="Google Shape;257;p17"/>
          <p:cNvPicPr preferRelativeResize="0"/>
          <p:nvPr/>
        </p:nvPicPr>
        <p:blipFill rotWithShape="1">
          <a:blip r:embed="rId5">
            <a:alphaModFix/>
          </a:blip>
          <a:srcRect b="0" l="0" r="0" t="0"/>
          <a:stretch/>
        </p:blipFill>
        <p:spPr>
          <a:xfrm>
            <a:off x="9028818" y="9640858"/>
            <a:ext cx="229780" cy="229768"/>
          </a:xfrm>
          <a:prstGeom prst="rect">
            <a:avLst/>
          </a:prstGeom>
          <a:noFill/>
          <a:ln>
            <a:noFill/>
          </a:ln>
        </p:spPr>
      </p:pic>
      <p:pic>
        <p:nvPicPr>
          <p:cNvPr id="258" name="Google Shape;258;p17"/>
          <p:cNvPicPr preferRelativeResize="0"/>
          <p:nvPr/>
        </p:nvPicPr>
        <p:blipFill rotWithShape="1">
          <a:blip r:embed="rId9">
            <a:alphaModFix/>
          </a:blip>
          <a:srcRect b="0" l="0" r="0" t="0"/>
          <a:stretch/>
        </p:blipFill>
        <p:spPr>
          <a:xfrm>
            <a:off x="9749817" y="9640855"/>
            <a:ext cx="229780" cy="22977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8"/>
          <p:cNvSpPr txBox="1"/>
          <p:nvPr>
            <p:ph type="title"/>
          </p:nvPr>
        </p:nvSpPr>
        <p:spPr>
          <a:xfrm>
            <a:off x="1493775" y="3707850"/>
            <a:ext cx="15002700" cy="28713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US" sz="18550"/>
              <a:t>   </a:t>
            </a:r>
            <a:r>
              <a:rPr lang="en-US" sz="18550"/>
              <a:t>Thank  you!</a:t>
            </a:r>
            <a:endParaRPr sz="18550"/>
          </a:p>
        </p:txBody>
      </p:sp>
      <p:sp>
        <p:nvSpPr>
          <p:cNvPr id="264" name="Google Shape;264;p18"/>
          <p:cNvSpPr/>
          <p:nvPr/>
        </p:nvSpPr>
        <p:spPr>
          <a:xfrm>
            <a:off x="5897879" y="2215083"/>
            <a:ext cx="6492240" cy="0"/>
          </a:xfrm>
          <a:custGeom>
            <a:rect b="b" l="l" r="r" t="t"/>
            <a:pathLst>
              <a:path extrusionOk="0" h="120000" w="6492240">
                <a:moveTo>
                  <a:pt x="0" y="0"/>
                </a:moveTo>
                <a:lnTo>
                  <a:pt x="6492239" y="0"/>
                </a:lnTo>
              </a:path>
            </a:pathLst>
          </a:custGeom>
          <a:noFill/>
          <a:ln cap="flat" cmpd="sng" w="76175">
            <a:solidFill>
              <a:srgbClr val="0E456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65" name="Google Shape;265;p18"/>
          <p:cNvPicPr preferRelativeResize="0"/>
          <p:nvPr/>
        </p:nvPicPr>
        <p:blipFill rotWithShape="1">
          <a:blip r:embed="rId3">
            <a:alphaModFix/>
          </a:blip>
          <a:srcRect b="0" l="0" r="0" t="0"/>
          <a:stretch/>
        </p:blipFill>
        <p:spPr>
          <a:xfrm>
            <a:off x="8307825" y="1125519"/>
            <a:ext cx="229776" cy="229769"/>
          </a:xfrm>
          <a:prstGeom prst="rect">
            <a:avLst/>
          </a:prstGeom>
          <a:noFill/>
          <a:ln>
            <a:noFill/>
          </a:ln>
        </p:spPr>
      </p:pic>
      <p:pic>
        <p:nvPicPr>
          <p:cNvPr id="266" name="Google Shape;266;p18"/>
          <p:cNvPicPr preferRelativeResize="0"/>
          <p:nvPr/>
        </p:nvPicPr>
        <p:blipFill rotWithShape="1">
          <a:blip r:embed="rId4">
            <a:alphaModFix/>
          </a:blip>
          <a:srcRect b="0" l="0" r="0" t="0"/>
          <a:stretch/>
        </p:blipFill>
        <p:spPr>
          <a:xfrm>
            <a:off x="8668315" y="1127694"/>
            <a:ext cx="229780" cy="229771"/>
          </a:xfrm>
          <a:prstGeom prst="rect">
            <a:avLst/>
          </a:prstGeom>
          <a:noFill/>
          <a:ln>
            <a:noFill/>
          </a:ln>
        </p:spPr>
      </p:pic>
      <p:pic>
        <p:nvPicPr>
          <p:cNvPr id="267" name="Google Shape;267;p18"/>
          <p:cNvPicPr preferRelativeResize="0"/>
          <p:nvPr/>
        </p:nvPicPr>
        <p:blipFill rotWithShape="1">
          <a:blip r:embed="rId4">
            <a:alphaModFix/>
          </a:blip>
          <a:srcRect b="0" l="0" r="0" t="0"/>
          <a:stretch/>
        </p:blipFill>
        <p:spPr>
          <a:xfrm>
            <a:off x="9029124" y="1127694"/>
            <a:ext cx="229780" cy="229771"/>
          </a:xfrm>
          <a:prstGeom prst="rect">
            <a:avLst/>
          </a:prstGeom>
          <a:noFill/>
          <a:ln>
            <a:noFill/>
          </a:ln>
        </p:spPr>
      </p:pic>
      <p:pic>
        <p:nvPicPr>
          <p:cNvPr id="268" name="Google Shape;268;p18"/>
          <p:cNvPicPr preferRelativeResize="0"/>
          <p:nvPr/>
        </p:nvPicPr>
        <p:blipFill rotWithShape="1">
          <a:blip r:embed="rId5">
            <a:alphaModFix/>
          </a:blip>
          <a:srcRect b="0" l="0" r="0" t="0"/>
          <a:stretch/>
        </p:blipFill>
        <p:spPr>
          <a:xfrm>
            <a:off x="9389793" y="1127697"/>
            <a:ext cx="229780" cy="229768"/>
          </a:xfrm>
          <a:prstGeom prst="rect">
            <a:avLst/>
          </a:prstGeom>
          <a:noFill/>
          <a:ln>
            <a:noFill/>
          </a:ln>
        </p:spPr>
      </p:pic>
      <p:pic>
        <p:nvPicPr>
          <p:cNvPr id="269" name="Google Shape;269;p18"/>
          <p:cNvPicPr preferRelativeResize="0"/>
          <p:nvPr/>
        </p:nvPicPr>
        <p:blipFill rotWithShape="1">
          <a:blip r:embed="rId6">
            <a:alphaModFix/>
          </a:blip>
          <a:srcRect b="0" l="0" r="0" t="0"/>
          <a:stretch/>
        </p:blipFill>
        <p:spPr>
          <a:xfrm>
            <a:off x="9750417" y="1127694"/>
            <a:ext cx="229780" cy="229771"/>
          </a:xfrm>
          <a:prstGeom prst="rect">
            <a:avLst/>
          </a:prstGeom>
          <a:noFill/>
          <a:ln>
            <a:noFill/>
          </a:ln>
        </p:spPr>
      </p:pic>
      <p:sp>
        <p:nvSpPr>
          <p:cNvPr id="270" name="Google Shape;270;p18"/>
          <p:cNvSpPr/>
          <p:nvPr/>
        </p:nvSpPr>
        <p:spPr>
          <a:xfrm>
            <a:off x="5897879" y="8159882"/>
            <a:ext cx="6492240" cy="0"/>
          </a:xfrm>
          <a:custGeom>
            <a:rect b="b" l="l" r="r" t="t"/>
            <a:pathLst>
              <a:path extrusionOk="0" h="120000" w="6492240">
                <a:moveTo>
                  <a:pt x="0" y="0"/>
                </a:moveTo>
                <a:lnTo>
                  <a:pt x="6492239" y="0"/>
                </a:lnTo>
              </a:path>
            </a:pathLst>
          </a:custGeom>
          <a:noFill/>
          <a:ln cap="flat" cmpd="sng" w="76175">
            <a:solidFill>
              <a:srgbClr val="0E456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71" name="Google Shape;271;p18"/>
          <p:cNvPicPr preferRelativeResize="0"/>
          <p:nvPr/>
        </p:nvPicPr>
        <p:blipFill rotWithShape="1">
          <a:blip r:embed="rId7">
            <a:alphaModFix/>
          </a:blip>
          <a:srcRect b="0" l="0" r="0" t="0"/>
          <a:stretch/>
        </p:blipFill>
        <p:spPr>
          <a:xfrm>
            <a:off x="8307825" y="9017253"/>
            <a:ext cx="229776" cy="229769"/>
          </a:xfrm>
          <a:prstGeom prst="rect">
            <a:avLst/>
          </a:prstGeom>
          <a:noFill/>
          <a:ln>
            <a:noFill/>
          </a:ln>
        </p:spPr>
      </p:pic>
      <p:pic>
        <p:nvPicPr>
          <p:cNvPr id="272" name="Google Shape;272;p18"/>
          <p:cNvPicPr preferRelativeResize="0"/>
          <p:nvPr/>
        </p:nvPicPr>
        <p:blipFill rotWithShape="1">
          <a:blip r:embed="rId8">
            <a:alphaModFix/>
          </a:blip>
          <a:srcRect b="0" l="0" r="0" t="0"/>
          <a:stretch/>
        </p:blipFill>
        <p:spPr>
          <a:xfrm>
            <a:off x="8668315" y="9019428"/>
            <a:ext cx="229780" cy="229771"/>
          </a:xfrm>
          <a:prstGeom prst="rect">
            <a:avLst/>
          </a:prstGeom>
          <a:noFill/>
          <a:ln>
            <a:noFill/>
          </a:ln>
        </p:spPr>
      </p:pic>
      <p:pic>
        <p:nvPicPr>
          <p:cNvPr id="273" name="Google Shape;273;p18"/>
          <p:cNvPicPr preferRelativeResize="0"/>
          <p:nvPr/>
        </p:nvPicPr>
        <p:blipFill rotWithShape="1">
          <a:blip r:embed="rId8">
            <a:alphaModFix/>
          </a:blip>
          <a:srcRect b="0" l="0" r="0" t="0"/>
          <a:stretch/>
        </p:blipFill>
        <p:spPr>
          <a:xfrm>
            <a:off x="9029124" y="9019428"/>
            <a:ext cx="229780" cy="229771"/>
          </a:xfrm>
          <a:prstGeom prst="rect">
            <a:avLst/>
          </a:prstGeom>
          <a:noFill/>
          <a:ln>
            <a:noFill/>
          </a:ln>
        </p:spPr>
      </p:pic>
      <p:pic>
        <p:nvPicPr>
          <p:cNvPr id="274" name="Google Shape;274;p18"/>
          <p:cNvPicPr preferRelativeResize="0"/>
          <p:nvPr/>
        </p:nvPicPr>
        <p:blipFill rotWithShape="1">
          <a:blip r:embed="rId5">
            <a:alphaModFix/>
          </a:blip>
          <a:srcRect b="0" l="0" r="0" t="0"/>
          <a:stretch/>
        </p:blipFill>
        <p:spPr>
          <a:xfrm>
            <a:off x="9389793" y="9019431"/>
            <a:ext cx="229780" cy="229768"/>
          </a:xfrm>
          <a:prstGeom prst="rect">
            <a:avLst/>
          </a:prstGeom>
          <a:noFill/>
          <a:ln>
            <a:noFill/>
          </a:ln>
        </p:spPr>
      </p:pic>
      <p:pic>
        <p:nvPicPr>
          <p:cNvPr id="275" name="Google Shape;275;p18"/>
          <p:cNvPicPr preferRelativeResize="0"/>
          <p:nvPr/>
        </p:nvPicPr>
        <p:blipFill rotWithShape="1">
          <a:blip r:embed="rId9">
            <a:alphaModFix/>
          </a:blip>
          <a:srcRect b="0" l="0" r="0" t="0"/>
          <a:stretch/>
        </p:blipFill>
        <p:spPr>
          <a:xfrm>
            <a:off x="9750417" y="9019428"/>
            <a:ext cx="229780" cy="2297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p:nvPr/>
        </p:nvSpPr>
        <p:spPr>
          <a:xfrm>
            <a:off x="0" y="0"/>
            <a:ext cx="18288000" cy="2213762"/>
          </a:xfrm>
          <a:custGeom>
            <a:rect b="b" l="l" r="r" t="t"/>
            <a:pathLst>
              <a:path extrusionOk="0" h="4099560" w="18288000">
                <a:moveTo>
                  <a:pt x="18287550" y="4099485"/>
                </a:moveTo>
                <a:lnTo>
                  <a:pt x="0" y="4099485"/>
                </a:lnTo>
                <a:lnTo>
                  <a:pt x="0" y="0"/>
                </a:lnTo>
                <a:lnTo>
                  <a:pt x="18287550" y="0"/>
                </a:lnTo>
                <a:lnTo>
                  <a:pt x="18287550" y="4099485"/>
                </a:lnTo>
                <a:close/>
              </a:path>
            </a:pathLst>
          </a:custGeom>
          <a:solidFill>
            <a:srgbClr val="DAE4E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3" name="Google Shape;63;p2"/>
          <p:cNvSpPr txBox="1"/>
          <p:nvPr>
            <p:ph type="title"/>
          </p:nvPr>
        </p:nvSpPr>
        <p:spPr>
          <a:xfrm>
            <a:off x="1016000" y="626410"/>
            <a:ext cx="8257500" cy="1004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Team Members</a:t>
            </a:r>
            <a:endParaRPr/>
          </a:p>
        </p:txBody>
      </p:sp>
      <p:sp>
        <p:nvSpPr>
          <p:cNvPr id="64" name="Google Shape;64;p2"/>
          <p:cNvSpPr/>
          <p:nvPr/>
        </p:nvSpPr>
        <p:spPr>
          <a:xfrm>
            <a:off x="5023479" y="8282579"/>
            <a:ext cx="6492240" cy="0"/>
          </a:xfrm>
          <a:custGeom>
            <a:rect b="b" l="l" r="r" t="t"/>
            <a:pathLst>
              <a:path extrusionOk="0" h="120000" w="6492240">
                <a:moveTo>
                  <a:pt x="0" y="0"/>
                </a:moveTo>
                <a:lnTo>
                  <a:pt x="6492239" y="0"/>
                </a:lnTo>
              </a:path>
            </a:pathLst>
          </a:custGeom>
          <a:noFill/>
          <a:ln cap="flat" cmpd="sng" w="76175">
            <a:solidFill>
              <a:srgbClr val="0E456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65" name="Google Shape;65;p2"/>
          <p:cNvPicPr preferRelativeResize="0"/>
          <p:nvPr/>
        </p:nvPicPr>
        <p:blipFill rotWithShape="1">
          <a:blip r:embed="rId3">
            <a:alphaModFix/>
          </a:blip>
          <a:srcRect b="0" l="0" r="0" t="0"/>
          <a:stretch/>
        </p:blipFill>
        <p:spPr>
          <a:xfrm>
            <a:off x="8307825" y="9538575"/>
            <a:ext cx="229776" cy="229769"/>
          </a:xfrm>
          <a:prstGeom prst="rect">
            <a:avLst/>
          </a:prstGeom>
          <a:noFill/>
          <a:ln>
            <a:noFill/>
          </a:ln>
        </p:spPr>
      </p:pic>
      <p:pic>
        <p:nvPicPr>
          <p:cNvPr id="66" name="Google Shape;66;p2"/>
          <p:cNvPicPr preferRelativeResize="0"/>
          <p:nvPr/>
        </p:nvPicPr>
        <p:blipFill rotWithShape="1">
          <a:blip r:embed="rId4">
            <a:alphaModFix/>
          </a:blip>
          <a:srcRect b="0" l="0" r="0" t="0"/>
          <a:stretch/>
        </p:blipFill>
        <p:spPr>
          <a:xfrm>
            <a:off x="8668315" y="9540750"/>
            <a:ext cx="229780" cy="229771"/>
          </a:xfrm>
          <a:prstGeom prst="rect">
            <a:avLst/>
          </a:prstGeom>
          <a:noFill/>
          <a:ln>
            <a:noFill/>
          </a:ln>
        </p:spPr>
      </p:pic>
      <p:pic>
        <p:nvPicPr>
          <p:cNvPr id="67" name="Google Shape;67;p2"/>
          <p:cNvPicPr preferRelativeResize="0"/>
          <p:nvPr/>
        </p:nvPicPr>
        <p:blipFill rotWithShape="1">
          <a:blip r:embed="rId4">
            <a:alphaModFix/>
          </a:blip>
          <a:srcRect b="0" l="0" r="0" t="0"/>
          <a:stretch/>
        </p:blipFill>
        <p:spPr>
          <a:xfrm>
            <a:off x="9029124" y="9540750"/>
            <a:ext cx="229780" cy="229771"/>
          </a:xfrm>
          <a:prstGeom prst="rect">
            <a:avLst/>
          </a:prstGeom>
          <a:noFill/>
          <a:ln>
            <a:noFill/>
          </a:ln>
        </p:spPr>
      </p:pic>
      <p:pic>
        <p:nvPicPr>
          <p:cNvPr id="68" name="Google Shape;68;p2"/>
          <p:cNvPicPr preferRelativeResize="0"/>
          <p:nvPr/>
        </p:nvPicPr>
        <p:blipFill rotWithShape="1">
          <a:blip r:embed="rId5">
            <a:alphaModFix/>
          </a:blip>
          <a:srcRect b="0" l="0" r="0" t="0"/>
          <a:stretch/>
        </p:blipFill>
        <p:spPr>
          <a:xfrm>
            <a:off x="9389793" y="9540754"/>
            <a:ext cx="229780" cy="229768"/>
          </a:xfrm>
          <a:prstGeom prst="rect">
            <a:avLst/>
          </a:prstGeom>
          <a:noFill/>
          <a:ln>
            <a:noFill/>
          </a:ln>
        </p:spPr>
      </p:pic>
      <p:pic>
        <p:nvPicPr>
          <p:cNvPr id="69" name="Google Shape;69;p2"/>
          <p:cNvPicPr preferRelativeResize="0"/>
          <p:nvPr/>
        </p:nvPicPr>
        <p:blipFill rotWithShape="1">
          <a:blip r:embed="rId6">
            <a:alphaModFix/>
          </a:blip>
          <a:srcRect b="0" l="0" r="0" t="0"/>
          <a:stretch/>
        </p:blipFill>
        <p:spPr>
          <a:xfrm>
            <a:off x="9750417" y="9540750"/>
            <a:ext cx="229780" cy="229771"/>
          </a:xfrm>
          <a:prstGeom prst="rect">
            <a:avLst/>
          </a:prstGeom>
          <a:noFill/>
          <a:ln>
            <a:noFill/>
          </a:ln>
        </p:spPr>
      </p:pic>
      <p:sp>
        <p:nvSpPr>
          <p:cNvPr id="70" name="Google Shape;70;p2"/>
          <p:cNvSpPr txBox="1"/>
          <p:nvPr/>
        </p:nvSpPr>
        <p:spPr>
          <a:xfrm>
            <a:off x="5135500" y="3180000"/>
            <a:ext cx="7295400" cy="3927000"/>
          </a:xfrm>
          <a:prstGeom prst="rect">
            <a:avLst/>
          </a:prstGeom>
          <a:noFill/>
          <a:ln>
            <a:noFill/>
          </a:ln>
        </p:spPr>
        <p:txBody>
          <a:bodyPr anchorCtr="0" anchor="t" bIns="0" lIns="0" spcFirstLastPara="1" rIns="0" wrap="square" tIns="12050">
            <a:spAutoFit/>
          </a:bodyPr>
          <a:lstStyle/>
          <a:p>
            <a:pPr indent="0" lvl="0" marL="12700" marR="5080" rtl="0" algn="ctr">
              <a:lnSpc>
                <a:spcPct val="116300"/>
              </a:lnSpc>
              <a:spcBef>
                <a:spcPts val="0"/>
              </a:spcBef>
              <a:spcAft>
                <a:spcPts val="0"/>
              </a:spcAft>
              <a:buNone/>
            </a:pPr>
            <a:r>
              <a:rPr lang="en-US" sz="4500">
                <a:solidFill>
                  <a:srgbClr val="0E4561"/>
                </a:solidFill>
                <a:latin typeface="Verdana"/>
                <a:ea typeface="Verdana"/>
                <a:cs typeface="Verdana"/>
                <a:sym typeface="Verdana"/>
              </a:rPr>
              <a:t>JUSTIN MBUGUA DENNIS MWANIA SHARON MOMANYI STEPHEN MUNYIALA TABBY MIRARA</a:t>
            </a:r>
            <a:endParaRPr sz="4500">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5431975" y="1503785"/>
            <a:ext cx="8257500" cy="997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0" lang="en-US"/>
              <a:t>INTRODUCTION</a:t>
            </a:r>
            <a:endParaRPr i="0"/>
          </a:p>
        </p:txBody>
      </p:sp>
      <p:sp>
        <p:nvSpPr>
          <p:cNvPr id="76" name="Google Shape;76;p3"/>
          <p:cNvSpPr txBox="1"/>
          <p:nvPr/>
        </p:nvSpPr>
        <p:spPr>
          <a:xfrm>
            <a:off x="415050" y="3295799"/>
            <a:ext cx="17457900" cy="3695400"/>
          </a:xfrm>
          <a:prstGeom prst="rect">
            <a:avLst/>
          </a:prstGeom>
          <a:noFill/>
          <a:ln>
            <a:noFill/>
          </a:ln>
        </p:spPr>
        <p:txBody>
          <a:bodyPr anchorCtr="0" anchor="t" bIns="0" lIns="0" spcFirstLastPara="1" rIns="0" wrap="square" tIns="94600">
            <a:spAutoFit/>
          </a:bodyPr>
          <a:lstStyle/>
          <a:p>
            <a:pPr indent="0" lvl="0" marL="0" rtl="0" algn="ctr">
              <a:lnSpc>
                <a:spcPct val="100000"/>
              </a:lnSpc>
              <a:spcBef>
                <a:spcPts val="0"/>
              </a:spcBef>
              <a:spcAft>
                <a:spcPts val="0"/>
              </a:spcAft>
              <a:buNone/>
            </a:pPr>
            <a:r>
              <a:rPr lang="en-US" sz="3000">
                <a:solidFill>
                  <a:srgbClr val="0E4561"/>
                </a:solidFill>
                <a:latin typeface="Verdana"/>
                <a:ea typeface="Verdana"/>
                <a:cs typeface="Verdana"/>
                <a:sym typeface="Verdana"/>
              </a:rPr>
              <a:t>“What movie should I watch this evening?”</a:t>
            </a:r>
            <a:endParaRPr sz="3000">
              <a:latin typeface="Verdana"/>
              <a:ea typeface="Verdana"/>
              <a:cs typeface="Verdana"/>
              <a:sym typeface="Verdana"/>
            </a:endParaRPr>
          </a:p>
          <a:p>
            <a:pPr indent="0" lvl="0" marL="62864" marR="56514" rtl="0" algn="ctr">
              <a:lnSpc>
                <a:spcPct val="115799"/>
              </a:lnSpc>
              <a:spcBef>
                <a:spcPts val="0"/>
              </a:spcBef>
              <a:spcAft>
                <a:spcPts val="0"/>
              </a:spcAft>
              <a:buNone/>
            </a:pPr>
            <a:r>
              <a:rPr lang="en-US" sz="3000">
                <a:solidFill>
                  <a:srgbClr val="0E4561"/>
                </a:solidFill>
                <a:latin typeface="Verdana"/>
                <a:ea typeface="Verdana"/>
                <a:cs typeface="Verdana"/>
                <a:sym typeface="Verdana"/>
              </a:rPr>
              <a:t>Have you ever had to answer this question at least once when you came home from work? As for me—yes, and more than once.</a:t>
            </a:r>
            <a:endParaRPr sz="3000">
              <a:latin typeface="Verdana"/>
              <a:ea typeface="Verdana"/>
              <a:cs typeface="Verdana"/>
              <a:sym typeface="Verdana"/>
            </a:endParaRPr>
          </a:p>
          <a:p>
            <a:pPr indent="0" lvl="0" marL="0" rtl="0" algn="l">
              <a:lnSpc>
                <a:spcPct val="100000"/>
              </a:lnSpc>
              <a:spcBef>
                <a:spcPts val="590"/>
              </a:spcBef>
              <a:spcAft>
                <a:spcPts val="0"/>
              </a:spcAft>
              <a:buNone/>
            </a:pPr>
            <a:r>
              <a:t/>
            </a:r>
            <a:endParaRPr sz="3000">
              <a:latin typeface="Verdana"/>
              <a:ea typeface="Verdana"/>
              <a:cs typeface="Verdana"/>
              <a:sym typeface="Verdana"/>
            </a:endParaRPr>
          </a:p>
          <a:p>
            <a:pPr indent="0" lvl="0" marL="12700" marR="5080" rtl="0" algn="ctr">
              <a:lnSpc>
                <a:spcPct val="115799"/>
              </a:lnSpc>
              <a:spcBef>
                <a:spcPts val="0"/>
              </a:spcBef>
              <a:spcAft>
                <a:spcPts val="0"/>
              </a:spcAft>
              <a:buNone/>
            </a:pPr>
            <a:r>
              <a:rPr lang="en-US" sz="3000">
                <a:solidFill>
                  <a:srgbClr val="0E4561"/>
                </a:solidFill>
                <a:latin typeface="Verdana"/>
                <a:ea typeface="Verdana"/>
                <a:cs typeface="Verdana"/>
                <a:sym typeface="Verdana"/>
              </a:rPr>
              <a:t>This project aims to build a movie recommendation system by analyzing patterns in how users rate different movies, then suggesting the top 5 movies that a user is most likely to enjoy therefore increasing engagement for streaming platforms.</a:t>
            </a:r>
            <a:endParaRPr sz="3000">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4"/>
          <p:cNvPicPr preferRelativeResize="0"/>
          <p:nvPr/>
        </p:nvPicPr>
        <p:blipFill rotWithShape="1">
          <a:blip r:embed="rId3">
            <a:alphaModFix/>
          </a:blip>
          <a:srcRect b="0" l="0" r="0" t="0"/>
          <a:stretch/>
        </p:blipFill>
        <p:spPr>
          <a:xfrm>
            <a:off x="10928486" y="15848"/>
            <a:ext cx="7359513" cy="10272284"/>
          </a:xfrm>
          <a:prstGeom prst="rect">
            <a:avLst/>
          </a:prstGeom>
          <a:noFill/>
          <a:ln>
            <a:noFill/>
          </a:ln>
        </p:spPr>
      </p:pic>
      <p:sp>
        <p:nvSpPr>
          <p:cNvPr id="82" name="Google Shape;82;p4"/>
          <p:cNvSpPr/>
          <p:nvPr/>
        </p:nvSpPr>
        <p:spPr>
          <a:xfrm>
            <a:off x="1033064" y="8985023"/>
            <a:ext cx="260985" cy="260985"/>
          </a:xfrm>
          <a:custGeom>
            <a:rect b="b" l="l" r="r" t="t"/>
            <a:pathLst>
              <a:path extrusionOk="0" h="260984" w="260984">
                <a:moveTo>
                  <a:pt x="130234" y="260466"/>
                </a:moveTo>
                <a:lnTo>
                  <a:pt x="86530" y="253101"/>
                </a:lnTo>
                <a:lnTo>
                  <a:pt x="47851" y="231432"/>
                </a:lnTo>
                <a:lnTo>
                  <a:pt x="18739" y="197993"/>
                </a:lnTo>
                <a:lnTo>
                  <a:pt x="2603" y="156715"/>
                </a:lnTo>
                <a:lnTo>
                  <a:pt x="0" y="131434"/>
                </a:lnTo>
                <a:lnTo>
                  <a:pt x="97" y="125022"/>
                </a:lnTo>
                <a:lnTo>
                  <a:pt x="7232" y="87416"/>
                </a:lnTo>
                <a:lnTo>
                  <a:pt x="25011" y="53482"/>
                </a:lnTo>
                <a:lnTo>
                  <a:pt x="51868" y="26208"/>
                </a:lnTo>
                <a:lnTo>
                  <a:pt x="85523" y="7909"/>
                </a:lnTo>
                <a:lnTo>
                  <a:pt x="123016" y="196"/>
                </a:lnTo>
                <a:lnTo>
                  <a:pt x="129425" y="0"/>
                </a:lnTo>
                <a:lnTo>
                  <a:pt x="135836" y="117"/>
                </a:lnTo>
                <a:lnTo>
                  <a:pt x="173421" y="7367"/>
                </a:lnTo>
                <a:lnTo>
                  <a:pt x="207300" y="25249"/>
                </a:lnTo>
                <a:lnTo>
                  <a:pt x="234491" y="52190"/>
                </a:lnTo>
                <a:lnTo>
                  <a:pt x="252687" y="85901"/>
                </a:lnTo>
                <a:lnTo>
                  <a:pt x="260286" y="123417"/>
                </a:lnTo>
                <a:lnTo>
                  <a:pt x="260463" y="129827"/>
                </a:lnTo>
                <a:lnTo>
                  <a:pt x="260325" y="136238"/>
                </a:lnTo>
                <a:lnTo>
                  <a:pt x="252960" y="173800"/>
                </a:lnTo>
                <a:lnTo>
                  <a:pt x="234974" y="207624"/>
                </a:lnTo>
                <a:lnTo>
                  <a:pt x="207951" y="234733"/>
                </a:lnTo>
                <a:lnTo>
                  <a:pt x="174184" y="252825"/>
                </a:lnTo>
                <a:lnTo>
                  <a:pt x="136645" y="260309"/>
                </a:lnTo>
                <a:lnTo>
                  <a:pt x="130234" y="260466"/>
                </a:lnTo>
                <a:close/>
              </a:path>
            </a:pathLst>
          </a:custGeom>
          <a:solidFill>
            <a:srgbClr val="0E456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3" name="Google Shape;83;p4"/>
          <p:cNvSpPr/>
          <p:nvPr/>
        </p:nvSpPr>
        <p:spPr>
          <a:xfrm>
            <a:off x="1441812" y="8987478"/>
            <a:ext cx="260985" cy="260985"/>
          </a:xfrm>
          <a:custGeom>
            <a:rect b="b" l="l" r="r" t="t"/>
            <a:pathLst>
              <a:path extrusionOk="0" h="260984" w="260985">
                <a:moveTo>
                  <a:pt x="131072" y="260466"/>
                </a:moveTo>
                <a:lnTo>
                  <a:pt x="93156" y="255081"/>
                </a:lnTo>
                <a:lnTo>
                  <a:pt x="58447" y="238898"/>
                </a:lnTo>
                <a:lnTo>
                  <a:pt x="29944" y="213321"/>
                </a:lnTo>
                <a:lnTo>
                  <a:pt x="10115" y="180558"/>
                </a:lnTo>
                <a:lnTo>
                  <a:pt x="669" y="143445"/>
                </a:lnTo>
                <a:lnTo>
                  <a:pt x="0" y="130656"/>
                </a:lnTo>
                <a:lnTo>
                  <a:pt x="136" y="124245"/>
                </a:lnTo>
                <a:lnTo>
                  <a:pt x="7497" y="86679"/>
                </a:lnTo>
                <a:lnTo>
                  <a:pt x="25481" y="52850"/>
                </a:lnTo>
                <a:lnTo>
                  <a:pt x="52505" y="25737"/>
                </a:lnTo>
                <a:lnTo>
                  <a:pt x="86274" y="7642"/>
                </a:lnTo>
                <a:lnTo>
                  <a:pt x="123816" y="157"/>
                </a:lnTo>
                <a:lnTo>
                  <a:pt x="130227" y="0"/>
                </a:lnTo>
                <a:lnTo>
                  <a:pt x="136595" y="124"/>
                </a:lnTo>
                <a:lnTo>
                  <a:pt x="179874" y="9625"/>
                </a:lnTo>
                <a:lnTo>
                  <a:pt x="217424" y="33147"/>
                </a:lnTo>
                <a:lnTo>
                  <a:pt x="244864" y="67956"/>
                </a:lnTo>
                <a:lnTo>
                  <a:pt x="258969" y="109976"/>
                </a:lnTo>
                <a:lnTo>
                  <a:pt x="260462" y="128979"/>
                </a:lnTo>
                <a:lnTo>
                  <a:pt x="260367" y="135392"/>
                </a:lnTo>
                <a:lnTo>
                  <a:pt x="253246" y="173004"/>
                </a:lnTo>
                <a:lnTo>
                  <a:pt x="235478" y="206947"/>
                </a:lnTo>
                <a:lnTo>
                  <a:pt x="208628" y="234232"/>
                </a:lnTo>
                <a:lnTo>
                  <a:pt x="174975" y="252543"/>
                </a:lnTo>
                <a:lnTo>
                  <a:pt x="137482" y="260268"/>
                </a:lnTo>
                <a:lnTo>
                  <a:pt x="131072" y="260466"/>
                </a:lnTo>
                <a:close/>
              </a:path>
            </a:pathLst>
          </a:custGeom>
          <a:solidFill>
            <a:srgbClr val="0E456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4" name="Google Shape;84;p4"/>
          <p:cNvSpPr/>
          <p:nvPr/>
        </p:nvSpPr>
        <p:spPr>
          <a:xfrm>
            <a:off x="1850972" y="8987478"/>
            <a:ext cx="260985" cy="260985"/>
          </a:xfrm>
          <a:custGeom>
            <a:rect b="b" l="l" r="r" t="t"/>
            <a:pathLst>
              <a:path extrusionOk="0" h="260984" w="260985">
                <a:moveTo>
                  <a:pt x="131072" y="260466"/>
                </a:moveTo>
                <a:lnTo>
                  <a:pt x="93156" y="255081"/>
                </a:lnTo>
                <a:lnTo>
                  <a:pt x="58447" y="238898"/>
                </a:lnTo>
                <a:lnTo>
                  <a:pt x="29944" y="213321"/>
                </a:lnTo>
                <a:lnTo>
                  <a:pt x="10115" y="180558"/>
                </a:lnTo>
                <a:lnTo>
                  <a:pt x="669" y="143445"/>
                </a:lnTo>
                <a:lnTo>
                  <a:pt x="0" y="130656"/>
                </a:lnTo>
                <a:lnTo>
                  <a:pt x="136" y="124245"/>
                </a:lnTo>
                <a:lnTo>
                  <a:pt x="7497" y="86679"/>
                </a:lnTo>
                <a:lnTo>
                  <a:pt x="25481" y="52850"/>
                </a:lnTo>
                <a:lnTo>
                  <a:pt x="52505" y="25737"/>
                </a:lnTo>
                <a:lnTo>
                  <a:pt x="86274" y="7642"/>
                </a:lnTo>
                <a:lnTo>
                  <a:pt x="123816" y="157"/>
                </a:lnTo>
                <a:lnTo>
                  <a:pt x="130227" y="0"/>
                </a:lnTo>
                <a:lnTo>
                  <a:pt x="136595" y="124"/>
                </a:lnTo>
                <a:lnTo>
                  <a:pt x="179874" y="9625"/>
                </a:lnTo>
                <a:lnTo>
                  <a:pt x="217424" y="33147"/>
                </a:lnTo>
                <a:lnTo>
                  <a:pt x="244864" y="67956"/>
                </a:lnTo>
                <a:lnTo>
                  <a:pt x="258969" y="109976"/>
                </a:lnTo>
                <a:lnTo>
                  <a:pt x="260462" y="128979"/>
                </a:lnTo>
                <a:lnTo>
                  <a:pt x="260367" y="135392"/>
                </a:lnTo>
                <a:lnTo>
                  <a:pt x="253245" y="173004"/>
                </a:lnTo>
                <a:lnTo>
                  <a:pt x="235478" y="206947"/>
                </a:lnTo>
                <a:lnTo>
                  <a:pt x="208628" y="234232"/>
                </a:lnTo>
                <a:lnTo>
                  <a:pt x="174975" y="252543"/>
                </a:lnTo>
                <a:lnTo>
                  <a:pt x="137482" y="260268"/>
                </a:lnTo>
                <a:lnTo>
                  <a:pt x="131072" y="260466"/>
                </a:lnTo>
                <a:close/>
              </a:path>
            </a:pathLst>
          </a:custGeom>
          <a:solidFill>
            <a:srgbClr val="0E456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5" name="Google Shape;85;p4"/>
          <p:cNvSpPr/>
          <p:nvPr/>
        </p:nvSpPr>
        <p:spPr>
          <a:xfrm>
            <a:off x="2259974" y="8987478"/>
            <a:ext cx="260985" cy="260985"/>
          </a:xfrm>
          <a:custGeom>
            <a:rect b="b" l="l" r="r" t="t"/>
            <a:pathLst>
              <a:path extrusionOk="0" h="260984" w="260985">
                <a:moveTo>
                  <a:pt x="131072" y="260466"/>
                </a:moveTo>
                <a:lnTo>
                  <a:pt x="93156" y="255081"/>
                </a:lnTo>
                <a:lnTo>
                  <a:pt x="58447" y="238898"/>
                </a:lnTo>
                <a:lnTo>
                  <a:pt x="29944" y="213321"/>
                </a:lnTo>
                <a:lnTo>
                  <a:pt x="10115" y="180558"/>
                </a:lnTo>
                <a:lnTo>
                  <a:pt x="669" y="143445"/>
                </a:lnTo>
                <a:lnTo>
                  <a:pt x="0" y="130656"/>
                </a:lnTo>
                <a:lnTo>
                  <a:pt x="136" y="124245"/>
                </a:lnTo>
                <a:lnTo>
                  <a:pt x="7497" y="86679"/>
                </a:lnTo>
                <a:lnTo>
                  <a:pt x="25481" y="52850"/>
                </a:lnTo>
                <a:lnTo>
                  <a:pt x="52505" y="25737"/>
                </a:lnTo>
                <a:lnTo>
                  <a:pt x="86274" y="7642"/>
                </a:lnTo>
                <a:lnTo>
                  <a:pt x="123816" y="157"/>
                </a:lnTo>
                <a:lnTo>
                  <a:pt x="130227" y="0"/>
                </a:lnTo>
                <a:lnTo>
                  <a:pt x="136594" y="127"/>
                </a:lnTo>
                <a:lnTo>
                  <a:pt x="179866" y="9639"/>
                </a:lnTo>
                <a:lnTo>
                  <a:pt x="217409" y="33162"/>
                </a:lnTo>
                <a:lnTo>
                  <a:pt x="244849" y="67966"/>
                </a:lnTo>
                <a:lnTo>
                  <a:pt x="258962" y="109979"/>
                </a:lnTo>
                <a:lnTo>
                  <a:pt x="260462" y="128979"/>
                </a:lnTo>
                <a:lnTo>
                  <a:pt x="260367" y="135392"/>
                </a:lnTo>
                <a:lnTo>
                  <a:pt x="253245" y="173004"/>
                </a:lnTo>
                <a:lnTo>
                  <a:pt x="235478" y="206947"/>
                </a:lnTo>
                <a:lnTo>
                  <a:pt x="208628" y="234232"/>
                </a:lnTo>
                <a:lnTo>
                  <a:pt x="174975" y="252543"/>
                </a:lnTo>
                <a:lnTo>
                  <a:pt x="137482" y="260268"/>
                </a:lnTo>
                <a:lnTo>
                  <a:pt x="131072" y="260466"/>
                </a:lnTo>
                <a:close/>
              </a:path>
            </a:pathLst>
          </a:custGeom>
          <a:solidFill>
            <a:srgbClr val="0E456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6" name="Google Shape;86;p4"/>
          <p:cNvSpPr/>
          <p:nvPr/>
        </p:nvSpPr>
        <p:spPr>
          <a:xfrm>
            <a:off x="2668924" y="8987478"/>
            <a:ext cx="260985" cy="260985"/>
          </a:xfrm>
          <a:custGeom>
            <a:rect b="b" l="l" r="r" t="t"/>
            <a:pathLst>
              <a:path extrusionOk="0" h="260984" w="260985">
                <a:moveTo>
                  <a:pt x="131072" y="260466"/>
                </a:moveTo>
                <a:lnTo>
                  <a:pt x="93156" y="255081"/>
                </a:lnTo>
                <a:lnTo>
                  <a:pt x="58447" y="238898"/>
                </a:lnTo>
                <a:lnTo>
                  <a:pt x="29944" y="213321"/>
                </a:lnTo>
                <a:lnTo>
                  <a:pt x="10115" y="180558"/>
                </a:lnTo>
                <a:lnTo>
                  <a:pt x="669" y="143445"/>
                </a:lnTo>
                <a:lnTo>
                  <a:pt x="0" y="130656"/>
                </a:lnTo>
                <a:lnTo>
                  <a:pt x="136" y="124245"/>
                </a:lnTo>
                <a:lnTo>
                  <a:pt x="7497" y="86678"/>
                </a:lnTo>
                <a:lnTo>
                  <a:pt x="25481" y="52850"/>
                </a:lnTo>
                <a:lnTo>
                  <a:pt x="52506" y="25737"/>
                </a:lnTo>
                <a:lnTo>
                  <a:pt x="86274" y="7642"/>
                </a:lnTo>
                <a:lnTo>
                  <a:pt x="123816" y="157"/>
                </a:lnTo>
                <a:lnTo>
                  <a:pt x="130227" y="0"/>
                </a:lnTo>
                <a:lnTo>
                  <a:pt x="136595" y="124"/>
                </a:lnTo>
                <a:lnTo>
                  <a:pt x="179874" y="9625"/>
                </a:lnTo>
                <a:lnTo>
                  <a:pt x="217424" y="33147"/>
                </a:lnTo>
                <a:lnTo>
                  <a:pt x="244864" y="67956"/>
                </a:lnTo>
                <a:lnTo>
                  <a:pt x="258969" y="109976"/>
                </a:lnTo>
                <a:lnTo>
                  <a:pt x="260462" y="128979"/>
                </a:lnTo>
                <a:lnTo>
                  <a:pt x="260367" y="135392"/>
                </a:lnTo>
                <a:lnTo>
                  <a:pt x="253245" y="173004"/>
                </a:lnTo>
                <a:lnTo>
                  <a:pt x="235478" y="206947"/>
                </a:lnTo>
                <a:lnTo>
                  <a:pt x="208628" y="234232"/>
                </a:lnTo>
                <a:lnTo>
                  <a:pt x="174975" y="252543"/>
                </a:lnTo>
                <a:lnTo>
                  <a:pt x="137482" y="260268"/>
                </a:lnTo>
                <a:lnTo>
                  <a:pt x="131072" y="260466"/>
                </a:lnTo>
                <a:close/>
              </a:path>
            </a:pathLst>
          </a:custGeom>
          <a:solidFill>
            <a:srgbClr val="0E456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7" name="Google Shape;87;p4"/>
          <p:cNvSpPr txBox="1"/>
          <p:nvPr>
            <p:ph type="title"/>
          </p:nvPr>
        </p:nvSpPr>
        <p:spPr>
          <a:xfrm>
            <a:off x="1153775" y="1181235"/>
            <a:ext cx="8257500" cy="997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Business Problem</a:t>
            </a:r>
            <a:endParaRPr/>
          </a:p>
        </p:txBody>
      </p:sp>
      <p:sp>
        <p:nvSpPr>
          <p:cNvPr id="88" name="Google Shape;88;p4"/>
          <p:cNvSpPr txBox="1"/>
          <p:nvPr/>
        </p:nvSpPr>
        <p:spPr>
          <a:xfrm>
            <a:off x="452454" y="2741916"/>
            <a:ext cx="8670300" cy="5686500"/>
          </a:xfrm>
          <a:prstGeom prst="rect">
            <a:avLst/>
          </a:prstGeom>
          <a:noFill/>
          <a:ln>
            <a:noFill/>
          </a:ln>
        </p:spPr>
        <p:txBody>
          <a:bodyPr anchorCtr="0" anchor="t" bIns="0" lIns="0" spcFirstLastPara="1" rIns="0" wrap="square" tIns="12050">
            <a:spAutoFit/>
          </a:bodyPr>
          <a:lstStyle/>
          <a:p>
            <a:pPr indent="0" lvl="0" marL="12700" marR="5080" rtl="0" algn="l">
              <a:lnSpc>
                <a:spcPct val="141100"/>
              </a:lnSpc>
              <a:spcBef>
                <a:spcPts val="0"/>
              </a:spcBef>
              <a:spcAft>
                <a:spcPts val="0"/>
              </a:spcAft>
              <a:buNone/>
            </a:pPr>
            <a:r>
              <a:rPr lang="en-US" sz="3000">
                <a:solidFill>
                  <a:srgbClr val="0E4561"/>
                </a:solidFill>
                <a:latin typeface="Verdana"/>
                <a:ea typeface="Verdana"/>
                <a:cs typeface="Verdana"/>
                <a:sym typeface="Verdana"/>
              </a:rPr>
              <a:t>Irrelevant movie recommendations could lead to lower watch times and users disengaging from streaming </a:t>
            </a:r>
            <a:r>
              <a:rPr lang="en-US" sz="3000">
                <a:solidFill>
                  <a:srgbClr val="0E4561"/>
                </a:solidFill>
                <a:latin typeface="Verdana"/>
                <a:ea typeface="Verdana"/>
                <a:cs typeface="Verdana"/>
                <a:sym typeface="Verdana"/>
              </a:rPr>
              <a:t>platforms</a:t>
            </a:r>
            <a:r>
              <a:rPr lang="en-US" sz="3000">
                <a:solidFill>
                  <a:srgbClr val="0E4561"/>
                </a:solidFill>
                <a:latin typeface="Verdana"/>
                <a:ea typeface="Verdana"/>
                <a:cs typeface="Verdana"/>
                <a:sym typeface="Verdana"/>
              </a:rPr>
              <a:t>.</a:t>
            </a:r>
            <a:endParaRPr sz="3000">
              <a:solidFill>
                <a:srgbClr val="0E4561"/>
              </a:solidFill>
              <a:latin typeface="Verdana"/>
              <a:ea typeface="Verdana"/>
              <a:cs typeface="Verdana"/>
              <a:sym typeface="Verdana"/>
            </a:endParaRPr>
          </a:p>
          <a:p>
            <a:pPr indent="0" lvl="0" marL="12700" marR="5080" rtl="0" algn="l">
              <a:lnSpc>
                <a:spcPct val="141100"/>
              </a:lnSpc>
              <a:spcBef>
                <a:spcPts val="0"/>
              </a:spcBef>
              <a:spcAft>
                <a:spcPts val="0"/>
              </a:spcAft>
              <a:buNone/>
            </a:pPr>
            <a:r>
              <a:t/>
            </a:r>
            <a:endParaRPr sz="3000">
              <a:solidFill>
                <a:srgbClr val="0E4561"/>
              </a:solidFill>
              <a:latin typeface="Verdana"/>
              <a:ea typeface="Verdana"/>
              <a:cs typeface="Verdana"/>
              <a:sym typeface="Verdana"/>
            </a:endParaRPr>
          </a:p>
          <a:p>
            <a:pPr indent="0" lvl="0" marL="12700" marR="5080" rtl="0" algn="l">
              <a:lnSpc>
                <a:spcPct val="141100"/>
              </a:lnSpc>
              <a:spcBef>
                <a:spcPts val="0"/>
              </a:spcBef>
              <a:spcAft>
                <a:spcPts val="0"/>
              </a:spcAft>
              <a:buNone/>
            </a:pPr>
            <a:r>
              <a:rPr lang="en-US" sz="3000">
                <a:solidFill>
                  <a:srgbClr val="0E4561"/>
                </a:solidFill>
                <a:latin typeface="Verdana"/>
                <a:ea typeface="Verdana"/>
                <a:cs typeface="Verdana"/>
                <a:sym typeface="Verdana"/>
              </a:rPr>
              <a:t>The aim is to implement a recommendation system that will improve user satisfaction by making relevant recommendations to users leading to high watch times and customer </a:t>
            </a:r>
            <a:r>
              <a:rPr lang="en-US" sz="3000">
                <a:solidFill>
                  <a:srgbClr val="0E4561"/>
                </a:solidFill>
                <a:latin typeface="Verdana"/>
                <a:ea typeface="Verdana"/>
                <a:cs typeface="Verdana"/>
                <a:sym typeface="Verdana"/>
              </a:rPr>
              <a:t>retention</a:t>
            </a:r>
            <a:r>
              <a:rPr lang="en-US" sz="2650">
                <a:solidFill>
                  <a:schemeClr val="dk1"/>
                </a:solidFill>
                <a:highlight>
                  <a:srgbClr val="FFFFFF"/>
                </a:highlight>
                <a:latin typeface="Verdana"/>
                <a:ea typeface="Verdana"/>
                <a:cs typeface="Verdana"/>
                <a:sym typeface="Verdana"/>
              </a:rPr>
              <a:t>.</a:t>
            </a:r>
            <a:endParaRPr sz="460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grpSp>
        <p:nvGrpSpPr>
          <p:cNvPr id="93" name="Google Shape;93;p5"/>
          <p:cNvGrpSpPr/>
          <p:nvPr/>
        </p:nvGrpSpPr>
        <p:grpSpPr>
          <a:xfrm>
            <a:off x="886761" y="2456694"/>
            <a:ext cx="5386070" cy="6416675"/>
            <a:chOff x="886761" y="2456694"/>
            <a:chExt cx="5386070" cy="6416675"/>
          </a:xfrm>
        </p:grpSpPr>
        <p:sp>
          <p:nvSpPr>
            <p:cNvPr id="94" name="Google Shape;94;p5"/>
            <p:cNvSpPr/>
            <p:nvPr/>
          </p:nvSpPr>
          <p:spPr>
            <a:xfrm>
              <a:off x="886761" y="2456694"/>
              <a:ext cx="5386070" cy="6416675"/>
            </a:xfrm>
            <a:custGeom>
              <a:rect b="b" l="l" r="r" t="t"/>
              <a:pathLst>
                <a:path extrusionOk="0" h="6416675" w="5386070">
                  <a:moveTo>
                    <a:pt x="4997634" y="6416631"/>
                  </a:moveTo>
                  <a:lnTo>
                    <a:pt x="388128" y="6416631"/>
                  </a:lnTo>
                  <a:lnTo>
                    <a:pt x="344494" y="6405666"/>
                  </a:lnTo>
                  <a:lnTo>
                    <a:pt x="299876" y="6389686"/>
                  </a:lnTo>
                  <a:lnTo>
                    <a:pt x="257028" y="6369436"/>
                  </a:lnTo>
                  <a:lnTo>
                    <a:pt x="216266" y="6345048"/>
                  </a:lnTo>
                  <a:lnTo>
                    <a:pt x="177911" y="6316653"/>
                  </a:lnTo>
                  <a:lnTo>
                    <a:pt x="142280" y="6284384"/>
                  </a:lnTo>
                  <a:lnTo>
                    <a:pt x="110010" y="6248752"/>
                  </a:lnTo>
                  <a:lnTo>
                    <a:pt x="81615" y="6210397"/>
                  </a:lnTo>
                  <a:lnTo>
                    <a:pt x="57227" y="6169635"/>
                  </a:lnTo>
                  <a:lnTo>
                    <a:pt x="36977" y="6126787"/>
                  </a:lnTo>
                  <a:lnTo>
                    <a:pt x="20997" y="6082169"/>
                  </a:lnTo>
                  <a:lnTo>
                    <a:pt x="9420" y="6036101"/>
                  </a:lnTo>
                  <a:lnTo>
                    <a:pt x="2377" y="5988901"/>
                  </a:lnTo>
                  <a:lnTo>
                    <a:pt x="0" y="5940888"/>
                  </a:lnTo>
                  <a:lnTo>
                    <a:pt x="0" y="485775"/>
                  </a:lnTo>
                  <a:lnTo>
                    <a:pt x="2377" y="437762"/>
                  </a:lnTo>
                  <a:lnTo>
                    <a:pt x="9420" y="390562"/>
                  </a:lnTo>
                  <a:lnTo>
                    <a:pt x="20997" y="344494"/>
                  </a:lnTo>
                  <a:lnTo>
                    <a:pt x="36977" y="299877"/>
                  </a:lnTo>
                  <a:lnTo>
                    <a:pt x="57227" y="257028"/>
                  </a:lnTo>
                  <a:lnTo>
                    <a:pt x="81615" y="216266"/>
                  </a:lnTo>
                  <a:lnTo>
                    <a:pt x="110010" y="177911"/>
                  </a:lnTo>
                  <a:lnTo>
                    <a:pt x="142280" y="142280"/>
                  </a:lnTo>
                  <a:lnTo>
                    <a:pt x="177911" y="110010"/>
                  </a:lnTo>
                  <a:lnTo>
                    <a:pt x="216266" y="81615"/>
                  </a:lnTo>
                  <a:lnTo>
                    <a:pt x="257028" y="57227"/>
                  </a:lnTo>
                  <a:lnTo>
                    <a:pt x="299876" y="36977"/>
                  </a:lnTo>
                  <a:lnTo>
                    <a:pt x="344494" y="20997"/>
                  </a:lnTo>
                  <a:lnTo>
                    <a:pt x="390562" y="9420"/>
                  </a:lnTo>
                  <a:lnTo>
                    <a:pt x="437762" y="2377"/>
                  </a:lnTo>
                  <a:lnTo>
                    <a:pt x="485775" y="0"/>
                  </a:lnTo>
                  <a:lnTo>
                    <a:pt x="4899988" y="0"/>
                  </a:lnTo>
                  <a:lnTo>
                    <a:pt x="4948001" y="2377"/>
                  </a:lnTo>
                  <a:lnTo>
                    <a:pt x="4995200" y="9420"/>
                  </a:lnTo>
                  <a:lnTo>
                    <a:pt x="5041268" y="20997"/>
                  </a:lnTo>
                  <a:lnTo>
                    <a:pt x="5085886" y="36977"/>
                  </a:lnTo>
                  <a:lnTo>
                    <a:pt x="5128735" y="57227"/>
                  </a:lnTo>
                  <a:lnTo>
                    <a:pt x="5169496" y="81615"/>
                  </a:lnTo>
                  <a:lnTo>
                    <a:pt x="5207852" y="110010"/>
                  </a:lnTo>
                  <a:lnTo>
                    <a:pt x="5243483" y="142280"/>
                  </a:lnTo>
                  <a:lnTo>
                    <a:pt x="5275752" y="177911"/>
                  </a:lnTo>
                  <a:lnTo>
                    <a:pt x="5304147" y="216266"/>
                  </a:lnTo>
                  <a:lnTo>
                    <a:pt x="5328536" y="257028"/>
                  </a:lnTo>
                  <a:lnTo>
                    <a:pt x="5348786" y="299877"/>
                  </a:lnTo>
                  <a:lnTo>
                    <a:pt x="5364765" y="344494"/>
                  </a:lnTo>
                  <a:lnTo>
                    <a:pt x="5376343" y="390562"/>
                  </a:lnTo>
                  <a:lnTo>
                    <a:pt x="5383386" y="437762"/>
                  </a:lnTo>
                  <a:lnTo>
                    <a:pt x="5385763" y="485775"/>
                  </a:lnTo>
                  <a:lnTo>
                    <a:pt x="5385763" y="5940888"/>
                  </a:lnTo>
                  <a:lnTo>
                    <a:pt x="5383386" y="5988901"/>
                  </a:lnTo>
                  <a:lnTo>
                    <a:pt x="5376343" y="6036101"/>
                  </a:lnTo>
                  <a:lnTo>
                    <a:pt x="5364765" y="6082169"/>
                  </a:lnTo>
                  <a:lnTo>
                    <a:pt x="5348786" y="6126787"/>
                  </a:lnTo>
                  <a:lnTo>
                    <a:pt x="5328536" y="6169635"/>
                  </a:lnTo>
                  <a:lnTo>
                    <a:pt x="5304147" y="6210397"/>
                  </a:lnTo>
                  <a:lnTo>
                    <a:pt x="5275752" y="6248752"/>
                  </a:lnTo>
                  <a:lnTo>
                    <a:pt x="5243483" y="6284384"/>
                  </a:lnTo>
                  <a:lnTo>
                    <a:pt x="5207852" y="6316653"/>
                  </a:lnTo>
                  <a:lnTo>
                    <a:pt x="5169496" y="6345048"/>
                  </a:lnTo>
                  <a:lnTo>
                    <a:pt x="5128735" y="6369436"/>
                  </a:lnTo>
                  <a:lnTo>
                    <a:pt x="5085886" y="6389686"/>
                  </a:lnTo>
                  <a:lnTo>
                    <a:pt x="5041268" y="6405666"/>
                  </a:lnTo>
                  <a:lnTo>
                    <a:pt x="4997634" y="6416631"/>
                  </a:lnTo>
                  <a:close/>
                </a:path>
              </a:pathLst>
            </a:custGeom>
            <a:solidFill>
              <a:srgbClr val="DAE4E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5" name="Google Shape;95;p5"/>
            <p:cNvSpPr/>
            <p:nvPr/>
          </p:nvSpPr>
          <p:spPr>
            <a:xfrm>
              <a:off x="2420518" y="2877489"/>
              <a:ext cx="2209165" cy="2222500"/>
            </a:xfrm>
            <a:custGeom>
              <a:rect b="b" l="l" r="r" t="t"/>
              <a:pathLst>
                <a:path extrusionOk="0" h="2222500" w="2209165">
                  <a:moveTo>
                    <a:pt x="897763" y="708482"/>
                  </a:moveTo>
                  <a:lnTo>
                    <a:pt x="894740" y="693597"/>
                  </a:lnTo>
                  <a:lnTo>
                    <a:pt x="886498" y="681418"/>
                  </a:lnTo>
                  <a:lnTo>
                    <a:pt x="874318" y="673188"/>
                  </a:lnTo>
                  <a:lnTo>
                    <a:pt x="859447" y="670166"/>
                  </a:lnTo>
                  <a:lnTo>
                    <a:pt x="341020" y="670166"/>
                  </a:lnTo>
                  <a:lnTo>
                    <a:pt x="326136" y="673188"/>
                  </a:lnTo>
                  <a:lnTo>
                    <a:pt x="313956" y="681418"/>
                  </a:lnTo>
                  <a:lnTo>
                    <a:pt x="305727" y="693597"/>
                  </a:lnTo>
                  <a:lnTo>
                    <a:pt x="302704" y="708482"/>
                  </a:lnTo>
                  <a:lnTo>
                    <a:pt x="305727" y="723353"/>
                  </a:lnTo>
                  <a:lnTo>
                    <a:pt x="313956" y="735533"/>
                  </a:lnTo>
                  <a:lnTo>
                    <a:pt x="326136" y="743775"/>
                  </a:lnTo>
                  <a:lnTo>
                    <a:pt x="341020" y="746798"/>
                  </a:lnTo>
                  <a:lnTo>
                    <a:pt x="859447" y="746798"/>
                  </a:lnTo>
                  <a:lnTo>
                    <a:pt x="874318" y="743775"/>
                  </a:lnTo>
                  <a:lnTo>
                    <a:pt x="886498" y="735533"/>
                  </a:lnTo>
                  <a:lnTo>
                    <a:pt x="894740" y="723353"/>
                  </a:lnTo>
                  <a:lnTo>
                    <a:pt x="897763" y="708482"/>
                  </a:lnTo>
                  <a:close/>
                </a:path>
                <a:path extrusionOk="0" h="2222500" w="2209165">
                  <a:moveTo>
                    <a:pt x="2208568" y="2070100"/>
                  </a:moveTo>
                  <a:lnTo>
                    <a:pt x="2208161" y="2032000"/>
                  </a:lnTo>
                  <a:lnTo>
                    <a:pt x="2200224" y="2006600"/>
                  </a:lnTo>
                  <a:lnTo>
                    <a:pt x="2184006" y="1968500"/>
                  </a:lnTo>
                  <a:lnTo>
                    <a:pt x="2158758" y="1930400"/>
                  </a:lnTo>
                  <a:lnTo>
                    <a:pt x="2145347" y="1930400"/>
                  </a:lnTo>
                  <a:lnTo>
                    <a:pt x="2131263" y="1918322"/>
                  </a:lnTo>
                  <a:lnTo>
                    <a:pt x="2131263" y="2057400"/>
                  </a:lnTo>
                  <a:lnTo>
                    <a:pt x="2125662" y="2095500"/>
                  </a:lnTo>
                  <a:lnTo>
                    <a:pt x="2103958" y="2120900"/>
                  </a:lnTo>
                  <a:lnTo>
                    <a:pt x="2071014" y="2146300"/>
                  </a:lnTo>
                  <a:lnTo>
                    <a:pt x="1995068" y="2146300"/>
                  </a:lnTo>
                  <a:lnTo>
                    <a:pt x="1964486" y="2120900"/>
                  </a:lnTo>
                  <a:lnTo>
                    <a:pt x="1818233" y="1943100"/>
                  </a:lnTo>
                  <a:lnTo>
                    <a:pt x="1609293" y="1689100"/>
                  </a:lnTo>
                  <a:lnTo>
                    <a:pt x="1622552" y="1676400"/>
                  </a:lnTo>
                  <a:lnTo>
                    <a:pt x="1641195" y="1663700"/>
                  </a:lnTo>
                  <a:lnTo>
                    <a:pt x="1659407" y="1638300"/>
                  </a:lnTo>
                  <a:lnTo>
                    <a:pt x="1671370" y="1625600"/>
                  </a:lnTo>
                  <a:lnTo>
                    <a:pt x="2095919" y="1981200"/>
                  </a:lnTo>
                  <a:lnTo>
                    <a:pt x="2121204" y="2019300"/>
                  </a:lnTo>
                  <a:lnTo>
                    <a:pt x="2131263" y="2057400"/>
                  </a:lnTo>
                  <a:lnTo>
                    <a:pt x="2131263" y="1918322"/>
                  </a:lnTo>
                  <a:lnTo>
                    <a:pt x="1790192" y="1625600"/>
                  </a:lnTo>
                  <a:lnTo>
                    <a:pt x="1716201" y="1562100"/>
                  </a:lnTo>
                  <a:lnTo>
                    <a:pt x="1739404" y="1524000"/>
                  </a:lnTo>
                  <a:lnTo>
                    <a:pt x="1758442" y="1485900"/>
                  </a:lnTo>
                  <a:lnTo>
                    <a:pt x="1773313" y="1435100"/>
                  </a:lnTo>
                  <a:lnTo>
                    <a:pt x="1784007" y="1397000"/>
                  </a:lnTo>
                  <a:lnTo>
                    <a:pt x="1790534" y="1346200"/>
                  </a:lnTo>
                  <a:lnTo>
                    <a:pt x="1792884" y="1295400"/>
                  </a:lnTo>
                  <a:lnTo>
                    <a:pt x="1791055" y="1257300"/>
                  </a:lnTo>
                  <a:lnTo>
                    <a:pt x="1785061" y="1206500"/>
                  </a:lnTo>
                  <a:lnTo>
                    <a:pt x="1774875" y="1155700"/>
                  </a:lnTo>
                  <a:lnTo>
                    <a:pt x="1760524" y="1117600"/>
                  </a:lnTo>
                  <a:lnTo>
                    <a:pt x="1741982" y="1066800"/>
                  </a:lnTo>
                  <a:lnTo>
                    <a:pt x="1719262" y="1028700"/>
                  </a:lnTo>
                  <a:lnTo>
                    <a:pt x="1719262" y="927100"/>
                  </a:lnTo>
                  <a:lnTo>
                    <a:pt x="1719262" y="482600"/>
                  </a:lnTo>
                  <a:lnTo>
                    <a:pt x="1718500" y="482600"/>
                  </a:lnTo>
                  <a:lnTo>
                    <a:pt x="1718500" y="469900"/>
                  </a:lnTo>
                  <a:lnTo>
                    <a:pt x="1717344" y="469900"/>
                  </a:lnTo>
                  <a:lnTo>
                    <a:pt x="1717344" y="1295400"/>
                  </a:lnTo>
                  <a:lnTo>
                    <a:pt x="1714436" y="1346200"/>
                  </a:lnTo>
                  <a:lnTo>
                    <a:pt x="1706130" y="1397000"/>
                  </a:lnTo>
                  <a:lnTo>
                    <a:pt x="1692579" y="1435100"/>
                  </a:lnTo>
                  <a:lnTo>
                    <a:pt x="1673898" y="1485900"/>
                  </a:lnTo>
                  <a:lnTo>
                    <a:pt x="1650250" y="1524000"/>
                  </a:lnTo>
                  <a:lnTo>
                    <a:pt x="1621777" y="1574800"/>
                  </a:lnTo>
                  <a:lnTo>
                    <a:pt x="1588604" y="1600200"/>
                  </a:lnTo>
                  <a:lnTo>
                    <a:pt x="1551508" y="1638300"/>
                  </a:lnTo>
                  <a:lnTo>
                    <a:pt x="1511388" y="1663700"/>
                  </a:lnTo>
                  <a:lnTo>
                    <a:pt x="1468628" y="1689100"/>
                  </a:lnTo>
                  <a:lnTo>
                    <a:pt x="1423555" y="1714500"/>
                  </a:lnTo>
                  <a:lnTo>
                    <a:pt x="1376565" y="1727200"/>
                  </a:lnTo>
                  <a:lnTo>
                    <a:pt x="1328013" y="1727200"/>
                  </a:lnTo>
                  <a:lnTo>
                    <a:pt x="1278242" y="1739900"/>
                  </a:lnTo>
                  <a:lnTo>
                    <a:pt x="1228471" y="1727200"/>
                  </a:lnTo>
                  <a:lnTo>
                    <a:pt x="1179918" y="1727200"/>
                  </a:lnTo>
                  <a:lnTo>
                    <a:pt x="1132916" y="1714500"/>
                  </a:lnTo>
                  <a:lnTo>
                    <a:pt x="1087856" y="1689100"/>
                  </a:lnTo>
                  <a:lnTo>
                    <a:pt x="1045095" y="1663700"/>
                  </a:lnTo>
                  <a:lnTo>
                    <a:pt x="1004976" y="1638300"/>
                  </a:lnTo>
                  <a:lnTo>
                    <a:pt x="967879" y="1600200"/>
                  </a:lnTo>
                  <a:lnTo>
                    <a:pt x="935901" y="1574800"/>
                  </a:lnTo>
                  <a:lnTo>
                    <a:pt x="908507" y="1536700"/>
                  </a:lnTo>
                  <a:lnTo>
                    <a:pt x="885659" y="1485900"/>
                  </a:lnTo>
                  <a:lnTo>
                    <a:pt x="867397" y="1447800"/>
                  </a:lnTo>
                  <a:lnTo>
                    <a:pt x="853694" y="1409700"/>
                  </a:lnTo>
                  <a:lnTo>
                    <a:pt x="844562" y="1358900"/>
                  </a:lnTo>
                  <a:lnTo>
                    <a:pt x="839990" y="1320800"/>
                  </a:lnTo>
                  <a:lnTo>
                    <a:pt x="839990" y="1270000"/>
                  </a:lnTo>
                  <a:lnTo>
                    <a:pt x="844562" y="1231900"/>
                  </a:lnTo>
                  <a:lnTo>
                    <a:pt x="853694" y="1181100"/>
                  </a:lnTo>
                  <a:lnTo>
                    <a:pt x="867397" y="1143000"/>
                  </a:lnTo>
                  <a:lnTo>
                    <a:pt x="885659" y="1104900"/>
                  </a:lnTo>
                  <a:lnTo>
                    <a:pt x="908507" y="1054100"/>
                  </a:lnTo>
                  <a:lnTo>
                    <a:pt x="935901" y="1016000"/>
                  </a:lnTo>
                  <a:lnTo>
                    <a:pt x="967879" y="990600"/>
                  </a:lnTo>
                  <a:lnTo>
                    <a:pt x="1004976" y="952500"/>
                  </a:lnTo>
                  <a:lnTo>
                    <a:pt x="1045095" y="927100"/>
                  </a:lnTo>
                  <a:lnTo>
                    <a:pt x="1087856" y="901700"/>
                  </a:lnTo>
                  <a:lnTo>
                    <a:pt x="1132916" y="876300"/>
                  </a:lnTo>
                  <a:lnTo>
                    <a:pt x="1179918" y="863600"/>
                  </a:lnTo>
                  <a:lnTo>
                    <a:pt x="1228471" y="863600"/>
                  </a:lnTo>
                  <a:lnTo>
                    <a:pt x="1278242" y="850900"/>
                  </a:lnTo>
                  <a:lnTo>
                    <a:pt x="1328013" y="863600"/>
                  </a:lnTo>
                  <a:lnTo>
                    <a:pt x="1376565" y="863600"/>
                  </a:lnTo>
                  <a:lnTo>
                    <a:pt x="1423555" y="876300"/>
                  </a:lnTo>
                  <a:lnTo>
                    <a:pt x="1468628" y="901700"/>
                  </a:lnTo>
                  <a:lnTo>
                    <a:pt x="1511388" y="927100"/>
                  </a:lnTo>
                  <a:lnTo>
                    <a:pt x="1551508" y="952500"/>
                  </a:lnTo>
                  <a:lnTo>
                    <a:pt x="1588604" y="990600"/>
                  </a:lnTo>
                  <a:lnTo>
                    <a:pt x="1621802" y="1016000"/>
                  </a:lnTo>
                  <a:lnTo>
                    <a:pt x="1650326" y="1066800"/>
                  </a:lnTo>
                  <a:lnTo>
                    <a:pt x="1674025" y="1104900"/>
                  </a:lnTo>
                  <a:lnTo>
                    <a:pt x="1692732" y="1155700"/>
                  </a:lnTo>
                  <a:lnTo>
                    <a:pt x="1706308" y="1193800"/>
                  </a:lnTo>
                  <a:lnTo>
                    <a:pt x="1714563" y="1244600"/>
                  </a:lnTo>
                  <a:lnTo>
                    <a:pt x="1717344" y="1295400"/>
                  </a:lnTo>
                  <a:lnTo>
                    <a:pt x="1717344" y="469900"/>
                  </a:lnTo>
                  <a:lnTo>
                    <a:pt x="1716582" y="469900"/>
                  </a:lnTo>
                  <a:lnTo>
                    <a:pt x="1713128" y="457200"/>
                  </a:lnTo>
                  <a:lnTo>
                    <a:pt x="1706626" y="444500"/>
                  </a:lnTo>
                  <a:lnTo>
                    <a:pt x="1642630" y="380568"/>
                  </a:lnTo>
                  <a:lnTo>
                    <a:pt x="1642630" y="520700"/>
                  </a:lnTo>
                  <a:lnTo>
                    <a:pt x="1642630" y="927100"/>
                  </a:lnTo>
                  <a:lnTo>
                    <a:pt x="1604670" y="901700"/>
                  </a:lnTo>
                  <a:lnTo>
                    <a:pt x="1563979" y="863600"/>
                  </a:lnTo>
                  <a:lnTo>
                    <a:pt x="1542415" y="850900"/>
                  </a:lnTo>
                  <a:lnTo>
                    <a:pt x="1520837" y="838200"/>
                  </a:lnTo>
                  <a:lnTo>
                    <a:pt x="1475524" y="812800"/>
                  </a:lnTo>
                  <a:lnTo>
                    <a:pt x="1379524" y="787400"/>
                  </a:lnTo>
                  <a:lnTo>
                    <a:pt x="1329397" y="787400"/>
                  </a:lnTo>
                  <a:lnTo>
                    <a:pt x="1278242" y="774700"/>
                  </a:lnTo>
                  <a:lnTo>
                    <a:pt x="1229207" y="787400"/>
                  </a:lnTo>
                  <a:lnTo>
                    <a:pt x="1181150" y="787400"/>
                  </a:lnTo>
                  <a:lnTo>
                    <a:pt x="1088859" y="812800"/>
                  </a:lnTo>
                  <a:lnTo>
                    <a:pt x="1045133" y="838200"/>
                  </a:lnTo>
                  <a:lnTo>
                    <a:pt x="1003338" y="863600"/>
                  </a:lnTo>
                  <a:lnTo>
                    <a:pt x="963701" y="889000"/>
                  </a:lnTo>
                  <a:lnTo>
                    <a:pt x="926490" y="914400"/>
                  </a:lnTo>
                  <a:lnTo>
                    <a:pt x="341020" y="914400"/>
                  </a:lnTo>
                  <a:lnTo>
                    <a:pt x="326136" y="927100"/>
                  </a:lnTo>
                  <a:lnTo>
                    <a:pt x="313956" y="927100"/>
                  </a:lnTo>
                  <a:lnTo>
                    <a:pt x="305727" y="939800"/>
                  </a:lnTo>
                  <a:lnTo>
                    <a:pt x="302704" y="952500"/>
                  </a:lnTo>
                  <a:lnTo>
                    <a:pt x="305727" y="977900"/>
                  </a:lnTo>
                  <a:lnTo>
                    <a:pt x="313956" y="990600"/>
                  </a:lnTo>
                  <a:lnTo>
                    <a:pt x="859447" y="990600"/>
                  </a:lnTo>
                  <a:lnTo>
                    <a:pt x="832358" y="1041400"/>
                  </a:lnTo>
                  <a:lnTo>
                    <a:pt x="809726" y="1079500"/>
                  </a:lnTo>
                  <a:lnTo>
                    <a:pt x="791552" y="1130300"/>
                  </a:lnTo>
                  <a:lnTo>
                    <a:pt x="777824" y="1168400"/>
                  </a:lnTo>
                  <a:lnTo>
                    <a:pt x="341020" y="1168400"/>
                  </a:lnTo>
                  <a:lnTo>
                    <a:pt x="326136" y="1181100"/>
                  </a:lnTo>
                  <a:lnTo>
                    <a:pt x="313956" y="1181100"/>
                  </a:lnTo>
                  <a:lnTo>
                    <a:pt x="305727" y="1193800"/>
                  </a:lnTo>
                  <a:lnTo>
                    <a:pt x="302704" y="1206500"/>
                  </a:lnTo>
                  <a:lnTo>
                    <a:pt x="305727" y="1231900"/>
                  </a:lnTo>
                  <a:lnTo>
                    <a:pt x="313956" y="1244600"/>
                  </a:lnTo>
                  <a:lnTo>
                    <a:pt x="764794" y="1244600"/>
                  </a:lnTo>
                  <a:lnTo>
                    <a:pt x="763003" y="1295400"/>
                  </a:lnTo>
                  <a:lnTo>
                    <a:pt x="765035" y="1346200"/>
                  </a:lnTo>
                  <a:lnTo>
                    <a:pt x="770890" y="1384300"/>
                  </a:lnTo>
                  <a:lnTo>
                    <a:pt x="780503" y="1435100"/>
                  </a:lnTo>
                  <a:lnTo>
                    <a:pt x="313956" y="1435100"/>
                  </a:lnTo>
                  <a:lnTo>
                    <a:pt x="305727" y="1447800"/>
                  </a:lnTo>
                  <a:lnTo>
                    <a:pt x="302704" y="1473200"/>
                  </a:lnTo>
                  <a:lnTo>
                    <a:pt x="305727" y="1485900"/>
                  </a:lnTo>
                  <a:lnTo>
                    <a:pt x="313956" y="1498600"/>
                  </a:lnTo>
                  <a:lnTo>
                    <a:pt x="326136" y="1498600"/>
                  </a:lnTo>
                  <a:lnTo>
                    <a:pt x="341020" y="1511300"/>
                  </a:lnTo>
                  <a:lnTo>
                    <a:pt x="808101" y="1511300"/>
                  </a:lnTo>
                  <a:lnTo>
                    <a:pt x="828662" y="1549400"/>
                  </a:lnTo>
                  <a:lnTo>
                    <a:pt x="853071" y="1587500"/>
                  </a:lnTo>
                  <a:lnTo>
                    <a:pt x="881430" y="1625600"/>
                  </a:lnTo>
                  <a:lnTo>
                    <a:pt x="913853" y="1663700"/>
                  </a:lnTo>
                  <a:lnTo>
                    <a:pt x="920305" y="1663700"/>
                  </a:lnTo>
                  <a:lnTo>
                    <a:pt x="926973" y="1676400"/>
                  </a:lnTo>
                  <a:lnTo>
                    <a:pt x="933792" y="1676400"/>
                  </a:lnTo>
                  <a:lnTo>
                    <a:pt x="940676" y="1689100"/>
                  </a:lnTo>
                  <a:lnTo>
                    <a:pt x="313956" y="1689100"/>
                  </a:lnTo>
                  <a:lnTo>
                    <a:pt x="305727" y="1701800"/>
                  </a:lnTo>
                  <a:lnTo>
                    <a:pt x="302704" y="1727200"/>
                  </a:lnTo>
                  <a:lnTo>
                    <a:pt x="305727" y="1739900"/>
                  </a:lnTo>
                  <a:lnTo>
                    <a:pt x="313956" y="1752600"/>
                  </a:lnTo>
                  <a:lnTo>
                    <a:pt x="326136" y="1752600"/>
                  </a:lnTo>
                  <a:lnTo>
                    <a:pt x="341020" y="1765300"/>
                  </a:lnTo>
                  <a:lnTo>
                    <a:pt x="1057541" y="1765300"/>
                  </a:lnTo>
                  <a:lnTo>
                    <a:pt x="1187869" y="1803400"/>
                  </a:lnTo>
                  <a:lnTo>
                    <a:pt x="1232852" y="1803400"/>
                  </a:lnTo>
                  <a:lnTo>
                    <a:pt x="1278242" y="1816100"/>
                  </a:lnTo>
                  <a:lnTo>
                    <a:pt x="1324876" y="1803400"/>
                  </a:lnTo>
                  <a:lnTo>
                    <a:pt x="1371117" y="1803400"/>
                  </a:lnTo>
                  <a:lnTo>
                    <a:pt x="1461363" y="1778000"/>
                  </a:lnTo>
                  <a:lnTo>
                    <a:pt x="1504835" y="1752600"/>
                  </a:lnTo>
                  <a:lnTo>
                    <a:pt x="1546834" y="1739900"/>
                  </a:lnTo>
                  <a:lnTo>
                    <a:pt x="1642630" y="1854200"/>
                  </a:lnTo>
                  <a:lnTo>
                    <a:pt x="1642630" y="2019300"/>
                  </a:lnTo>
                  <a:lnTo>
                    <a:pt x="1633562" y="2070100"/>
                  </a:lnTo>
                  <a:lnTo>
                    <a:pt x="1608861" y="2108200"/>
                  </a:lnTo>
                  <a:lnTo>
                    <a:pt x="1572310" y="2133600"/>
                  </a:lnTo>
                  <a:lnTo>
                    <a:pt x="146951" y="2133600"/>
                  </a:lnTo>
                  <a:lnTo>
                    <a:pt x="110401" y="2108200"/>
                  </a:lnTo>
                  <a:lnTo>
                    <a:pt x="85699" y="2070100"/>
                  </a:lnTo>
                  <a:lnTo>
                    <a:pt x="76631" y="2019300"/>
                  </a:lnTo>
                  <a:lnTo>
                    <a:pt x="76631" y="190500"/>
                  </a:lnTo>
                  <a:lnTo>
                    <a:pt x="85699" y="139700"/>
                  </a:lnTo>
                  <a:lnTo>
                    <a:pt x="110401" y="101600"/>
                  </a:lnTo>
                  <a:lnTo>
                    <a:pt x="146951" y="76200"/>
                  </a:lnTo>
                  <a:lnTo>
                    <a:pt x="1195857" y="76200"/>
                  </a:lnTo>
                  <a:lnTo>
                    <a:pt x="1195857" y="482600"/>
                  </a:lnTo>
                  <a:lnTo>
                    <a:pt x="1198880" y="495300"/>
                  </a:lnTo>
                  <a:lnTo>
                    <a:pt x="1207122" y="508000"/>
                  </a:lnTo>
                  <a:lnTo>
                    <a:pt x="1219301" y="508000"/>
                  </a:lnTo>
                  <a:lnTo>
                    <a:pt x="1234173" y="520700"/>
                  </a:lnTo>
                  <a:lnTo>
                    <a:pt x="1642630" y="520700"/>
                  </a:lnTo>
                  <a:lnTo>
                    <a:pt x="1642630" y="380568"/>
                  </a:lnTo>
                  <a:lnTo>
                    <a:pt x="1588223" y="326199"/>
                  </a:lnTo>
                  <a:lnTo>
                    <a:pt x="1588223" y="444500"/>
                  </a:lnTo>
                  <a:lnTo>
                    <a:pt x="1272489" y="444500"/>
                  </a:lnTo>
                  <a:lnTo>
                    <a:pt x="1272489" y="127000"/>
                  </a:lnTo>
                  <a:lnTo>
                    <a:pt x="1588223" y="444500"/>
                  </a:lnTo>
                  <a:lnTo>
                    <a:pt x="1588223" y="326199"/>
                  </a:lnTo>
                  <a:lnTo>
                    <a:pt x="1388872" y="127000"/>
                  </a:lnTo>
                  <a:lnTo>
                    <a:pt x="1338021" y="76200"/>
                  </a:lnTo>
                  <a:lnTo>
                    <a:pt x="1261770" y="0"/>
                  </a:lnTo>
                  <a:lnTo>
                    <a:pt x="147675" y="0"/>
                  </a:lnTo>
                  <a:lnTo>
                    <a:pt x="107353" y="12700"/>
                  </a:lnTo>
                  <a:lnTo>
                    <a:pt x="71780" y="38100"/>
                  </a:lnTo>
                  <a:lnTo>
                    <a:pt x="42100" y="63500"/>
                  </a:lnTo>
                  <a:lnTo>
                    <a:pt x="19481" y="101600"/>
                  </a:lnTo>
                  <a:lnTo>
                    <a:pt x="5067" y="139700"/>
                  </a:lnTo>
                  <a:lnTo>
                    <a:pt x="0" y="190500"/>
                  </a:lnTo>
                  <a:lnTo>
                    <a:pt x="0" y="2019300"/>
                  </a:lnTo>
                  <a:lnTo>
                    <a:pt x="5067" y="2070100"/>
                  </a:lnTo>
                  <a:lnTo>
                    <a:pt x="19481" y="2108200"/>
                  </a:lnTo>
                  <a:lnTo>
                    <a:pt x="42100" y="2146300"/>
                  </a:lnTo>
                  <a:lnTo>
                    <a:pt x="71780" y="2171700"/>
                  </a:lnTo>
                  <a:lnTo>
                    <a:pt x="107353" y="2197100"/>
                  </a:lnTo>
                  <a:lnTo>
                    <a:pt x="147675" y="2209800"/>
                  </a:lnTo>
                  <a:lnTo>
                    <a:pt x="1571586" y="2209800"/>
                  </a:lnTo>
                  <a:lnTo>
                    <a:pt x="1611909" y="2197100"/>
                  </a:lnTo>
                  <a:lnTo>
                    <a:pt x="1647482" y="2171700"/>
                  </a:lnTo>
                  <a:lnTo>
                    <a:pt x="1677162" y="2146300"/>
                  </a:lnTo>
                  <a:lnTo>
                    <a:pt x="1699780" y="2108200"/>
                  </a:lnTo>
                  <a:lnTo>
                    <a:pt x="1714207" y="2070100"/>
                  </a:lnTo>
                  <a:lnTo>
                    <a:pt x="1719262" y="2019300"/>
                  </a:lnTo>
                  <a:lnTo>
                    <a:pt x="1719262" y="1943100"/>
                  </a:lnTo>
                  <a:lnTo>
                    <a:pt x="1905482" y="2159000"/>
                  </a:lnTo>
                  <a:lnTo>
                    <a:pt x="1935657" y="2197100"/>
                  </a:lnTo>
                  <a:lnTo>
                    <a:pt x="1967484" y="2209800"/>
                  </a:lnTo>
                  <a:lnTo>
                    <a:pt x="2000211" y="2222500"/>
                  </a:lnTo>
                  <a:lnTo>
                    <a:pt x="2096046" y="2222500"/>
                  </a:lnTo>
                  <a:lnTo>
                    <a:pt x="2124672" y="2197100"/>
                  </a:lnTo>
                  <a:lnTo>
                    <a:pt x="2150376" y="2184400"/>
                  </a:lnTo>
                  <a:lnTo>
                    <a:pt x="2172373" y="2159000"/>
                  </a:lnTo>
                  <a:lnTo>
                    <a:pt x="2181148" y="2146300"/>
                  </a:lnTo>
                  <a:lnTo>
                    <a:pt x="2189924" y="2133600"/>
                  </a:lnTo>
                  <a:lnTo>
                    <a:pt x="2202243" y="2108200"/>
                  </a:lnTo>
                  <a:lnTo>
                    <a:pt x="2208568" y="2070100"/>
                  </a:lnTo>
                  <a:close/>
                </a:path>
              </a:pathLst>
            </a:custGeom>
            <a:solidFill>
              <a:srgbClr val="0E456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96" name="Google Shape;96;p5"/>
          <p:cNvPicPr preferRelativeResize="0"/>
          <p:nvPr/>
        </p:nvPicPr>
        <p:blipFill rotWithShape="1">
          <a:blip r:embed="rId3">
            <a:alphaModFix/>
          </a:blip>
          <a:srcRect b="0" l="0" r="0" t="0"/>
          <a:stretch/>
        </p:blipFill>
        <p:spPr>
          <a:xfrm>
            <a:off x="6451118" y="2456694"/>
            <a:ext cx="5385764" cy="6416630"/>
          </a:xfrm>
          <a:prstGeom prst="rect">
            <a:avLst/>
          </a:prstGeom>
          <a:noFill/>
          <a:ln>
            <a:noFill/>
          </a:ln>
        </p:spPr>
      </p:pic>
      <p:pic>
        <p:nvPicPr>
          <p:cNvPr id="97" name="Google Shape;97;p5"/>
          <p:cNvPicPr preferRelativeResize="0"/>
          <p:nvPr/>
        </p:nvPicPr>
        <p:blipFill rotWithShape="1">
          <a:blip r:embed="rId4">
            <a:alphaModFix/>
          </a:blip>
          <a:srcRect b="0" l="0" r="0" t="0"/>
          <a:stretch/>
        </p:blipFill>
        <p:spPr>
          <a:xfrm>
            <a:off x="12015475" y="2456694"/>
            <a:ext cx="5385763" cy="6416630"/>
          </a:xfrm>
          <a:prstGeom prst="rect">
            <a:avLst/>
          </a:prstGeom>
          <a:noFill/>
          <a:ln>
            <a:noFill/>
          </a:ln>
        </p:spPr>
      </p:pic>
      <p:sp>
        <p:nvSpPr>
          <p:cNvPr id="98" name="Google Shape;98;p5"/>
          <p:cNvSpPr txBox="1"/>
          <p:nvPr>
            <p:ph type="title"/>
          </p:nvPr>
        </p:nvSpPr>
        <p:spPr>
          <a:xfrm>
            <a:off x="1016000" y="626410"/>
            <a:ext cx="8257500" cy="997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Project Objectives</a:t>
            </a:r>
            <a:endParaRPr/>
          </a:p>
        </p:txBody>
      </p:sp>
      <p:sp>
        <p:nvSpPr>
          <p:cNvPr id="99" name="Google Shape;99;p5"/>
          <p:cNvSpPr txBox="1"/>
          <p:nvPr/>
        </p:nvSpPr>
        <p:spPr>
          <a:xfrm>
            <a:off x="1427326" y="5872400"/>
            <a:ext cx="4197900" cy="1538400"/>
          </a:xfrm>
          <a:prstGeom prst="rect">
            <a:avLst/>
          </a:prstGeom>
          <a:noFill/>
          <a:ln>
            <a:noFill/>
          </a:ln>
        </p:spPr>
        <p:txBody>
          <a:bodyPr anchorCtr="0" anchor="t" bIns="0" lIns="0" spcFirstLastPara="1" rIns="0" wrap="square" tIns="12700">
            <a:spAutoFit/>
          </a:bodyPr>
          <a:lstStyle/>
          <a:p>
            <a:pPr indent="0" lvl="0" marL="0" marR="5080" rtl="0" algn="l">
              <a:lnSpc>
                <a:spcPct val="140600"/>
              </a:lnSpc>
              <a:spcBef>
                <a:spcPts val="0"/>
              </a:spcBef>
              <a:spcAft>
                <a:spcPts val="0"/>
              </a:spcAft>
              <a:buNone/>
            </a:pPr>
            <a:r>
              <a:rPr lang="en-US" sz="2600">
                <a:solidFill>
                  <a:srgbClr val="0E4561"/>
                </a:solidFill>
                <a:latin typeface="Verdana"/>
                <a:ea typeface="Verdana"/>
                <a:cs typeface="Verdana"/>
                <a:sym typeface="Verdana"/>
              </a:rPr>
              <a:t>Create a movie recommendation system.</a:t>
            </a:r>
            <a:endParaRPr sz="2000">
              <a:latin typeface="Tahoma"/>
              <a:ea typeface="Tahoma"/>
              <a:cs typeface="Tahoma"/>
              <a:sym typeface="Tahoma"/>
            </a:endParaRPr>
          </a:p>
        </p:txBody>
      </p:sp>
      <p:sp>
        <p:nvSpPr>
          <p:cNvPr id="100" name="Google Shape;100;p5"/>
          <p:cNvSpPr txBox="1"/>
          <p:nvPr/>
        </p:nvSpPr>
        <p:spPr>
          <a:xfrm>
            <a:off x="7212215" y="5872401"/>
            <a:ext cx="4197900" cy="2101200"/>
          </a:xfrm>
          <a:prstGeom prst="rect">
            <a:avLst/>
          </a:prstGeom>
          <a:noFill/>
          <a:ln>
            <a:noFill/>
          </a:ln>
        </p:spPr>
        <p:txBody>
          <a:bodyPr anchorCtr="0" anchor="t" bIns="0" lIns="0" spcFirstLastPara="1" rIns="0" wrap="square" tIns="12700">
            <a:spAutoFit/>
          </a:bodyPr>
          <a:lstStyle/>
          <a:p>
            <a:pPr indent="0" lvl="0" marL="12700" marR="5080" rtl="0" algn="l">
              <a:lnSpc>
                <a:spcPct val="140600"/>
              </a:lnSpc>
              <a:spcBef>
                <a:spcPts val="0"/>
              </a:spcBef>
              <a:spcAft>
                <a:spcPts val="0"/>
              </a:spcAft>
              <a:buNone/>
            </a:pPr>
            <a:r>
              <a:rPr lang="en-US" sz="2600">
                <a:solidFill>
                  <a:srgbClr val="0E4561"/>
                </a:solidFill>
                <a:latin typeface="Verdana"/>
                <a:ea typeface="Verdana"/>
                <a:cs typeface="Verdana"/>
                <a:sym typeface="Verdana"/>
              </a:rPr>
              <a:t>Predict the rating that a user would give to a movie that he has not yet rated</a:t>
            </a:r>
            <a:r>
              <a:rPr lang="en-US" sz="2400">
                <a:solidFill>
                  <a:srgbClr val="0E4561"/>
                </a:solidFill>
                <a:latin typeface="Tahoma"/>
                <a:ea typeface="Tahoma"/>
                <a:cs typeface="Tahoma"/>
                <a:sym typeface="Tahoma"/>
              </a:rPr>
              <a:t>.</a:t>
            </a:r>
            <a:endParaRPr sz="2400">
              <a:latin typeface="Tahoma"/>
              <a:ea typeface="Tahoma"/>
              <a:cs typeface="Tahoma"/>
              <a:sym typeface="Tahoma"/>
            </a:endParaRPr>
          </a:p>
        </p:txBody>
      </p:sp>
      <p:sp>
        <p:nvSpPr>
          <p:cNvPr id="101" name="Google Shape;101;p5"/>
          <p:cNvSpPr txBox="1"/>
          <p:nvPr/>
        </p:nvSpPr>
        <p:spPr>
          <a:xfrm>
            <a:off x="12892398" y="6004325"/>
            <a:ext cx="4197900" cy="2101200"/>
          </a:xfrm>
          <a:prstGeom prst="rect">
            <a:avLst/>
          </a:prstGeom>
          <a:noFill/>
          <a:ln>
            <a:noFill/>
          </a:ln>
        </p:spPr>
        <p:txBody>
          <a:bodyPr anchorCtr="0" anchor="t" bIns="0" lIns="0" spcFirstLastPara="1" rIns="0" wrap="square" tIns="12700">
            <a:spAutoFit/>
          </a:bodyPr>
          <a:lstStyle/>
          <a:p>
            <a:pPr indent="0" lvl="0" marL="12700" marR="5080" rtl="0" algn="l">
              <a:lnSpc>
                <a:spcPct val="140600"/>
              </a:lnSpc>
              <a:spcBef>
                <a:spcPts val="0"/>
              </a:spcBef>
              <a:spcAft>
                <a:spcPts val="0"/>
              </a:spcAft>
              <a:buNone/>
            </a:pPr>
            <a:r>
              <a:rPr lang="en-US" sz="2600">
                <a:solidFill>
                  <a:srgbClr val="0E4561"/>
                </a:solidFill>
                <a:latin typeface="Verdana"/>
                <a:ea typeface="Verdana"/>
                <a:cs typeface="Verdana"/>
                <a:sym typeface="Verdana"/>
              </a:rPr>
              <a:t>Minimize the difference between predicted and actual rating (RMSE and MAE)</a:t>
            </a:r>
            <a:endParaRPr sz="2400">
              <a:latin typeface="Tahoma"/>
              <a:ea typeface="Tahoma"/>
              <a:cs typeface="Tahoma"/>
              <a:sym typeface="Tahoma"/>
            </a:endParaRPr>
          </a:p>
        </p:txBody>
      </p:sp>
      <p:sp>
        <p:nvSpPr>
          <p:cNvPr id="102" name="Google Shape;102;p5"/>
          <p:cNvSpPr/>
          <p:nvPr/>
        </p:nvSpPr>
        <p:spPr>
          <a:xfrm>
            <a:off x="10767059" y="990600"/>
            <a:ext cx="6492240" cy="0"/>
          </a:xfrm>
          <a:custGeom>
            <a:rect b="b" l="l" r="r" t="t"/>
            <a:pathLst>
              <a:path extrusionOk="0" h="120000" w="6492240">
                <a:moveTo>
                  <a:pt x="0" y="0"/>
                </a:moveTo>
                <a:lnTo>
                  <a:pt x="6492239" y="0"/>
                </a:lnTo>
              </a:path>
            </a:pathLst>
          </a:custGeom>
          <a:noFill/>
          <a:ln cap="flat" cmpd="sng" w="76175">
            <a:solidFill>
              <a:srgbClr val="0E456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grpSp>
        <p:nvGrpSpPr>
          <p:cNvPr id="107" name="Google Shape;107;p6"/>
          <p:cNvGrpSpPr/>
          <p:nvPr/>
        </p:nvGrpSpPr>
        <p:grpSpPr>
          <a:xfrm>
            <a:off x="11915071" y="0"/>
            <a:ext cx="6373458" cy="10285095"/>
            <a:chOff x="11915071" y="0"/>
            <a:chExt cx="6373458" cy="10285095"/>
          </a:xfrm>
        </p:grpSpPr>
        <p:sp>
          <p:nvSpPr>
            <p:cNvPr id="108" name="Google Shape;108;p6"/>
            <p:cNvSpPr/>
            <p:nvPr/>
          </p:nvSpPr>
          <p:spPr>
            <a:xfrm>
              <a:off x="13660649" y="0"/>
              <a:ext cx="4627880" cy="10285095"/>
            </a:xfrm>
            <a:custGeom>
              <a:rect b="b" l="l" r="r" t="t"/>
              <a:pathLst>
                <a:path extrusionOk="0" h="10285095" w="4627880">
                  <a:moveTo>
                    <a:pt x="4627348" y="10285006"/>
                  </a:moveTo>
                  <a:lnTo>
                    <a:pt x="0" y="10285006"/>
                  </a:lnTo>
                  <a:lnTo>
                    <a:pt x="0" y="0"/>
                  </a:lnTo>
                  <a:lnTo>
                    <a:pt x="4627348" y="0"/>
                  </a:lnTo>
                  <a:lnTo>
                    <a:pt x="4627348" y="10285006"/>
                  </a:lnTo>
                  <a:close/>
                </a:path>
              </a:pathLst>
            </a:custGeom>
            <a:solidFill>
              <a:srgbClr val="7894A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09" name="Google Shape;109;p6"/>
            <p:cNvPicPr preferRelativeResize="0"/>
            <p:nvPr/>
          </p:nvPicPr>
          <p:blipFill rotWithShape="1">
            <a:blip r:embed="rId3">
              <a:alphaModFix/>
            </a:blip>
            <a:srcRect b="0" l="0" r="0" t="0"/>
            <a:stretch/>
          </p:blipFill>
          <p:spPr>
            <a:xfrm>
              <a:off x="11915071" y="1684924"/>
              <a:ext cx="5344227" cy="7573376"/>
            </a:xfrm>
            <a:prstGeom prst="rect">
              <a:avLst/>
            </a:prstGeom>
            <a:noFill/>
            <a:ln>
              <a:noFill/>
            </a:ln>
          </p:spPr>
        </p:pic>
      </p:grpSp>
      <p:sp>
        <p:nvSpPr>
          <p:cNvPr id="110" name="Google Shape;110;p6"/>
          <p:cNvSpPr txBox="1"/>
          <p:nvPr>
            <p:ph type="title"/>
          </p:nvPr>
        </p:nvSpPr>
        <p:spPr>
          <a:xfrm>
            <a:off x="1288100" y="856025"/>
            <a:ext cx="10470600" cy="999900"/>
          </a:xfrm>
          <a:prstGeom prst="rect">
            <a:avLst/>
          </a:prstGeom>
          <a:noFill/>
          <a:ln>
            <a:noFill/>
          </a:ln>
        </p:spPr>
        <p:txBody>
          <a:bodyPr anchorCtr="0" anchor="t" bIns="0" lIns="0" spcFirstLastPara="1" rIns="0" wrap="square" tIns="60475">
            <a:spAutoFit/>
          </a:bodyPr>
          <a:lstStyle/>
          <a:p>
            <a:pPr indent="0" lvl="0" marL="2472055" rtl="0" algn="l">
              <a:lnSpc>
                <a:spcPct val="100000"/>
              </a:lnSpc>
              <a:spcBef>
                <a:spcPts val="0"/>
              </a:spcBef>
              <a:spcAft>
                <a:spcPts val="0"/>
              </a:spcAft>
              <a:buNone/>
            </a:pPr>
            <a:r>
              <a:rPr lang="en-US" sz="6100"/>
              <a:t>Data Overview</a:t>
            </a:r>
            <a:endParaRPr sz="6100"/>
          </a:p>
        </p:txBody>
      </p:sp>
      <p:sp>
        <p:nvSpPr>
          <p:cNvPr id="111" name="Google Shape;111;p6"/>
          <p:cNvSpPr txBox="1"/>
          <p:nvPr/>
        </p:nvSpPr>
        <p:spPr>
          <a:xfrm>
            <a:off x="526693" y="2408105"/>
            <a:ext cx="11232000" cy="4327800"/>
          </a:xfrm>
          <a:prstGeom prst="rect">
            <a:avLst/>
          </a:prstGeom>
          <a:noFill/>
          <a:ln>
            <a:noFill/>
          </a:ln>
        </p:spPr>
        <p:txBody>
          <a:bodyPr anchorCtr="0" anchor="t" bIns="0" lIns="0" spcFirstLastPara="1" rIns="0" wrap="square" tIns="12050">
            <a:spAutoFit/>
          </a:bodyPr>
          <a:lstStyle/>
          <a:p>
            <a:pPr indent="0" lvl="0" marL="12700" marR="5080" rtl="0" algn="ctr">
              <a:lnSpc>
                <a:spcPct val="116100"/>
              </a:lnSpc>
              <a:spcBef>
                <a:spcPts val="0"/>
              </a:spcBef>
              <a:spcAft>
                <a:spcPts val="0"/>
              </a:spcAft>
              <a:buNone/>
            </a:pPr>
            <a:r>
              <a:rPr lang="en-US" sz="3450">
                <a:solidFill>
                  <a:srgbClr val="0E4561"/>
                </a:solidFill>
                <a:latin typeface="Verdana"/>
                <a:ea typeface="Verdana"/>
                <a:cs typeface="Verdana"/>
                <a:sym typeface="Verdana"/>
              </a:rPr>
              <a:t>This dataset utilizes information from IMDb and TMDb and describes 5-star rating and free-text tagging activity from MovieLens, a movie recommendation service. It contains 100,836 ratings and 3,683 tag applications across 9742 movies.</a:t>
            </a:r>
            <a:endParaRPr sz="3450">
              <a:latin typeface="Verdana"/>
              <a:ea typeface="Verdana"/>
              <a:cs typeface="Verdana"/>
              <a:sym typeface="Verdana"/>
            </a:endParaRPr>
          </a:p>
          <a:p>
            <a:pPr indent="0" lvl="0" marL="0" rtl="0" algn="ctr">
              <a:lnSpc>
                <a:spcPct val="100000"/>
              </a:lnSpc>
              <a:spcBef>
                <a:spcPts val="665"/>
              </a:spcBef>
              <a:spcAft>
                <a:spcPts val="0"/>
              </a:spcAft>
              <a:buNone/>
            </a:pPr>
            <a:r>
              <a:rPr lang="en-US" sz="3450" u="sng">
                <a:solidFill>
                  <a:srgbClr val="0E4561"/>
                </a:solidFill>
                <a:latin typeface="Verdana"/>
                <a:ea typeface="Verdana"/>
                <a:cs typeface="Verdana"/>
                <a:sym typeface="Verdana"/>
                <a:hlinkClick r:id="rId4">
                  <a:extLst>
                    <a:ext uri="{A12FA001-AC4F-418D-AE19-62706E023703}">
                      <ahyp:hlinkClr val="tx"/>
                    </a:ext>
                  </a:extLst>
                </a:hlinkClick>
              </a:rPr>
              <a:t>Movielens</a:t>
            </a:r>
            <a:endParaRPr sz="3450">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7"/>
          <p:cNvPicPr preferRelativeResize="0"/>
          <p:nvPr/>
        </p:nvPicPr>
        <p:blipFill rotWithShape="1">
          <a:blip r:embed="rId3">
            <a:alphaModFix/>
          </a:blip>
          <a:srcRect b="0" l="0" r="0" t="0"/>
          <a:stretch/>
        </p:blipFill>
        <p:spPr>
          <a:xfrm>
            <a:off x="367375" y="2190750"/>
            <a:ext cx="10541799" cy="5905500"/>
          </a:xfrm>
          <a:prstGeom prst="rect">
            <a:avLst/>
          </a:prstGeom>
          <a:noFill/>
          <a:ln>
            <a:noFill/>
          </a:ln>
        </p:spPr>
      </p:pic>
      <p:sp>
        <p:nvSpPr>
          <p:cNvPr id="117" name="Google Shape;117;p7"/>
          <p:cNvSpPr txBox="1"/>
          <p:nvPr>
            <p:ph type="title"/>
          </p:nvPr>
        </p:nvSpPr>
        <p:spPr>
          <a:xfrm>
            <a:off x="1016000" y="626400"/>
            <a:ext cx="13911600" cy="997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Exploratory Data Analysis</a:t>
            </a:r>
            <a:endParaRPr/>
          </a:p>
        </p:txBody>
      </p:sp>
      <p:sp>
        <p:nvSpPr>
          <p:cNvPr id="118" name="Google Shape;118;p7"/>
          <p:cNvSpPr txBox="1"/>
          <p:nvPr/>
        </p:nvSpPr>
        <p:spPr>
          <a:xfrm>
            <a:off x="11060050" y="3325424"/>
            <a:ext cx="7171800" cy="3376200"/>
          </a:xfrm>
          <a:prstGeom prst="rect">
            <a:avLst/>
          </a:prstGeom>
          <a:noFill/>
          <a:ln>
            <a:noFill/>
          </a:ln>
        </p:spPr>
        <p:txBody>
          <a:bodyPr anchorCtr="0" anchor="t" bIns="0" lIns="0" spcFirstLastPara="1" rIns="0" wrap="square" tIns="12050">
            <a:spAutoFit/>
          </a:bodyPr>
          <a:lstStyle/>
          <a:p>
            <a:pPr indent="0" lvl="0" marL="0" marR="5080" rtl="0" algn="l">
              <a:lnSpc>
                <a:spcPct val="116599"/>
              </a:lnSpc>
              <a:spcBef>
                <a:spcPts val="0"/>
              </a:spcBef>
              <a:spcAft>
                <a:spcPts val="0"/>
              </a:spcAft>
              <a:buNone/>
            </a:pPr>
            <a:r>
              <a:rPr lang="en-US" sz="3200">
                <a:solidFill>
                  <a:srgbClr val="0E4561"/>
                </a:solidFill>
                <a:latin typeface="Verdana"/>
                <a:ea typeface="Verdana"/>
                <a:cs typeface="Verdana"/>
                <a:sym typeface="Verdana"/>
              </a:rPr>
              <a:t>W</a:t>
            </a:r>
            <a:r>
              <a:rPr lang="en-US" sz="3200">
                <a:solidFill>
                  <a:srgbClr val="0E4561"/>
                </a:solidFill>
                <a:latin typeface="Verdana"/>
                <a:ea typeface="Verdana"/>
                <a:cs typeface="Verdana"/>
                <a:sym typeface="Verdana"/>
              </a:rPr>
              <a:t>e can see that most users rate very few movies, and few users rate many movies.</a:t>
            </a:r>
            <a:endParaRPr sz="3200">
              <a:solidFill>
                <a:srgbClr val="0E4561"/>
              </a:solidFill>
              <a:latin typeface="Verdana"/>
              <a:ea typeface="Verdana"/>
              <a:cs typeface="Verdana"/>
              <a:sym typeface="Verdana"/>
            </a:endParaRPr>
          </a:p>
          <a:p>
            <a:pPr indent="0" lvl="0" marL="0" marR="5080" rtl="0" algn="l">
              <a:lnSpc>
                <a:spcPct val="116599"/>
              </a:lnSpc>
              <a:spcBef>
                <a:spcPts val="0"/>
              </a:spcBef>
              <a:spcAft>
                <a:spcPts val="0"/>
              </a:spcAft>
              <a:buNone/>
            </a:pPr>
            <a:r>
              <a:t/>
            </a:r>
            <a:endParaRPr sz="3200">
              <a:solidFill>
                <a:srgbClr val="0E4561"/>
              </a:solidFill>
              <a:latin typeface="Verdana"/>
              <a:ea typeface="Verdana"/>
              <a:cs typeface="Verdana"/>
              <a:sym typeface="Verdana"/>
            </a:endParaRPr>
          </a:p>
          <a:p>
            <a:pPr indent="0" lvl="0" marL="0" marR="5080" rtl="0" algn="l">
              <a:lnSpc>
                <a:spcPct val="116599"/>
              </a:lnSpc>
              <a:spcBef>
                <a:spcPts val="0"/>
              </a:spcBef>
              <a:spcAft>
                <a:spcPts val="0"/>
              </a:spcAft>
              <a:buNone/>
            </a:pPr>
            <a:r>
              <a:rPr lang="en-US" sz="3200">
                <a:solidFill>
                  <a:srgbClr val="0E4561"/>
                </a:solidFill>
                <a:latin typeface="Verdana"/>
                <a:ea typeface="Verdana"/>
                <a:cs typeface="Verdana"/>
                <a:sym typeface="Verdana"/>
              </a:rPr>
              <a:t>This shows that the dataset has a lot of users with little interaction.</a:t>
            </a:r>
            <a:endParaRPr sz="3200">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8"/>
          <p:cNvPicPr preferRelativeResize="0"/>
          <p:nvPr/>
        </p:nvPicPr>
        <p:blipFill rotWithShape="1">
          <a:blip r:embed="rId3">
            <a:alphaModFix/>
          </a:blip>
          <a:srcRect b="0" l="0" r="0" t="0"/>
          <a:stretch/>
        </p:blipFill>
        <p:spPr>
          <a:xfrm>
            <a:off x="196826" y="2156000"/>
            <a:ext cx="9816851" cy="5953125"/>
          </a:xfrm>
          <a:prstGeom prst="rect">
            <a:avLst/>
          </a:prstGeom>
          <a:noFill/>
          <a:ln>
            <a:noFill/>
          </a:ln>
        </p:spPr>
      </p:pic>
      <p:sp>
        <p:nvSpPr>
          <p:cNvPr id="124" name="Google Shape;124;p8"/>
          <p:cNvSpPr txBox="1"/>
          <p:nvPr>
            <p:ph type="title"/>
          </p:nvPr>
        </p:nvSpPr>
        <p:spPr>
          <a:xfrm>
            <a:off x="1016000" y="626400"/>
            <a:ext cx="15082500" cy="997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Exploratory Data Analysis</a:t>
            </a:r>
            <a:endParaRPr/>
          </a:p>
        </p:txBody>
      </p:sp>
      <p:sp>
        <p:nvSpPr>
          <p:cNvPr id="125" name="Google Shape;125;p8"/>
          <p:cNvSpPr txBox="1"/>
          <p:nvPr/>
        </p:nvSpPr>
        <p:spPr>
          <a:xfrm>
            <a:off x="10413030" y="2877009"/>
            <a:ext cx="6974100" cy="4511100"/>
          </a:xfrm>
          <a:prstGeom prst="rect">
            <a:avLst/>
          </a:prstGeom>
          <a:noFill/>
          <a:ln>
            <a:noFill/>
          </a:ln>
        </p:spPr>
        <p:txBody>
          <a:bodyPr anchorCtr="0" anchor="t" bIns="0" lIns="0" spcFirstLastPara="1" rIns="0" wrap="square" tIns="12050">
            <a:spAutoFit/>
          </a:bodyPr>
          <a:lstStyle/>
          <a:p>
            <a:pPr indent="0" lvl="0" marL="12700" marR="5080" rtl="0" algn="ctr">
              <a:lnSpc>
                <a:spcPct val="116199"/>
              </a:lnSpc>
              <a:spcBef>
                <a:spcPts val="0"/>
              </a:spcBef>
              <a:spcAft>
                <a:spcPts val="0"/>
              </a:spcAft>
              <a:buNone/>
            </a:pPr>
            <a:r>
              <a:rPr lang="en-US" sz="3200">
                <a:solidFill>
                  <a:srgbClr val="0E4561"/>
                </a:solidFill>
                <a:latin typeface="Verdana"/>
                <a:ea typeface="Verdana"/>
                <a:cs typeface="Verdana"/>
                <a:sym typeface="Verdana"/>
              </a:rPr>
              <a:t>From this plot, it is evident that, very many movies have few ratings while few movies have many ratings.</a:t>
            </a:r>
            <a:endParaRPr sz="3200">
              <a:solidFill>
                <a:srgbClr val="0E4561"/>
              </a:solidFill>
              <a:latin typeface="Verdana"/>
              <a:ea typeface="Verdana"/>
              <a:cs typeface="Verdana"/>
              <a:sym typeface="Verdana"/>
            </a:endParaRPr>
          </a:p>
          <a:p>
            <a:pPr indent="0" lvl="0" marL="12700" marR="5080" rtl="0" algn="ctr">
              <a:lnSpc>
                <a:spcPct val="116199"/>
              </a:lnSpc>
              <a:spcBef>
                <a:spcPts val="0"/>
              </a:spcBef>
              <a:spcAft>
                <a:spcPts val="0"/>
              </a:spcAft>
              <a:buNone/>
            </a:pPr>
            <a:r>
              <a:t/>
            </a:r>
            <a:endParaRPr sz="3200">
              <a:solidFill>
                <a:srgbClr val="0E4561"/>
              </a:solidFill>
              <a:latin typeface="Verdana"/>
              <a:ea typeface="Verdana"/>
              <a:cs typeface="Verdana"/>
              <a:sym typeface="Verdana"/>
            </a:endParaRPr>
          </a:p>
          <a:p>
            <a:pPr indent="0" lvl="0" marL="12700" marR="5080" rtl="0" algn="ctr">
              <a:lnSpc>
                <a:spcPct val="116199"/>
              </a:lnSpc>
              <a:spcBef>
                <a:spcPts val="0"/>
              </a:spcBef>
              <a:spcAft>
                <a:spcPts val="0"/>
              </a:spcAft>
              <a:buNone/>
            </a:pPr>
            <a:r>
              <a:rPr lang="en-US" sz="3200">
                <a:solidFill>
                  <a:srgbClr val="0E4561"/>
                </a:solidFill>
                <a:latin typeface="Verdana"/>
                <a:ea typeface="Verdana"/>
                <a:cs typeface="Verdana"/>
                <a:sym typeface="Verdana"/>
              </a:rPr>
              <a:t>This suggests that most movies are either niche, less popular, or newer additions to the platform.</a:t>
            </a:r>
            <a:endParaRPr sz="3200">
              <a:solidFill>
                <a:srgbClr val="0E456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9"/>
          <p:cNvPicPr preferRelativeResize="0"/>
          <p:nvPr/>
        </p:nvPicPr>
        <p:blipFill rotWithShape="1">
          <a:blip r:embed="rId3">
            <a:alphaModFix/>
          </a:blip>
          <a:srcRect b="0" l="0" r="0" t="0"/>
          <a:stretch/>
        </p:blipFill>
        <p:spPr>
          <a:xfrm>
            <a:off x="597231" y="2002002"/>
            <a:ext cx="8543924" cy="5724524"/>
          </a:xfrm>
          <a:prstGeom prst="rect">
            <a:avLst/>
          </a:prstGeom>
          <a:noFill/>
          <a:ln>
            <a:noFill/>
          </a:ln>
        </p:spPr>
      </p:pic>
      <p:sp>
        <p:nvSpPr>
          <p:cNvPr id="131" name="Google Shape;131;p9"/>
          <p:cNvSpPr txBox="1"/>
          <p:nvPr>
            <p:ph type="title"/>
          </p:nvPr>
        </p:nvSpPr>
        <p:spPr>
          <a:xfrm>
            <a:off x="1016000" y="626400"/>
            <a:ext cx="15817500" cy="997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Exploratory Data Analysis</a:t>
            </a:r>
            <a:endParaRPr/>
          </a:p>
        </p:txBody>
      </p:sp>
      <p:sp>
        <p:nvSpPr>
          <p:cNvPr id="132" name="Google Shape;132;p9"/>
          <p:cNvSpPr txBox="1"/>
          <p:nvPr/>
        </p:nvSpPr>
        <p:spPr>
          <a:xfrm>
            <a:off x="9738100" y="2691325"/>
            <a:ext cx="8381100" cy="45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rgbClr val="0E4561"/>
                </a:solidFill>
                <a:latin typeface="Verdana"/>
                <a:ea typeface="Verdana"/>
                <a:cs typeface="Verdana"/>
                <a:sym typeface="Verdana"/>
              </a:rPr>
              <a:t>Most movies recieve a rating of 4.0 followed by 3.0. </a:t>
            </a:r>
            <a:endParaRPr sz="3200">
              <a:solidFill>
                <a:srgbClr val="0E4561"/>
              </a:solidFill>
              <a:latin typeface="Verdana"/>
              <a:ea typeface="Verdana"/>
              <a:cs typeface="Verdana"/>
              <a:sym typeface="Verdana"/>
            </a:endParaRPr>
          </a:p>
          <a:p>
            <a:pPr indent="0" lvl="0" marL="0" rtl="0" algn="l">
              <a:spcBef>
                <a:spcPts val="0"/>
              </a:spcBef>
              <a:spcAft>
                <a:spcPts val="0"/>
              </a:spcAft>
              <a:buNone/>
            </a:pPr>
            <a:r>
              <a:t/>
            </a:r>
            <a:endParaRPr sz="3200">
              <a:solidFill>
                <a:srgbClr val="0E4561"/>
              </a:solidFill>
              <a:latin typeface="Verdana"/>
              <a:ea typeface="Verdana"/>
              <a:cs typeface="Verdana"/>
              <a:sym typeface="Verdana"/>
            </a:endParaRPr>
          </a:p>
          <a:p>
            <a:pPr indent="0" lvl="0" marL="0" rtl="0" algn="l">
              <a:spcBef>
                <a:spcPts val="0"/>
              </a:spcBef>
              <a:spcAft>
                <a:spcPts val="0"/>
              </a:spcAft>
              <a:buNone/>
            </a:pPr>
            <a:r>
              <a:rPr lang="en-US" sz="3200">
                <a:solidFill>
                  <a:srgbClr val="0E4561"/>
                </a:solidFill>
                <a:latin typeface="Verdana"/>
                <a:ea typeface="Verdana"/>
                <a:cs typeface="Verdana"/>
                <a:sym typeface="Verdana"/>
              </a:rPr>
              <a:t>It is </a:t>
            </a:r>
            <a:r>
              <a:rPr lang="en-US" sz="3200">
                <a:solidFill>
                  <a:srgbClr val="0E4561"/>
                </a:solidFill>
                <a:latin typeface="Verdana"/>
                <a:ea typeface="Verdana"/>
                <a:cs typeface="Verdana"/>
                <a:sym typeface="Verdana"/>
              </a:rPr>
              <a:t>possible</a:t>
            </a:r>
            <a:r>
              <a:rPr lang="en-US" sz="3200">
                <a:solidFill>
                  <a:srgbClr val="0E4561"/>
                </a:solidFill>
                <a:latin typeface="Verdana"/>
                <a:ea typeface="Verdana"/>
                <a:cs typeface="Verdana"/>
                <a:sym typeface="Verdana"/>
              </a:rPr>
              <a:t> that users are generous with their ratings, giving a 3 if they don't really like a movie, 4 if the movie was alright and 5 if they really enjoyed the movie.</a:t>
            </a:r>
            <a:endParaRPr sz="2600">
              <a:solidFill>
                <a:srgbClr val="0E4561"/>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E4561"/>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2025-04-01T06:32:05Z</dcterms:created>
  <dc:creator>Tabby Wanjiru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2025-03-31T00:00:00Z</vt:filetime>
  </property>
  <property fmtid="{D5CDD505-2E9C-101B-9397-08002B2CF9AE}" pid="3" name="Creator">
    <vt:lpwstr>Canva</vt:lpwstr>
  </property>
  <property fmtid="{D5CDD505-2E9C-101B-9397-08002B2CF9AE}" pid="4" name="LastSaved">
    <vt:filetime>2025-04-01T00:00:00Z</vt:filetime>
  </property>
  <property fmtid="{D5CDD505-2E9C-101B-9397-08002B2CF9AE}" pid="5" name="Producer">
    <vt:lpwstr>Canva</vt:lpwstr>
  </property>
</Properties>
</file>