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Pybg9Mry3yG8lYn+CP3B3hxjD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F85E26-3CFD-43C7-8147-A156CAD975FC}">
  <a:tblStyle styleId="{AFF85E26-3CFD-43C7-8147-A156CAD975F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21b7892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de21b7892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e21b7892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e21b7892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de21b7892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e21b7892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de21b7892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e21b78928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de21b7892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e21b7892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e21b78928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de21b78928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e21b78928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e21b78928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de21b78928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e21b7892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e21b78928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de21b78928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Both teams work both in emergency and during regular routine</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21b7892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de21b7892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Both teams work both in emergency and during regular routine</a:t>
            </a:r>
            <a:endParaRPr/>
          </a:p>
        </p:txBody>
      </p:sp>
      <p:sp>
        <p:nvSpPr>
          <p:cNvPr id="106" name="Google Shape;106;g2de21b78928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3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3" name="Google Shape;83;p3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2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2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2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3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Calibri"/>
                <a:ea typeface="Calibri"/>
                <a:cs typeface="Calibri"/>
                <a:sym typeface="Calibri"/>
              </a:defRPr>
            </a:lvl1pPr>
            <a:lvl2pPr indent="0" lvl="1" marL="0" marR="0" rtl="1" algn="l">
              <a:spcBef>
                <a:spcPts val="0"/>
              </a:spcBef>
              <a:buNone/>
              <a:defRPr b="0" i="0" sz="1200" u="none" cap="none" strike="noStrike">
                <a:solidFill>
                  <a:srgbClr val="888888"/>
                </a:solidFill>
                <a:latin typeface="Calibri"/>
                <a:ea typeface="Calibri"/>
                <a:cs typeface="Calibri"/>
                <a:sym typeface="Calibri"/>
              </a:defRPr>
            </a:lvl2pPr>
            <a:lvl3pPr indent="0" lvl="2" marL="0" marR="0" rtl="1" algn="l">
              <a:spcBef>
                <a:spcPts val="0"/>
              </a:spcBef>
              <a:buNone/>
              <a:defRPr b="0" i="0" sz="1200" u="none" cap="none" strike="noStrike">
                <a:solidFill>
                  <a:srgbClr val="888888"/>
                </a:solidFill>
                <a:latin typeface="Calibri"/>
                <a:ea typeface="Calibri"/>
                <a:cs typeface="Calibri"/>
                <a:sym typeface="Calibri"/>
              </a:defRPr>
            </a:lvl3pPr>
            <a:lvl4pPr indent="0" lvl="3" marL="0" marR="0" rtl="1" algn="l">
              <a:spcBef>
                <a:spcPts val="0"/>
              </a:spcBef>
              <a:buNone/>
              <a:defRPr b="0" i="0" sz="1200" u="none" cap="none" strike="noStrike">
                <a:solidFill>
                  <a:srgbClr val="888888"/>
                </a:solidFill>
                <a:latin typeface="Calibri"/>
                <a:ea typeface="Calibri"/>
                <a:cs typeface="Calibri"/>
                <a:sym typeface="Calibri"/>
              </a:defRPr>
            </a:lvl4pPr>
            <a:lvl5pPr indent="0" lvl="4" marL="0" marR="0" rtl="1" algn="l">
              <a:spcBef>
                <a:spcPts val="0"/>
              </a:spcBef>
              <a:buNone/>
              <a:defRPr b="0" i="0" sz="1200" u="none" cap="none" strike="noStrike">
                <a:solidFill>
                  <a:srgbClr val="888888"/>
                </a:solidFill>
                <a:latin typeface="Calibri"/>
                <a:ea typeface="Calibri"/>
                <a:cs typeface="Calibri"/>
                <a:sym typeface="Calibri"/>
              </a:defRPr>
            </a:lvl5pPr>
            <a:lvl6pPr indent="0" lvl="5" marL="0" marR="0" rtl="1" algn="l">
              <a:spcBef>
                <a:spcPts val="0"/>
              </a:spcBef>
              <a:buNone/>
              <a:defRPr b="0" i="0" sz="1200" u="none" cap="none" strike="noStrike">
                <a:solidFill>
                  <a:srgbClr val="888888"/>
                </a:solidFill>
                <a:latin typeface="Calibri"/>
                <a:ea typeface="Calibri"/>
                <a:cs typeface="Calibri"/>
                <a:sym typeface="Calibri"/>
              </a:defRPr>
            </a:lvl6pPr>
            <a:lvl7pPr indent="0" lvl="6" marL="0" marR="0" rtl="1" algn="l">
              <a:spcBef>
                <a:spcPts val="0"/>
              </a:spcBef>
              <a:buNone/>
              <a:defRPr b="0" i="0" sz="1200" u="none" cap="none" strike="noStrike">
                <a:solidFill>
                  <a:srgbClr val="888888"/>
                </a:solidFill>
                <a:latin typeface="Calibri"/>
                <a:ea typeface="Calibri"/>
                <a:cs typeface="Calibri"/>
                <a:sym typeface="Calibri"/>
              </a:defRPr>
            </a:lvl7pPr>
            <a:lvl8pPr indent="0" lvl="7" marL="0" marR="0" rtl="1" algn="l">
              <a:spcBef>
                <a:spcPts val="0"/>
              </a:spcBef>
              <a:buNone/>
              <a:defRPr b="0" i="0" sz="1200" u="none" cap="none" strike="noStrike">
                <a:solidFill>
                  <a:srgbClr val="888888"/>
                </a:solidFill>
                <a:latin typeface="Calibri"/>
                <a:ea typeface="Calibri"/>
                <a:cs typeface="Calibri"/>
                <a:sym typeface="Calibri"/>
              </a:defRPr>
            </a:lvl8pPr>
            <a:lvl9pPr indent="0" lvl="8" marL="0" marR="0" rtl="1" algn="l">
              <a:spcBef>
                <a:spcPts val="0"/>
              </a:spcBef>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721864" y="1271015"/>
            <a:ext cx="3285744" cy="995363"/>
          </a:xfrm>
          <a:prstGeom prst="rect">
            <a:avLst/>
          </a:prstGeom>
          <a:noFill/>
          <a:ln>
            <a:noFill/>
          </a:ln>
        </p:spPr>
        <p:txBody>
          <a:bodyPr anchorCtr="0" anchor="b"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Calibri"/>
              <a:buNone/>
            </a:pPr>
            <a:r>
              <a:rPr lang="en-US"/>
              <a:t>WELCOME PAGE</a:t>
            </a:r>
            <a:endParaRPr/>
          </a:p>
        </p:txBody>
      </p:sp>
      <p:sp>
        <p:nvSpPr>
          <p:cNvPr id="89" name="Google Shape;89;p1"/>
          <p:cNvSpPr txBox="1"/>
          <p:nvPr/>
        </p:nvSpPr>
        <p:spPr>
          <a:xfrm>
            <a:off x="3200400" y="2752344"/>
            <a:ext cx="1014984" cy="92333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en-US" sz="1800" u="none" cap="none" strike="noStrike">
                <a:solidFill>
                  <a:schemeClr val="dk1"/>
                </a:solidFill>
                <a:latin typeface="Calibri"/>
                <a:ea typeface="Calibri"/>
                <a:cs typeface="Calibri"/>
                <a:sym typeface="Calibri"/>
              </a:rPr>
              <a:t>YUVAL</a:t>
            </a:r>
            <a:endParaRPr/>
          </a:p>
          <a:p>
            <a:pPr indent="0" lvl="0" marL="0" marR="0" rtl="1" algn="r">
              <a:spcBef>
                <a:spcPts val="0"/>
              </a:spcBef>
              <a:spcAft>
                <a:spcPts val="0"/>
              </a:spcAft>
              <a:buNone/>
            </a:pPr>
            <a:r>
              <a:rPr lang="en-US" sz="1800">
                <a:solidFill>
                  <a:schemeClr val="dk1"/>
                </a:solidFill>
                <a:latin typeface="Calibri"/>
                <a:ea typeface="Calibri"/>
                <a:cs typeface="Calibri"/>
                <a:sym typeface="Calibri"/>
              </a:rPr>
              <a:t>SHARON</a:t>
            </a:r>
            <a:endParaRPr/>
          </a:p>
          <a:p>
            <a:pPr indent="0" lvl="0" marL="0" marR="0" rtl="1" algn="r">
              <a:spcBef>
                <a:spcPts val="0"/>
              </a:spcBef>
              <a:spcAft>
                <a:spcPts val="0"/>
              </a:spcAft>
              <a:buNone/>
            </a:pPr>
            <a:r>
              <a:rPr lang="en-US" sz="1800">
                <a:solidFill>
                  <a:schemeClr val="dk1"/>
                </a:solidFill>
                <a:latin typeface="Calibri"/>
                <a:ea typeface="Calibri"/>
                <a:cs typeface="Calibri"/>
                <a:sym typeface="Calibri"/>
              </a:rPr>
              <a:t>NAOMI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de21b78928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Current tools</a:t>
            </a:r>
            <a:endParaRPr/>
          </a:p>
        </p:txBody>
      </p:sp>
      <p:sp>
        <p:nvSpPr>
          <p:cNvPr id="147" name="Google Shape;147;g2de21b78928_0_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We conducted research on tools designed to enhance the capabilities of the </a:t>
            </a:r>
            <a:r>
              <a:rPr b="0" lang="en-US" sz="1800">
                <a:solidFill>
                  <a:srgbClr val="000000"/>
                </a:solidFill>
                <a:latin typeface="Calibri"/>
                <a:ea typeface="Calibri"/>
                <a:cs typeface="Calibri"/>
                <a:sym typeface="Calibri"/>
              </a:rPr>
              <a:t>t</a:t>
            </a:r>
            <a:r>
              <a:rPr i="0" lang="en-US" sz="1800" u="none" strike="noStrike">
                <a:solidFill>
                  <a:srgbClr val="000000"/>
                </a:solidFill>
                <a:latin typeface="Calibri"/>
                <a:ea typeface="Calibri"/>
                <a:cs typeface="Calibri"/>
                <a:sym typeface="Calibri"/>
              </a:rPr>
              <a:t>eams</a:t>
            </a:r>
            <a:r>
              <a:rPr b="0" i="0" lang="en-US" sz="1800" u="none" strike="noStrike">
                <a:solidFill>
                  <a:srgbClr val="000000"/>
                </a:solidFill>
                <a:latin typeface="Calibri"/>
                <a:ea typeface="Calibri"/>
                <a:cs typeface="Calibri"/>
                <a:sym typeface="Calibri"/>
              </a:rPr>
              <a:t>.</a:t>
            </a:r>
            <a:endParaRPr/>
          </a:p>
          <a:p>
            <a:pPr indent="0" lvl="0" marL="228600" rtl="0" algn="l">
              <a:lnSpc>
                <a:spcPct val="90000"/>
              </a:lnSpc>
              <a:spcBef>
                <a:spcPts val="1000"/>
              </a:spcBef>
              <a:spcAft>
                <a:spcPts val="0"/>
              </a:spcAft>
              <a:buNone/>
            </a:pPr>
            <a:r>
              <a:t/>
            </a:r>
            <a:endParaRPr sz="1800">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The existing tools provide some features for first response teams, but lack a comprehensive, integrated solution that meets all their diverse needs.</a:t>
            </a:r>
            <a:endParaRPr/>
          </a:p>
        </p:txBody>
      </p:sp>
      <p:graphicFrame>
        <p:nvGraphicFramePr>
          <p:cNvPr id="148" name="Google Shape;148;g2de21b78928_0_8"/>
          <p:cNvGraphicFramePr/>
          <p:nvPr/>
        </p:nvGraphicFramePr>
        <p:xfrm>
          <a:off x="152400" y="152400"/>
          <a:ext cx="3000000" cy="3000000"/>
        </p:xfrm>
        <a:graphic>
          <a:graphicData uri="http://schemas.openxmlformats.org/drawingml/2006/table">
            <a:tbl>
              <a:tblPr>
                <a:noFill/>
                <a:tableStyleId>{AFF85E26-3CFD-43C7-8147-A156CAD975FC}</a:tableStyleId>
              </a:tblPr>
              <a:tblGrid>
                <a:gridCol w="1752600"/>
                <a:gridCol w="1752600"/>
                <a:gridCol w="1752600"/>
                <a:gridCol w="1752600"/>
                <a:gridCol w="1752600"/>
                <a:gridCol w="1752600"/>
              </a:tblGrid>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de21b78928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5" name="Google Shape;155;g2de21b78928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Interviews</a:t>
            </a:r>
            <a:endParaRPr/>
          </a:p>
        </p:txBody>
      </p:sp>
      <p:sp>
        <p:nvSpPr>
          <p:cNvPr id="161" name="Google Shape;16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800"/>
              <a:buFont typeface="Arial"/>
              <a:buNone/>
            </a:pPr>
            <a:r>
              <a:rPr lang="en-US" sz="1800">
                <a:solidFill>
                  <a:srgbClr val="000000"/>
                </a:solidFill>
                <a:latin typeface="Calibri"/>
                <a:ea typeface="Calibri"/>
                <a:cs typeface="Calibri"/>
                <a:sym typeface="Calibri"/>
              </a:rPr>
              <a:t>We visited the Golan settlements to better understand the needs of teams in high-risk areas.</a:t>
            </a:r>
            <a:endParaRPr/>
          </a:p>
          <a:p>
            <a:pPr indent="0" lvl="0" marL="0" rtl="0" algn="l">
              <a:lnSpc>
                <a:spcPct val="100000"/>
              </a:lnSpc>
              <a:spcBef>
                <a:spcPts val="1000"/>
              </a:spcBef>
              <a:spcAft>
                <a:spcPts val="0"/>
              </a:spcAft>
              <a:buClr>
                <a:schemeClr val="dk1"/>
              </a:buClr>
              <a:buSzPts val="1800"/>
              <a:buFont typeface="Arial"/>
              <a:buNone/>
            </a:pPr>
            <a:r>
              <a:t/>
            </a:r>
            <a:endParaRPr sz="1800">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ts val="1800"/>
              <a:buNone/>
            </a:pPr>
            <a:r>
              <a:rPr b="1" lang="en-US" sz="1800">
                <a:solidFill>
                  <a:srgbClr val="000000"/>
                </a:solidFill>
                <a:latin typeface="Calibri"/>
                <a:ea typeface="Calibri"/>
                <a:cs typeface="Calibri"/>
                <a:sym typeface="Calibri"/>
              </a:rPr>
              <a:t>Interview Summaries:</a:t>
            </a:r>
            <a:endParaRPr/>
          </a:p>
          <a:p>
            <a:pPr indent="-228600" lvl="0" marL="228600" rtl="0" algn="l">
              <a:lnSpc>
                <a:spcPct val="100000"/>
              </a:lnSpc>
              <a:spcBef>
                <a:spcPts val="1000"/>
              </a:spcBef>
              <a:spcAft>
                <a:spcPts val="0"/>
              </a:spcAft>
              <a:buClr>
                <a:srgbClr val="000000"/>
              </a:buClr>
              <a:buSzPts val="1800"/>
              <a:buFont typeface="Arial"/>
              <a:buChar char="•"/>
            </a:pPr>
            <a:r>
              <a:rPr b="1" lang="en-US" sz="1800">
                <a:solidFill>
                  <a:srgbClr val="000000"/>
                </a:solidFill>
                <a:latin typeface="Calibri"/>
                <a:ea typeface="Calibri"/>
                <a:cs typeface="Calibri"/>
                <a:sym typeface="Calibri"/>
              </a:rPr>
              <a:t>Muli Shpigel</a:t>
            </a:r>
            <a:r>
              <a:rPr lang="en-US" sz="1800">
                <a:solidFill>
                  <a:srgbClr val="000000"/>
                </a:solidFill>
                <a:latin typeface="Calibri"/>
                <a:ea typeface="Calibri"/>
                <a:cs typeface="Calibri"/>
                <a:sym typeface="Calibri"/>
              </a:rPr>
              <a:t>: Emphasizes the need for a system that connects operational teams effectively and facilitates communication.</a:t>
            </a:r>
            <a:endParaRPr/>
          </a:p>
          <a:p>
            <a:pPr indent="-228600" lvl="0" marL="228600" rtl="0" algn="l">
              <a:lnSpc>
                <a:spcPct val="100000"/>
              </a:lnSpc>
              <a:spcBef>
                <a:spcPts val="1000"/>
              </a:spcBef>
              <a:spcAft>
                <a:spcPts val="0"/>
              </a:spcAft>
              <a:buClr>
                <a:srgbClr val="000000"/>
              </a:buClr>
              <a:buSzPts val="1800"/>
              <a:buFont typeface="Arial"/>
              <a:buChar char="•"/>
            </a:pPr>
            <a:r>
              <a:rPr b="1" lang="en-US" sz="1800">
                <a:solidFill>
                  <a:srgbClr val="000000"/>
                </a:solidFill>
                <a:latin typeface="Calibri"/>
                <a:ea typeface="Calibri"/>
                <a:cs typeface="Calibri"/>
                <a:sym typeface="Calibri"/>
              </a:rPr>
              <a:t>Roee Tavor</a:t>
            </a:r>
            <a:r>
              <a:rPr lang="en-US" sz="1800">
                <a:solidFill>
                  <a:srgbClr val="000000"/>
                </a:solidFill>
                <a:latin typeface="Calibri"/>
                <a:ea typeface="Calibri"/>
                <a:cs typeface="Calibri"/>
                <a:sym typeface="Calibri"/>
              </a:rPr>
              <a:t>: Highlights the necessity for technology that functions without GPS and internet, especially after disruptions.</a:t>
            </a:r>
            <a:endParaRPr/>
          </a:p>
          <a:p>
            <a:pPr indent="-228600" lvl="0" marL="228600" rtl="0" algn="l">
              <a:lnSpc>
                <a:spcPct val="100000"/>
              </a:lnSpc>
              <a:spcBef>
                <a:spcPts val="1000"/>
              </a:spcBef>
              <a:spcAft>
                <a:spcPts val="0"/>
              </a:spcAft>
              <a:buClr>
                <a:srgbClr val="000000"/>
              </a:buClr>
              <a:buSzPts val="1800"/>
              <a:buFont typeface="Arial"/>
              <a:buChar char="•"/>
            </a:pPr>
            <a:r>
              <a:rPr b="1" lang="en-US" sz="1800">
                <a:solidFill>
                  <a:srgbClr val="000000"/>
                </a:solidFill>
                <a:latin typeface="Calibri"/>
                <a:ea typeface="Calibri"/>
                <a:cs typeface="Calibri"/>
                <a:sym typeface="Calibri"/>
              </a:rPr>
              <a:t>Hagit Geva &amp; Itamar Cohen</a:t>
            </a:r>
            <a:r>
              <a:rPr lang="en-US" sz="1800">
                <a:solidFill>
                  <a:srgbClr val="000000"/>
                </a:solidFill>
                <a:latin typeface="Calibri"/>
                <a:ea typeface="Calibri"/>
                <a:cs typeface="Calibri"/>
                <a:sym typeface="Calibri"/>
              </a:rPr>
              <a:t>: Stress the importance of user-friendly tech with role-specific functionalities and the ability to mark significant locations for task management.</a:t>
            </a:r>
            <a:endParaRPr/>
          </a:p>
          <a:p>
            <a:pPr indent="-50800" lvl="0" marL="228600" rtl="1" algn="r">
              <a:lnSpc>
                <a:spcPct val="90000"/>
              </a:lnSpc>
              <a:spcBef>
                <a:spcPts val="1000"/>
              </a:spcBef>
              <a:spcAft>
                <a:spcPts val="0"/>
              </a:spcAft>
              <a:buClr>
                <a:schemeClr val="dk1"/>
              </a:buClr>
              <a:buSzPts val="2800"/>
              <a:buNone/>
            </a:pPr>
            <a:r>
              <a:t/>
            </a:r>
            <a:endParaRPr/>
          </a:p>
          <a:p>
            <a:pPr indent="-228600" lvl="0" marL="228600" rtl="1" algn="r">
              <a:lnSpc>
                <a:spcPct val="90000"/>
              </a:lnSpc>
              <a:spcBef>
                <a:spcPts val="1000"/>
              </a:spcBef>
              <a:spcAft>
                <a:spcPts val="0"/>
              </a:spcAft>
              <a:buClr>
                <a:srgbClr val="FF0000"/>
              </a:buClr>
              <a:buSzPts val="2800"/>
              <a:buChar char="•"/>
            </a:pPr>
            <a:r>
              <a:rPr lang="en-US">
                <a:solidFill>
                  <a:srgbClr val="FF0000"/>
                </a:solidFill>
              </a:rPr>
              <a:t>Maybe add the quotes ???</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5401614" y="130401"/>
            <a:ext cx="6658590" cy="27126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sz="6000"/>
              <a:t>Interviews</a:t>
            </a:r>
            <a:endParaRPr/>
          </a:p>
        </p:txBody>
      </p:sp>
      <p:grpSp>
        <p:nvGrpSpPr>
          <p:cNvPr id="167" name="Google Shape;167;p10"/>
          <p:cNvGrpSpPr/>
          <p:nvPr/>
        </p:nvGrpSpPr>
        <p:grpSpPr>
          <a:xfrm>
            <a:off x="11460479" y="2717638"/>
            <a:ext cx="731521" cy="673460"/>
            <a:chOff x="3940602" y="308034"/>
            <a:chExt cx="2116791" cy="3428999"/>
          </a:xfrm>
        </p:grpSpPr>
        <p:sp>
          <p:nvSpPr>
            <p:cNvPr id="168" name="Google Shape;168;p10"/>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0"/>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0"/>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1" name="Google Shape;171;p10"/>
          <p:cNvSpPr/>
          <p:nvPr/>
        </p:nvSpPr>
        <p:spPr>
          <a:xfrm flipH="1">
            <a:off x="-4303"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0"/>
          <p:cNvSpPr/>
          <p:nvPr/>
        </p:nvSpPr>
        <p:spPr>
          <a:xfrm>
            <a:off x="257015" y="219501"/>
            <a:ext cx="3204078" cy="6467302"/>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le profile with solid fill" id="173" name="Google Shape;173;p10"/>
          <p:cNvPicPr preferRelativeResize="0"/>
          <p:nvPr/>
        </p:nvPicPr>
        <p:blipFill rotWithShape="1">
          <a:blip r:embed="rId3">
            <a:alphaModFix/>
          </a:blip>
          <a:srcRect b="0" l="0" r="0" t="0"/>
          <a:stretch/>
        </p:blipFill>
        <p:spPr>
          <a:xfrm>
            <a:off x="1053717" y="520800"/>
            <a:ext cx="1400667" cy="1400667"/>
          </a:xfrm>
          <a:prstGeom prst="rect">
            <a:avLst/>
          </a:prstGeom>
          <a:noFill/>
          <a:ln>
            <a:noFill/>
          </a:ln>
        </p:spPr>
      </p:pic>
      <p:pic>
        <p:nvPicPr>
          <p:cNvPr descr="Female Profile with solid fill" id="174" name="Google Shape;174;p10"/>
          <p:cNvPicPr preferRelativeResize="0"/>
          <p:nvPr/>
        </p:nvPicPr>
        <p:blipFill rotWithShape="1">
          <a:blip r:embed="rId4">
            <a:alphaModFix/>
          </a:blip>
          <a:srcRect b="0" l="0" r="0" t="0"/>
          <a:stretch/>
        </p:blipFill>
        <p:spPr>
          <a:xfrm>
            <a:off x="494052" y="4455608"/>
            <a:ext cx="1400667" cy="1400667"/>
          </a:xfrm>
          <a:prstGeom prst="rect">
            <a:avLst/>
          </a:prstGeom>
          <a:noFill/>
          <a:ln>
            <a:noFill/>
          </a:ln>
        </p:spPr>
      </p:pic>
      <p:pic>
        <p:nvPicPr>
          <p:cNvPr descr="Male profile with solid fill" id="175" name="Google Shape;175;p10"/>
          <p:cNvPicPr preferRelativeResize="0"/>
          <p:nvPr/>
        </p:nvPicPr>
        <p:blipFill rotWithShape="1">
          <a:blip r:embed="rId3">
            <a:alphaModFix/>
          </a:blip>
          <a:srcRect b="0" l="0" r="0" t="0"/>
          <a:stretch/>
        </p:blipFill>
        <p:spPr>
          <a:xfrm>
            <a:off x="1053717" y="2486226"/>
            <a:ext cx="1400667" cy="1400667"/>
          </a:xfrm>
          <a:prstGeom prst="rect">
            <a:avLst/>
          </a:prstGeom>
          <a:noFill/>
          <a:ln>
            <a:noFill/>
          </a:ln>
        </p:spPr>
      </p:pic>
      <p:pic>
        <p:nvPicPr>
          <p:cNvPr descr="Male profile with solid fill" id="176" name="Google Shape;176;p10"/>
          <p:cNvPicPr preferRelativeResize="0"/>
          <p:nvPr/>
        </p:nvPicPr>
        <p:blipFill rotWithShape="1">
          <a:blip r:embed="rId3">
            <a:alphaModFix/>
          </a:blip>
          <a:srcRect b="0" l="0" r="0" t="0"/>
          <a:stretch/>
        </p:blipFill>
        <p:spPr>
          <a:xfrm>
            <a:off x="1670074" y="4455608"/>
            <a:ext cx="1400667" cy="1400667"/>
          </a:xfrm>
          <a:prstGeom prst="rect">
            <a:avLst/>
          </a:prstGeom>
          <a:noFill/>
          <a:ln>
            <a:noFill/>
          </a:ln>
        </p:spPr>
      </p:pic>
      <p:sp>
        <p:nvSpPr>
          <p:cNvPr id="177" name="Google Shape;177;p10"/>
          <p:cNvSpPr txBox="1"/>
          <p:nvPr/>
        </p:nvSpPr>
        <p:spPr>
          <a:xfrm>
            <a:off x="345175" y="1860925"/>
            <a:ext cx="31158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Muli Shpigel</a:t>
            </a:r>
            <a:br>
              <a:rPr lang="en-US" sz="18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Architect, Director of Engineering and Planning Department, the settlements in the Golan</a:t>
            </a:r>
            <a:endParaRPr sz="1800">
              <a:solidFill>
                <a:schemeClr val="dk1"/>
              </a:solidFill>
              <a:latin typeface="Calibri"/>
              <a:ea typeface="Calibri"/>
              <a:cs typeface="Calibri"/>
              <a:sym typeface="Calibri"/>
            </a:endParaRPr>
          </a:p>
        </p:txBody>
      </p:sp>
      <p:sp>
        <p:nvSpPr>
          <p:cNvPr id="178" name="Google Shape;178;p10"/>
          <p:cNvSpPr txBox="1"/>
          <p:nvPr/>
        </p:nvSpPr>
        <p:spPr>
          <a:xfrm>
            <a:off x="456251" y="3748925"/>
            <a:ext cx="26145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Roee Tavor</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Head of CERT in Kanaf settlement</a:t>
            </a:r>
            <a:endParaRPr sz="1200">
              <a:solidFill>
                <a:schemeClr val="dk1"/>
              </a:solidFill>
              <a:latin typeface="Calibri"/>
              <a:ea typeface="Calibri"/>
              <a:cs typeface="Calibri"/>
              <a:sym typeface="Calibri"/>
            </a:endParaRPr>
          </a:p>
        </p:txBody>
      </p:sp>
      <p:sp>
        <p:nvSpPr>
          <p:cNvPr id="179" name="Google Shape;179;p10"/>
          <p:cNvSpPr txBox="1"/>
          <p:nvPr/>
        </p:nvSpPr>
        <p:spPr>
          <a:xfrm>
            <a:off x="494052" y="5678136"/>
            <a:ext cx="2614500" cy="7389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Hagit Geva, Itamar Cohen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Head of &amp; Deputy Head of the CERT in Givat Yoav settlement.</a:t>
            </a:r>
            <a:endParaRPr sz="1200">
              <a:solidFill>
                <a:schemeClr val="dk1"/>
              </a:solidFill>
              <a:latin typeface="Calibri"/>
              <a:ea typeface="Calibri"/>
              <a:cs typeface="Calibri"/>
              <a:sym typeface="Calibri"/>
            </a:endParaRPr>
          </a:p>
        </p:txBody>
      </p:sp>
      <p:sp>
        <p:nvSpPr>
          <p:cNvPr id="180" name="Google Shape;180;p10"/>
          <p:cNvSpPr txBox="1"/>
          <p:nvPr/>
        </p:nvSpPr>
        <p:spPr>
          <a:xfrm>
            <a:off x="3722398" y="1318600"/>
            <a:ext cx="7603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Emphasized the need for a system that connects operational teams effectively and facilitates communication.</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During the events of 07.10.2023, effective communication between the settlement FRTs could save lives.</a:t>
            </a:r>
            <a:r>
              <a:rPr i="1" lang="en-US" sz="1800">
                <a:solidFill>
                  <a:schemeClr val="dk1"/>
                </a:solidFill>
                <a:latin typeface="Calibri"/>
                <a:ea typeface="Calibri"/>
                <a:cs typeface="Calibri"/>
                <a:sym typeface="Calibri"/>
              </a:rPr>
              <a:t>”</a:t>
            </a:r>
            <a:endParaRPr i="1" sz="1800">
              <a:solidFill>
                <a:schemeClr val="dk1"/>
              </a:solidFill>
              <a:latin typeface="Calibri"/>
              <a:ea typeface="Calibri"/>
              <a:cs typeface="Calibri"/>
              <a:sym typeface="Calibri"/>
            </a:endParaRPr>
          </a:p>
        </p:txBody>
      </p:sp>
      <p:sp>
        <p:nvSpPr>
          <p:cNvPr id="181" name="Google Shape;181;p10"/>
          <p:cNvSpPr txBox="1"/>
          <p:nvPr/>
        </p:nvSpPr>
        <p:spPr>
          <a:xfrm>
            <a:off x="3712552" y="3114250"/>
            <a:ext cx="77382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Highlighted the necessity for </a:t>
            </a:r>
            <a:r>
              <a:rPr lang="en-US" sz="1800">
                <a:latin typeface="Calibri"/>
                <a:ea typeface="Calibri"/>
                <a:cs typeface="Calibri"/>
                <a:sym typeface="Calibri"/>
              </a:rPr>
              <a:t>simple UI and a</a:t>
            </a:r>
            <a:r>
              <a:rPr lang="en-US" sz="1800">
                <a:solidFill>
                  <a:srgbClr val="000000"/>
                </a:solidFill>
                <a:latin typeface="Calibri"/>
                <a:ea typeface="Calibri"/>
                <a:cs typeface="Calibri"/>
                <a:sym typeface="Calibri"/>
              </a:rPr>
              <a:t> technology that functions without GPS. Roee also mentioned </a:t>
            </a:r>
            <a:r>
              <a:rPr lang="en-US" sz="1800">
                <a:latin typeface="Calibri"/>
                <a:ea typeface="Calibri"/>
                <a:cs typeface="Calibri"/>
                <a:sym typeface="Calibri"/>
              </a:rPr>
              <a:t>that they don’t want to replace their existing Walkie Talkies.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Since the blackout on 7.10, we've realized the necessity for technology that works independently of GPS connection</a:t>
            </a:r>
            <a:r>
              <a:rPr i="1" lang="en-US" sz="1800">
                <a:solidFill>
                  <a:schemeClr val="dk1"/>
                </a:solidFill>
                <a:latin typeface="Calibri"/>
                <a:ea typeface="Calibri"/>
                <a:cs typeface="Calibri"/>
                <a:sym typeface="Calibri"/>
              </a:rPr>
              <a:t>”</a:t>
            </a:r>
            <a:endParaRPr i="1" sz="1800">
              <a:solidFill>
                <a:schemeClr val="dk1"/>
              </a:solidFill>
              <a:latin typeface="Calibri"/>
              <a:ea typeface="Calibri"/>
              <a:cs typeface="Calibri"/>
              <a:sym typeface="Calibri"/>
            </a:endParaRPr>
          </a:p>
        </p:txBody>
      </p:sp>
      <p:sp>
        <p:nvSpPr>
          <p:cNvPr id="182" name="Google Shape;182;p10"/>
          <p:cNvSpPr txBox="1"/>
          <p:nvPr/>
        </p:nvSpPr>
        <p:spPr>
          <a:xfrm>
            <a:off x="3722400" y="4951150"/>
            <a:ext cx="81897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latin typeface="Calibri"/>
                <a:ea typeface="Calibri"/>
                <a:cs typeface="Calibri"/>
                <a:sym typeface="Calibri"/>
              </a:rPr>
              <a:t>Highlighted the importance of user-friendly tech with role-specific functionalities for efficient task management, and the necessity of a strict hierarchy with appropriate permissions.</a:t>
            </a:r>
            <a:endParaRPr sz="1800">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It's crucial our tools are intuitive. during a crisis, no one should struggle with complex interfaces.</a:t>
            </a:r>
            <a:r>
              <a:rPr i="1" lang="en-US" sz="1800">
                <a:solidFill>
                  <a:schemeClr val="dk1"/>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Our solution</a:t>
            </a:r>
            <a:endParaRPr/>
          </a:p>
        </p:txBody>
      </p:sp>
      <p:sp>
        <p:nvSpPr>
          <p:cNvPr id="188" name="Google Shape;18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D0D0D"/>
              </a:buClr>
              <a:buSzPts val="2800"/>
              <a:buNone/>
            </a:pPr>
            <a:r>
              <a:rPr lang="en-US">
                <a:solidFill>
                  <a:srgbClr val="0D0D0D"/>
                </a:solidFill>
                <a:latin typeface="Arial"/>
                <a:ea typeface="Arial"/>
                <a:cs typeface="Arial"/>
                <a:sym typeface="Arial"/>
              </a:rPr>
              <a:t>Our solution is to develop an advanced web and mobile application tailored for first and community emergency response teams. This application is designed to optimize communication and operational efficiency, especially in high-risk and recently impacted areas. We are committed to delivering the best possible user interface and accessibility, ensuring that our application is user-friendly and inclusive for all users.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e21b78928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Our solution</a:t>
            </a:r>
            <a:endParaRPr/>
          </a:p>
        </p:txBody>
      </p:sp>
      <p:sp>
        <p:nvSpPr>
          <p:cNvPr id="194" name="Google Shape;194;g2de21b78928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500"/>
              </a:spcBef>
              <a:spcAft>
                <a:spcPts val="0"/>
              </a:spcAft>
              <a:buNone/>
            </a:pPr>
            <a:r>
              <a:rPr lang="en-US" sz="1200">
                <a:solidFill>
                  <a:srgbClr val="0D0D0D"/>
                </a:solidFill>
                <a:highlight>
                  <a:srgbClr val="FFFFFF"/>
                </a:highlight>
                <a:latin typeface="Arial"/>
                <a:ea typeface="Arial"/>
                <a:cs typeface="Arial"/>
                <a:sym typeface="Arial"/>
              </a:rPr>
              <a:t>Advanced Web and Mobile Application for Emergency Response Teams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210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Optimized Communication: Tailored to enhance coordination among first and community emergency response teams, especially in high-risk and recently impacted areas.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Operational Efficiency: Streamlines processes to improve response times and effectiveness, with a complex web application for deep logic operations and a simpler, intuitive mobile app for on-the-go accessibility.</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Exceptional User Interface and Accessibility: Committed to delivering a user-friendly experience that is accessible and inclusive for all users, ensuring efficient operation across devices.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Comprehensive Feature Set:</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Task Management: Enables assigning, tracking, and updating tasks efficiently.</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Interactive Map: Provides real-time geographical data for strategic planning and response.</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Roles and Permissions: Ensures information security by assigning specific capabilities and access based on user roles.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Adaptable Views: Allows entities like Regional Councils to monitor activities across different settlements.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Message Board: Facilitates effective communication and information sharing among team members.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Reports Page: Archives and allows easy retrieval of past reports for review and analysis.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Alarm and Event Systems: Enhances response capabilities with customizable alerts and a structured event management framework.</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Font typeface="Arial"/>
              <a:buChar char="●"/>
            </a:pPr>
            <a:r>
              <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Font typeface="Arial"/>
              <a:buChar char="●"/>
            </a:pPr>
            <a:r>
              <a:t/>
            </a:r>
            <a:endParaRPr sz="1200">
              <a:solidFill>
                <a:srgbClr val="0D0D0D"/>
              </a:solidFill>
              <a:highlight>
                <a:srgbClr val="FFFFFF"/>
              </a:highlight>
              <a:latin typeface="Arial"/>
              <a:ea typeface="Arial"/>
              <a:cs typeface="Arial"/>
              <a:sym typeface="Arial"/>
            </a:endParaRPr>
          </a:p>
          <a:p>
            <a:pPr indent="0" lvl="0" marL="0" rtl="0" algn="l">
              <a:lnSpc>
                <a:spcPct val="90000"/>
              </a:lnSpc>
              <a:spcBef>
                <a:spcPts val="2100"/>
              </a:spcBef>
              <a:spcAft>
                <a:spcPts val="0"/>
              </a:spcAft>
              <a:buClr>
                <a:srgbClr val="0D0D0D"/>
              </a:buClr>
              <a:buSzPts val="2800"/>
              <a:buNone/>
            </a:pPr>
            <a:r>
              <a:t/>
            </a:r>
            <a:endParaRPr>
              <a:solidFill>
                <a:srgbClr val="0D0D0D"/>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de21b78928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Our solution</a:t>
            </a:r>
            <a:endParaRPr/>
          </a:p>
        </p:txBody>
      </p:sp>
      <p:sp>
        <p:nvSpPr>
          <p:cNvPr id="200" name="Google Shape;200;g2de21b78928_0_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500"/>
              </a:spcBef>
              <a:spcAft>
                <a:spcPts val="0"/>
              </a:spcAft>
              <a:buNone/>
            </a:pPr>
            <a:r>
              <a:rPr lang="en-US" sz="1200">
                <a:solidFill>
                  <a:srgbClr val="0D0D0D"/>
                </a:solidFill>
                <a:highlight>
                  <a:srgbClr val="FFFFFF"/>
                </a:highlight>
                <a:latin typeface="Arial"/>
                <a:ea typeface="Arial"/>
                <a:cs typeface="Arial"/>
                <a:sym typeface="Arial"/>
              </a:rPr>
              <a:t>Advanced Web and Mobile Application for Emergency Response Teams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210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Optimized Communication: Tailored to enhance coordination among first and community emergency response teams, especially in high-risk and recently impacted areas.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Operational Efficiency: Streamlines processes to improve response times and effectiveness, with a complex web application for deep logic operations and a simpler, intuitive mobile app for on-the-go accessibility.</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Exceptional User Interface and Accessibility: Committed to delivering a user-friendly experience that is accessible and inclusive for all users, ensuring efficient operation across devices.</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Comprehensive Feature Set:</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Task Management: Enables assigning, tracking, and updating tasks efficiently.</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Interactive Map: Provides real-time geographical data for strategic planning and response.</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Roles and Permissions: Ensures information security by assigning specific capabilities and access based on user roles.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Adaptable Views: Allows entities like Regional Councils to monitor activities across different settlements.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Message Board: Facilitates effective communication and information sharing among team members.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Reports Page: Archives and allows easy retrieval of past reports for review and analysis.</a:t>
            </a:r>
            <a:endParaRPr sz="1200">
              <a:solidFill>
                <a:srgbClr val="0D0D0D"/>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D0D0D"/>
              </a:buClr>
              <a:buSzPts val="1200"/>
              <a:buChar char="●"/>
            </a:pPr>
            <a:r>
              <a:rPr lang="en-US" sz="1200">
                <a:solidFill>
                  <a:srgbClr val="0D0D0D"/>
                </a:solidFill>
                <a:highlight>
                  <a:srgbClr val="FFFFFF"/>
                </a:highlight>
                <a:latin typeface="Arial"/>
                <a:ea typeface="Arial"/>
                <a:cs typeface="Arial"/>
                <a:sym typeface="Arial"/>
              </a:rPr>
              <a:t>Alarm and Event Systems: Enhances response capabilities with customizable alerts and a structured event management framework.</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Font typeface="Arial"/>
              <a:buChar char="●"/>
            </a:pPr>
            <a:r>
              <a:t/>
            </a:r>
            <a:endParaRPr sz="1200">
              <a:solidFill>
                <a:srgbClr val="0D0D0D"/>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Font typeface="Arial"/>
              <a:buChar char="●"/>
            </a:pPr>
            <a:r>
              <a:t/>
            </a:r>
            <a:endParaRPr sz="1200">
              <a:solidFill>
                <a:srgbClr val="0D0D0D"/>
              </a:solidFill>
              <a:highlight>
                <a:srgbClr val="FFFFFF"/>
              </a:highlight>
              <a:latin typeface="Arial"/>
              <a:ea typeface="Arial"/>
              <a:cs typeface="Arial"/>
              <a:sym typeface="Arial"/>
            </a:endParaRPr>
          </a:p>
          <a:p>
            <a:pPr indent="0" lvl="0" marL="0" rtl="0" algn="l">
              <a:lnSpc>
                <a:spcPct val="90000"/>
              </a:lnSpc>
              <a:spcBef>
                <a:spcPts val="2100"/>
              </a:spcBef>
              <a:spcAft>
                <a:spcPts val="0"/>
              </a:spcAft>
              <a:buClr>
                <a:srgbClr val="0D0D0D"/>
              </a:buClr>
              <a:buSzPts val="2800"/>
              <a:buNone/>
            </a:pPr>
            <a:r>
              <a:t/>
            </a:r>
            <a:endParaRPr>
              <a:solidFill>
                <a:srgbClr val="0D0D0D"/>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e21b78928_0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7" name="Google Shape;207;g2de21b78928_0_4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8" name="Google Shape;208;g2de21b78928_0_42"/>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209" name="Google Shape;209;g2de21b78928_0_42"/>
          <p:cNvPicPr preferRelativeResize="0"/>
          <p:nvPr/>
        </p:nvPicPr>
        <p:blipFill>
          <a:blip r:embed="rId3">
            <a:alphaModFix/>
          </a:blip>
          <a:stretch>
            <a:fillRect/>
          </a:stretch>
        </p:blipFill>
        <p:spPr>
          <a:xfrm>
            <a:off x="152400" y="15240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de21b78928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Main Functional Requirements</a:t>
            </a:r>
            <a:endParaRPr/>
          </a:p>
        </p:txBody>
      </p:sp>
      <p:graphicFrame>
        <p:nvGraphicFramePr>
          <p:cNvPr id="216" name="Google Shape;216;g2de21b78928_0_54"/>
          <p:cNvGraphicFramePr/>
          <p:nvPr/>
        </p:nvGraphicFramePr>
        <p:xfrm>
          <a:off x="1754550" y="2829150"/>
          <a:ext cx="3000000" cy="3000000"/>
        </p:xfrm>
        <a:graphic>
          <a:graphicData uri="http://schemas.openxmlformats.org/drawingml/2006/table">
            <a:tbl>
              <a:tblPr>
                <a:noFill/>
                <a:tableStyleId>{AFF85E26-3CFD-43C7-8147-A156CAD975FC}</a:tableStyleId>
              </a:tblPr>
              <a:tblGrid>
                <a:gridCol w="428625"/>
                <a:gridCol w="7591425"/>
              </a:tblGrid>
              <a:tr h="333375">
                <a:tc>
                  <a:txBody>
                    <a:bodyPr/>
                    <a:lstStyle/>
                    <a:p>
                      <a:pPr indent="0" lvl="0" marL="0" rtl="0" algn="ctr">
                        <a:lnSpc>
                          <a:spcPct val="115000"/>
                        </a:lnSpc>
                        <a:spcBef>
                          <a:spcPts val="0"/>
                        </a:spcBef>
                        <a:spcAft>
                          <a:spcPts val="0"/>
                        </a:spcAft>
                        <a:buNone/>
                      </a:pPr>
                      <a:r>
                        <a:rPr lang="en-US">
                          <a:solidFill>
                            <a:srgbClr val="1D1F28"/>
                          </a:solidFill>
                        </a:rPr>
                        <a:t>ID</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a:solidFill>
                            <a:srgbClr val="1D1F28"/>
                          </a:solidFill>
                        </a:rPr>
                        <a:t>Requirement</a:t>
                      </a:r>
                      <a:endParaRPr>
                        <a:solidFill>
                          <a:srgbClr val="1D1F28"/>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1</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Users system: Login &amp; register</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2</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Groups: Create and Join a group</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3</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Alerts: Starting an alarm</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4</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Communication: Start a chat and see events history</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5</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Map: Interactive map with location, marking and sectoring </a:t>
                      </a:r>
                      <a:r>
                        <a:rPr lang="en-US" sz="1600">
                          <a:solidFill>
                            <a:srgbClr val="7F7F7F"/>
                          </a:solidFill>
                        </a:rPr>
                        <a:t>functionality</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6</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Tasks: Create and assign a task</a:t>
                      </a:r>
                      <a:endParaRPr sz="1600">
                        <a:solidFill>
                          <a:srgbClr val="7F7F7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e21b78928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Main Non Functional Requirements</a:t>
            </a:r>
            <a:endParaRPr/>
          </a:p>
        </p:txBody>
      </p:sp>
      <p:graphicFrame>
        <p:nvGraphicFramePr>
          <p:cNvPr id="223" name="Google Shape;223;g2de21b78928_0_62"/>
          <p:cNvGraphicFramePr/>
          <p:nvPr/>
        </p:nvGraphicFramePr>
        <p:xfrm>
          <a:off x="1754550" y="2829150"/>
          <a:ext cx="3000000" cy="3000000"/>
        </p:xfrm>
        <a:graphic>
          <a:graphicData uri="http://schemas.openxmlformats.org/drawingml/2006/table">
            <a:tbl>
              <a:tblPr>
                <a:noFill/>
                <a:tableStyleId>{AFF85E26-3CFD-43C7-8147-A156CAD975FC}</a:tableStyleId>
              </a:tblPr>
              <a:tblGrid>
                <a:gridCol w="428625"/>
                <a:gridCol w="7591425"/>
              </a:tblGrid>
              <a:tr h="333375">
                <a:tc>
                  <a:txBody>
                    <a:bodyPr/>
                    <a:lstStyle/>
                    <a:p>
                      <a:pPr indent="0" lvl="0" marL="0" rtl="0" algn="ctr">
                        <a:lnSpc>
                          <a:spcPct val="115000"/>
                        </a:lnSpc>
                        <a:spcBef>
                          <a:spcPts val="0"/>
                        </a:spcBef>
                        <a:spcAft>
                          <a:spcPts val="0"/>
                        </a:spcAft>
                        <a:buNone/>
                      </a:pPr>
                      <a:r>
                        <a:rPr lang="en-US">
                          <a:solidFill>
                            <a:srgbClr val="1D1F28"/>
                          </a:solidFill>
                        </a:rPr>
                        <a:t>ID</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a:solidFill>
                            <a:srgbClr val="1D1F28"/>
                          </a:solidFill>
                        </a:rPr>
                        <a:t>Requirement</a:t>
                      </a:r>
                      <a:endParaRPr>
                        <a:solidFill>
                          <a:srgbClr val="1D1F28"/>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1</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500">
                          <a:solidFill>
                            <a:srgbClr val="202124"/>
                          </a:solidFill>
                          <a:highlight>
                            <a:srgbClr val="FFFFFF"/>
                          </a:highlight>
                        </a:rPr>
                        <a:t>Three-nines availability (99.9%) - no more than ~9 hours downtime per year</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2</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Encrypting all chats and not saving PII (Personal Identifiable Information)</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3</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Maps: One of: Google Maps, Leaflet, Mapbox, OpenLayers</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4</a:t>
                      </a:r>
                      <a:endParaRPr>
                        <a:solidFill>
                          <a:srgbClr val="1D1F28"/>
                        </a:solidFill>
                      </a:endParaRPr>
                    </a:p>
                  </a:txBody>
                  <a:tcPr marT="91425" marB="91425" marR="91425" marL="91425"/>
                </a:tc>
                <a:tc>
                  <a:txBody>
                    <a:bodyPr/>
                    <a:lstStyle/>
                    <a:p>
                      <a:pPr indent="0" lvl="0" marL="0" rtl="0" algn="l">
                        <a:lnSpc>
                          <a:spcPct val="115000"/>
                        </a:lnSpc>
                        <a:spcBef>
                          <a:spcPts val="0"/>
                        </a:spcBef>
                        <a:spcAft>
                          <a:spcPts val="0"/>
                        </a:spcAft>
                        <a:buNone/>
                      </a:pPr>
                      <a:r>
                        <a:rPr lang="en-US" sz="1600">
                          <a:solidFill>
                            <a:srgbClr val="7F7F7F"/>
                          </a:solidFill>
                        </a:rPr>
                        <a:t>Handle up to 10,000 users simultaneously without performance degradation</a:t>
                      </a:r>
                      <a:endParaRPr sz="1600">
                        <a:solidFill>
                          <a:srgbClr val="7F7F7F"/>
                        </a:solidFill>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5</a:t>
                      </a:r>
                      <a:endParaRPr>
                        <a:solidFill>
                          <a:srgbClr val="1D1F28"/>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ctr">
                        <a:lnSpc>
                          <a:spcPct val="115000"/>
                        </a:lnSpc>
                        <a:spcBef>
                          <a:spcPts val="0"/>
                        </a:spcBef>
                        <a:spcAft>
                          <a:spcPts val="0"/>
                        </a:spcAft>
                        <a:buNone/>
                      </a:pPr>
                      <a:r>
                        <a:rPr lang="en-US">
                          <a:solidFill>
                            <a:srgbClr val="1D1F28"/>
                          </a:solidFill>
                        </a:rPr>
                        <a:t>6</a:t>
                      </a:r>
                      <a:endParaRPr>
                        <a:solidFill>
                          <a:srgbClr val="1D1F28"/>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FRT and CERT?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FRT – First Response Team:</a:t>
            </a:r>
            <a:br>
              <a:rPr lang="en-US"/>
            </a:br>
            <a:r>
              <a:rPr lang="en-US" sz="2000"/>
              <a:t>Trained individuals who provide immediate assistance during emergency situations. </a:t>
            </a:r>
            <a:br>
              <a:rPr lang="en-US" sz="2000"/>
            </a:br>
            <a:r>
              <a:rPr lang="en-US" sz="2000"/>
              <a:t>The first line of defense, delivering urgent aid and coordination until additional support arrives </a:t>
            </a:r>
            <a:endParaRPr/>
          </a:p>
          <a:p>
            <a:pPr indent="-228600" lvl="0" marL="228600" rtl="0" algn="l">
              <a:lnSpc>
                <a:spcPct val="90000"/>
              </a:lnSpc>
              <a:spcBef>
                <a:spcPts val="1000"/>
              </a:spcBef>
              <a:spcAft>
                <a:spcPts val="0"/>
              </a:spcAft>
              <a:buClr>
                <a:schemeClr val="dk1"/>
              </a:buClr>
              <a:buSzPts val="2800"/>
              <a:buChar char="•"/>
            </a:pPr>
            <a:r>
              <a:rPr lang="en-US"/>
              <a:t>CERT – Community Emergency Response Teams:</a:t>
            </a:r>
            <a:br>
              <a:rPr lang="en-US"/>
            </a:br>
            <a:r>
              <a:rPr lang="en-US" sz="2000"/>
              <a:t>Residents of the community and active volunteers, who have undergone basic training, form a response and support team for emergencies and crises. The CERT program teaches basic skills like fire safety, light rescue, first aid, and volunteer management. CERT members provide immediate support in these areas until responders arrive, enhancing a community's resilience and response capabilities in crises.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 Diagram</a:t>
            </a:r>
            <a:endParaRPr/>
          </a:p>
        </p:txBody>
      </p:sp>
      <p:sp>
        <p:nvSpPr>
          <p:cNvPr id="229" name="Google Shape;229;p12"/>
          <p:cNvSpPr/>
          <p:nvPr/>
        </p:nvSpPr>
        <p:spPr>
          <a:xfrm>
            <a:off x="3952875" y="2628900"/>
            <a:ext cx="3176587" cy="3176587"/>
          </a:xfrm>
          <a:prstGeom prst="ellipse">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2"/>
          <p:cNvSpPr/>
          <p:nvPr/>
        </p:nvSpPr>
        <p:spPr>
          <a:xfrm>
            <a:off x="5186363" y="2781300"/>
            <a:ext cx="3176587" cy="3176587"/>
          </a:xfrm>
          <a:prstGeom prst="ellipse">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2"/>
          <p:cNvSpPr/>
          <p:nvPr/>
        </p:nvSpPr>
        <p:spPr>
          <a:xfrm>
            <a:off x="4757738" y="1476375"/>
            <a:ext cx="3176587" cy="3176587"/>
          </a:xfrm>
          <a:prstGeom prst="ellipse">
            <a:avLst/>
          </a:prstGeom>
          <a:solidFill>
            <a:schemeClr val="accent5">
              <a:alpha val="49803"/>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2"/>
          <p:cNvSpPr/>
          <p:nvPr/>
        </p:nvSpPr>
        <p:spPr>
          <a:xfrm>
            <a:off x="6317456" y="3935550"/>
            <a:ext cx="1555611" cy="1555611"/>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2"/>
          <p:cNvSpPr/>
          <p:nvPr/>
        </p:nvSpPr>
        <p:spPr>
          <a:xfrm>
            <a:off x="6675497" y="5247082"/>
            <a:ext cx="613507" cy="613507"/>
          </a:xfrm>
          <a:prstGeom prst="ellipse">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2"/>
          <p:cNvSpPr/>
          <p:nvPr/>
        </p:nvSpPr>
        <p:spPr>
          <a:xfrm>
            <a:off x="5591175" y="2776141"/>
            <a:ext cx="264715" cy="264715"/>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2"/>
          <p:cNvSpPr/>
          <p:nvPr/>
        </p:nvSpPr>
        <p:spPr>
          <a:xfrm>
            <a:off x="5724525" y="4081066"/>
            <a:ext cx="264715" cy="264715"/>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2"/>
          <p:cNvSpPr/>
          <p:nvPr/>
        </p:nvSpPr>
        <p:spPr>
          <a:xfrm>
            <a:off x="7240190" y="4537074"/>
            <a:ext cx="264715" cy="264715"/>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2"/>
          <p:cNvSpPr/>
          <p:nvPr/>
        </p:nvSpPr>
        <p:spPr>
          <a:xfrm>
            <a:off x="7215782" y="4953793"/>
            <a:ext cx="264715" cy="264715"/>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2"/>
          <p:cNvSpPr/>
          <p:nvPr/>
        </p:nvSpPr>
        <p:spPr>
          <a:xfrm>
            <a:off x="6717307" y="2182150"/>
            <a:ext cx="264715" cy="264715"/>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2"/>
          <p:cNvSpPr/>
          <p:nvPr/>
        </p:nvSpPr>
        <p:spPr>
          <a:xfrm>
            <a:off x="6834782" y="5526285"/>
            <a:ext cx="136723" cy="136723"/>
          </a:xfrm>
          <a:prstGeom prst="smileyFace">
            <a:avLst>
              <a:gd fmla="val 4653" name="adj"/>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Activity Diagram</a:t>
            </a:r>
            <a:endParaRPr/>
          </a:p>
        </p:txBody>
      </p:sp>
      <p:pic>
        <p:nvPicPr>
          <p:cNvPr id="245" name="Google Shape;245;p13"/>
          <p:cNvPicPr preferRelativeResize="0"/>
          <p:nvPr>
            <p:ph idx="1" type="body"/>
          </p:nvPr>
        </p:nvPicPr>
        <p:blipFill rotWithShape="1">
          <a:blip r:embed="rId3">
            <a:alphaModFix/>
          </a:blip>
          <a:srcRect b="0" l="0" r="0" t="0"/>
          <a:stretch/>
        </p:blipFill>
        <p:spPr>
          <a:xfrm>
            <a:off x="161544" y="2193000"/>
            <a:ext cx="11868912" cy="45101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Screens</a:t>
            </a:r>
            <a:endParaRPr/>
          </a:p>
        </p:txBody>
      </p:sp>
      <p:pic>
        <p:nvPicPr>
          <p:cNvPr descr="תמונה שמכילה טקסט, צילום מסך, מפה, טלפון נייד&#10;&#10;התיאור נוצר באופן אוטומטי" id="251" name="Google Shape;251;p14"/>
          <p:cNvPicPr preferRelativeResize="0"/>
          <p:nvPr/>
        </p:nvPicPr>
        <p:blipFill rotWithShape="1">
          <a:blip r:embed="rId3">
            <a:alphaModFix/>
          </a:blip>
          <a:srcRect b="0" l="0" r="0" t="0"/>
          <a:stretch/>
        </p:blipFill>
        <p:spPr>
          <a:xfrm>
            <a:off x="2723960" y="1929956"/>
            <a:ext cx="1952625" cy="3857625"/>
          </a:xfrm>
          <a:prstGeom prst="rect">
            <a:avLst/>
          </a:prstGeom>
          <a:noFill/>
          <a:ln>
            <a:noFill/>
          </a:ln>
        </p:spPr>
      </p:pic>
      <p:pic>
        <p:nvPicPr>
          <p:cNvPr descr="תמונה שמכילה טקסט, מפה, צילום מסך, טלפון נייד&#10;&#10;התיאור נוצר באופן אוטומטי" id="252" name="Google Shape;252;p14"/>
          <p:cNvPicPr preferRelativeResize="0"/>
          <p:nvPr/>
        </p:nvPicPr>
        <p:blipFill rotWithShape="1">
          <a:blip r:embed="rId4">
            <a:alphaModFix/>
          </a:blip>
          <a:srcRect b="0" l="0" r="0" t="0"/>
          <a:stretch/>
        </p:blipFill>
        <p:spPr>
          <a:xfrm>
            <a:off x="7387359" y="1996631"/>
            <a:ext cx="1943100" cy="3790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Screens</a:t>
            </a:r>
            <a:endParaRPr/>
          </a:p>
        </p:txBody>
      </p:sp>
      <p:pic>
        <p:nvPicPr>
          <p:cNvPr id="258" name="Google Shape;258;p15"/>
          <p:cNvPicPr preferRelativeResize="0"/>
          <p:nvPr/>
        </p:nvPicPr>
        <p:blipFill rotWithShape="1">
          <a:blip r:embed="rId3">
            <a:alphaModFix/>
          </a:blip>
          <a:srcRect b="0" l="0" r="0" t="0"/>
          <a:stretch/>
        </p:blipFill>
        <p:spPr>
          <a:xfrm>
            <a:off x="2714698" y="1633827"/>
            <a:ext cx="6396226" cy="48590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Technologies</a:t>
            </a:r>
            <a:endParaRPr/>
          </a:p>
        </p:txBody>
      </p:sp>
      <p:pic>
        <p:nvPicPr>
          <p:cNvPr id="264" name="Google Shape;264;p16"/>
          <p:cNvPicPr preferRelativeResize="0"/>
          <p:nvPr/>
        </p:nvPicPr>
        <p:blipFill rotWithShape="1">
          <a:blip r:embed="rId3">
            <a:alphaModFix/>
          </a:blip>
          <a:srcRect b="0" l="0" r="0" t="0"/>
          <a:stretch/>
        </p:blipFill>
        <p:spPr>
          <a:xfrm>
            <a:off x="1909906" y="1496579"/>
            <a:ext cx="8372187" cy="51783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rgbClr val="000000"/>
              </a:buClr>
              <a:buSzPts val="1800"/>
              <a:buFont typeface="Calibri"/>
              <a:buNone/>
            </a:pPr>
            <a:r>
              <a:rPr b="1" i="0" lang="en-US" sz="1800" u="sng">
                <a:solidFill>
                  <a:srgbClr val="000000"/>
                </a:solidFill>
                <a:latin typeface="Calibri"/>
                <a:ea typeface="Calibri"/>
                <a:cs typeface="Calibri"/>
                <a:sym typeface="Calibri"/>
              </a:rPr>
              <a:t>6.Expected Achievements</a:t>
            </a:r>
            <a:endParaRPr/>
          </a:p>
        </p:txBody>
      </p:sp>
      <p:sp>
        <p:nvSpPr>
          <p:cNvPr id="270" name="Google Shape;270;p17"/>
          <p:cNvSpPr txBox="1"/>
          <p:nvPr/>
        </p:nvSpPr>
        <p:spPr>
          <a:xfrm>
            <a:off x="1517904" y="1618488"/>
            <a:ext cx="9381744" cy="3139321"/>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Enhanced Coordination:</a:t>
            </a:r>
            <a:r>
              <a:rPr b="0" i="0" lang="en-US" sz="1800" u="none" strike="noStrike">
                <a:solidFill>
                  <a:srgbClr val="000000"/>
                </a:solidFill>
                <a:latin typeface="Calibri"/>
                <a:ea typeface="Calibri"/>
                <a:cs typeface="Calibri"/>
                <a:sym typeface="Calibri"/>
              </a:rPr>
              <a:t> The application will facilitate real-time coordination among different teams, improving response efficiency during emergencies.</a:t>
            </a:r>
            <a:endParaRPr/>
          </a:p>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Reliable Functionality Offline:</a:t>
            </a:r>
            <a:r>
              <a:rPr b="0" i="0" lang="en-US" sz="1800" u="none" strike="noStrike">
                <a:solidFill>
                  <a:srgbClr val="000000"/>
                </a:solidFill>
                <a:latin typeface="Calibri"/>
                <a:ea typeface="Calibri"/>
                <a:cs typeface="Calibri"/>
                <a:sym typeface="Calibri"/>
              </a:rPr>
              <a:t> Key features will be accessible without constant internet connectivity, ensuring functionality under varied conditions.</a:t>
            </a:r>
            <a:endParaRPr/>
          </a:p>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Dynamic Role-Based Access:</a:t>
            </a:r>
            <a:r>
              <a:rPr b="0" i="0" lang="en-US" sz="1800" u="none" strike="noStrike">
                <a:solidFill>
                  <a:srgbClr val="000000"/>
                </a:solidFill>
                <a:latin typeface="Calibri"/>
                <a:ea typeface="Calibri"/>
                <a:cs typeface="Calibri"/>
                <a:sym typeface="Calibri"/>
              </a:rPr>
              <a:t> Customizable interfaces and functionalities based on user roles and permissions, ensuring that each team member has the tools and information necessary for their responsibilities.</a:t>
            </a:r>
            <a:endParaRPr/>
          </a:p>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Mapping and Task Management:</a:t>
            </a:r>
            <a:r>
              <a:rPr b="0" i="0" lang="en-US" sz="1800" u="none" strike="noStrike">
                <a:solidFill>
                  <a:srgbClr val="000000"/>
                </a:solidFill>
                <a:latin typeface="Calibri"/>
                <a:ea typeface="Calibri"/>
                <a:cs typeface="Calibri"/>
                <a:sym typeface="Calibri"/>
              </a:rPr>
              <a:t> Features for marking significant locations and assigning tasks, enhancing operational awareness and efficiency.</a:t>
            </a:r>
            <a:endParaRPr/>
          </a:p>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User-Friendly Design</a:t>
            </a:r>
            <a:r>
              <a:rPr b="0" i="0" lang="en-US" sz="1800" u="none" strike="noStrike">
                <a:solidFill>
                  <a:srgbClr val="000000"/>
                </a:solidFill>
                <a:latin typeface="Calibri"/>
                <a:ea typeface="Calibri"/>
                <a:cs typeface="Calibri"/>
                <a:sym typeface="Calibri"/>
              </a:rPr>
              <a:t>: A focus on intuitive navigation and accessibility to encourage adoption and minimize training requirements.</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we plan on measuring our success</a:t>
            </a:r>
            <a:endParaRPr/>
          </a:p>
        </p:txBody>
      </p:sp>
      <p:sp>
        <p:nvSpPr>
          <p:cNvPr id="276" name="Google Shape;276;p19"/>
          <p:cNvSpPr txBox="1"/>
          <p:nvPr/>
        </p:nvSpPr>
        <p:spPr>
          <a:xfrm>
            <a:off x="1127129" y="4607888"/>
            <a:ext cx="938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CSAT (Customer Satisfaction Score) - </a:t>
            </a:r>
            <a:r>
              <a:rPr lang="en-US" sz="1800">
                <a:solidFill>
                  <a:schemeClr val="dk1"/>
                </a:solidFill>
                <a:latin typeface="Calibri"/>
                <a:ea typeface="Calibri"/>
                <a:cs typeface="Calibri"/>
                <a:sym typeface="Calibri"/>
              </a:rPr>
              <a:t>A metric assessing customer satisfaction with our product or service through quick surveys</a:t>
            </a:r>
            <a:endParaRPr sz="1800">
              <a:solidFill>
                <a:schemeClr val="dk1"/>
              </a:solidFill>
              <a:latin typeface="Calibri"/>
              <a:ea typeface="Calibri"/>
              <a:cs typeface="Calibri"/>
              <a:sym typeface="Calibri"/>
            </a:endParaRPr>
          </a:p>
        </p:txBody>
      </p:sp>
      <p:pic>
        <p:nvPicPr>
          <p:cNvPr id="277" name="Google Shape;277;p19"/>
          <p:cNvPicPr preferRelativeResize="0"/>
          <p:nvPr/>
        </p:nvPicPr>
        <p:blipFill>
          <a:blip r:embed="rId3">
            <a:alphaModFix/>
          </a:blip>
          <a:stretch>
            <a:fillRect/>
          </a:stretch>
        </p:blipFill>
        <p:spPr>
          <a:xfrm>
            <a:off x="6993750" y="5254407"/>
            <a:ext cx="2532939" cy="1325575"/>
          </a:xfrm>
          <a:prstGeom prst="rect">
            <a:avLst/>
          </a:prstGeom>
          <a:noFill/>
          <a:ln>
            <a:noFill/>
          </a:ln>
        </p:spPr>
      </p:pic>
      <p:sp>
        <p:nvSpPr>
          <p:cNvPr id="278" name="Google Shape;278;p19"/>
          <p:cNvSpPr txBox="1"/>
          <p:nvPr/>
        </p:nvSpPr>
        <p:spPr>
          <a:xfrm>
            <a:off x="1127129" y="1690688"/>
            <a:ext cx="938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 plan to maintain close relationships with users, gathering their feedback during development and post-launch to enhance our offerings.</a:t>
            </a:r>
            <a:endParaRPr sz="1800">
              <a:solidFill>
                <a:schemeClr val="dk1"/>
              </a:solidFill>
              <a:latin typeface="Calibri"/>
              <a:ea typeface="Calibri"/>
              <a:cs typeface="Calibri"/>
              <a:sym typeface="Calibri"/>
            </a:endParaRPr>
          </a:p>
        </p:txBody>
      </p:sp>
      <p:sp>
        <p:nvSpPr>
          <p:cNvPr id="279" name="Google Shape;279;p19"/>
          <p:cNvSpPr txBox="1"/>
          <p:nvPr/>
        </p:nvSpPr>
        <p:spPr>
          <a:xfrm>
            <a:off x="1127129" y="3684488"/>
            <a:ext cx="9381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SUS (System Usability Scale) - </a:t>
            </a:r>
            <a:r>
              <a:rPr lang="en-US" sz="1800">
                <a:solidFill>
                  <a:schemeClr val="dk1"/>
                </a:solidFill>
                <a:latin typeface="Calibri"/>
                <a:ea typeface="Calibri"/>
                <a:cs typeface="Calibri"/>
                <a:sym typeface="Calibri"/>
              </a:rPr>
              <a:t>A tool to evaluate the usability of our product through standardized questionnaires.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80" name="Google Shape;280;p19"/>
          <p:cNvSpPr txBox="1"/>
          <p:nvPr/>
        </p:nvSpPr>
        <p:spPr>
          <a:xfrm>
            <a:off x="1127125" y="2548999"/>
            <a:ext cx="9381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BI Events - </a:t>
            </a:r>
            <a:r>
              <a:rPr lang="en-US" sz="1800">
                <a:solidFill>
                  <a:schemeClr val="dk1"/>
                </a:solidFill>
                <a:latin typeface="Calibri"/>
                <a:ea typeface="Calibri"/>
                <a:cs typeface="Calibri"/>
                <a:sym typeface="Calibri"/>
              </a:rPr>
              <a:t>Key activities within our system where data is collected and analyzed to improve decision-making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rgbClr val="000000"/>
              </a:buClr>
              <a:buSzPts val="1800"/>
              <a:buFont typeface="Calibri"/>
              <a:buNone/>
            </a:pPr>
            <a:r>
              <a:rPr b="1" lang="en-US" sz="1800" u="sng">
                <a:solidFill>
                  <a:srgbClr val="000000"/>
                </a:solidFill>
                <a:latin typeface="Calibri"/>
                <a:ea typeface="Calibri"/>
                <a:cs typeface="Calibri"/>
                <a:sym typeface="Calibri"/>
              </a:rPr>
              <a:t>Challenges</a:t>
            </a:r>
            <a:endParaRPr/>
          </a:p>
        </p:txBody>
      </p:sp>
      <p:sp>
        <p:nvSpPr>
          <p:cNvPr id="286" name="Google Shape;286;p18"/>
          <p:cNvSpPr txBox="1"/>
          <p:nvPr/>
        </p:nvSpPr>
        <p:spPr>
          <a:xfrm>
            <a:off x="1517904" y="1618488"/>
            <a:ext cx="9381600" cy="1754700"/>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Data Synchronization:</a:t>
            </a:r>
            <a:r>
              <a:rPr b="0" i="0" lang="en-US" sz="1800" u="none" strike="noStrike">
                <a:solidFill>
                  <a:srgbClr val="000000"/>
                </a:solidFill>
                <a:latin typeface="Calibri"/>
                <a:ea typeface="Calibri"/>
                <a:cs typeface="Calibri"/>
                <a:sym typeface="Calibri"/>
              </a:rPr>
              <a:t> Ensuring seamless sync across devices in fluctuating network conditions.</a:t>
            </a:r>
            <a:endParaRPr/>
          </a:p>
          <a:p>
            <a:pPr indent="-114300" lvl="0" marL="0" marR="0" rtl="0" algn="just">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Interface Simplicity vs. Feature Richness:</a:t>
            </a:r>
            <a:r>
              <a:rPr b="0" i="0" lang="en-US" sz="1800" u="none" strike="noStrike">
                <a:solidFill>
                  <a:srgbClr val="000000"/>
                </a:solidFill>
                <a:latin typeface="Calibri"/>
                <a:ea typeface="Calibri"/>
                <a:cs typeface="Calibri"/>
                <a:sym typeface="Calibri"/>
              </a:rPr>
              <a:t> Balancing a simple user interface with the complex functionalities needed by different teams.</a:t>
            </a:r>
            <a:endParaRPr/>
          </a:p>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Scalability:</a:t>
            </a:r>
            <a:r>
              <a:rPr b="0" i="0" lang="en-US" sz="1800" u="none" strike="noStrike">
                <a:solidFill>
                  <a:srgbClr val="000000"/>
                </a:solidFill>
                <a:latin typeface="Calibri"/>
                <a:ea typeface="Calibri"/>
                <a:cs typeface="Calibri"/>
                <a:sym typeface="Calibri"/>
              </a:rPr>
              <a:t> Preparing the system to handle increasing amounts of data and users without performance loss.</a:t>
            </a:r>
            <a:endParaRPr b="0" i="0" sz="18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lang="en-US" sz="1800">
                <a:latin typeface="Calibri"/>
                <a:ea typeface="Calibri"/>
                <a:cs typeface="Calibri"/>
                <a:sym typeface="Calibri"/>
              </a:rPr>
              <a:t>Tech: React Native - new to us, Deployment to both IOS and Android</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FRT?</a:t>
            </a:r>
            <a:endParaRPr/>
          </a:p>
        </p:txBody>
      </p:sp>
      <p:sp>
        <p:nvSpPr>
          <p:cNvPr id="102" name="Google Shape;102;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D0D0D"/>
              </a:buClr>
              <a:buSzPts val="2400"/>
              <a:buNone/>
            </a:pPr>
            <a:r>
              <a:rPr b="1" i="0" lang="en-US" sz="2400">
                <a:solidFill>
                  <a:srgbClr val="0D0D0D"/>
                </a:solidFill>
              </a:rPr>
              <a:t>First Response Team (FRT)</a:t>
            </a:r>
            <a:endParaRPr b="0" i="0" sz="2400">
              <a:solidFill>
                <a:srgbClr val="0D0D0D"/>
              </a:solidFill>
            </a:endParaRPr>
          </a:p>
          <a:p>
            <a:pPr indent="0" lvl="0" marL="0" rtl="0" algn="l">
              <a:lnSpc>
                <a:spcPct val="90000"/>
              </a:lnSpc>
              <a:spcBef>
                <a:spcPts val="1000"/>
              </a:spcBef>
              <a:spcAft>
                <a:spcPts val="0"/>
              </a:spcAft>
              <a:buClr>
                <a:srgbClr val="0D0D0D"/>
              </a:buClr>
              <a:buSzPts val="2000"/>
              <a:buNone/>
            </a:pPr>
            <a:r>
              <a:rPr b="0" i="0" lang="en-US" sz="2000">
                <a:solidFill>
                  <a:srgbClr val="0D0D0D"/>
                </a:solidFill>
              </a:rPr>
              <a:t>Frontline armed responders providing immediate action during crises.</a:t>
            </a:r>
            <a:endParaRPr/>
          </a:p>
          <a:p>
            <a:pPr indent="-295275" lvl="0" marL="285750" rtl="0" algn="l">
              <a:lnSpc>
                <a:spcPct val="90000"/>
              </a:lnSpc>
              <a:spcBef>
                <a:spcPts val="1000"/>
              </a:spcBef>
              <a:spcAft>
                <a:spcPts val="0"/>
              </a:spcAft>
              <a:buClr>
                <a:srgbClr val="0D0D0D"/>
              </a:buClr>
              <a:buSzPts val="2000"/>
              <a:buChar char="•"/>
            </a:pPr>
            <a:r>
              <a:rPr b="0" i="0" lang="en-US" sz="2000">
                <a:solidFill>
                  <a:srgbClr val="0D0D0D"/>
                </a:solidFill>
              </a:rPr>
              <a:t>Rapid deployment to emergency scenes.</a:t>
            </a:r>
            <a:endParaRPr/>
          </a:p>
          <a:p>
            <a:pPr indent="-295275" lvl="0" marL="285750" rtl="0" algn="l">
              <a:lnSpc>
                <a:spcPct val="90000"/>
              </a:lnSpc>
              <a:spcBef>
                <a:spcPts val="1000"/>
              </a:spcBef>
              <a:spcAft>
                <a:spcPts val="0"/>
              </a:spcAft>
              <a:buClr>
                <a:srgbClr val="0D0D0D"/>
              </a:buClr>
              <a:buSzPts val="2000"/>
              <a:buChar char="•"/>
            </a:pPr>
            <a:r>
              <a:rPr b="0" i="0" lang="en-US" sz="2000">
                <a:solidFill>
                  <a:srgbClr val="0D0D0D"/>
                </a:solidFill>
              </a:rPr>
              <a:t>Provides urgent aid and coordination.</a:t>
            </a:r>
            <a:endParaRPr/>
          </a:p>
          <a:p>
            <a:pPr indent="-295275" lvl="0" marL="285750" rtl="0" algn="l">
              <a:lnSpc>
                <a:spcPct val="90000"/>
              </a:lnSpc>
              <a:spcBef>
                <a:spcPts val="1000"/>
              </a:spcBef>
              <a:spcAft>
                <a:spcPts val="0"/>
              </a:spcAft>
              <a:buClr>
                <a:srgbClr val="0D0D0D"/>
              </a:buClr>
              <a:buSzPts val="2000"/>
              <a:buChar char="•"/>
            </a:pPr>
            <a:r>
              <a:rPr b="1" lang="en-US" sz="2000">
                <a:solidFill>
                  <a:srgbClr val="0D0D0D"/>
                </a:solidFill>
                <a:latin typeface="Arial"/>
                <a:ea typeface="Arial"/>
                <a:cs typeface="Arial"/>
                <a:sym typeface="Arial"/>
              </a:rPr>
              <a:t>Activities Include: </a:t>
            </a:r>
            <a:r>
              <a:rPr lang="en-US" sz="2000">
                <a:solidFill>
                  <a:srgbClr val="0D0D0D"/>
                </a:solidFill>
                <a:latin typeface="Arial"/>
                <a:ea typeface="Arial"/>
                <a:cs typeface="Arial"/>
                <a:sym typeface="Arial"/>
              </a:rPr>
              <a:t>patrolling and gatekeeping to ensure area security</a:t>
            </a:r>
            <a:endParaRPr i="0" sz="2000">
              <a:solidFill>
                <a:srgbClr val="0D0D0D"/>
              </a:solidFill>
            </a:endParaRPr>
          </a:p>
          <a:p>
            <a:pPr indent="0" lvl="0" marL="0" rtl="0" algn="l">
              <a:lnSpc>
                <a:spcPct val="90000"/>
              </a:lnSpc>
              <a:spcBef>
                <a:spcPts val="1000"/>
              </a:spcBef>
              <a:spcAft>
                <a:spcPts val="0"/>
              </a:spcAft>
              <a:buClr>
                <a:schemeClr val="dk1"/>
              </a:buClr>
              <a:buSzPts val="2000"/>
              <a:buNone/>
            </a:pPr>
            <a:r>
              <a:t/>
            </a:r>
            <a:endParaRPr b="0" i="0" sz="2000">
              <a:solidFill>
                <a:srgbClr val="0D0D0D"/>
              </a:solidFill>
            </a:endParaRPr>
          </a:p>
          <a:p>
            <a:pPr indent="0" lvl="0" marL="0" rtl="0" algn="l">
              <a:lnSpc>
                <a:spcPct val="90000"/>
              </a:lnSpc>
              <a:spcBef>
                <a:spcPts val="1000"/>
              </a:spcBef>
              <a:spcAft>
                <a:spcPts val="0"/>
              </a:spcAft>
              <a:buClr>
                <a:srgbClr val="0D0D0D"/>
              </a:buClr>
              <a:buSzPts val="2400"/>
              <a:buNone/>
            </a:pPr>
            <a:r>
              <a:t/>
            </a:r>
            <a:endParaRPr sz="2000">
              <a:solidFill>
                <a:srgbClr val="0D0D0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e21b78928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CERT?</a:t>
            </a:r>
            <a:endParaRPr/>
          </a:p>
        </p:txBody>
      </p:sp>
      <p:sp>
        <p:nvSpPr>
          <p:cNvPr id="109" name="Google Shape;109;g2de21b78928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000"/>
              <a:buNone/>
            </a:pPr>
            <a:r>
              <a:t/>
            </a:r>
            <a:endParaRPr b="0" i="0" sz="2000">
              <a:solidFill>
                <a:srgbClr val="0D0D0D"/>
              </a:solidFill>
            </a:endParaRPr>
          </a:p>
          <a:p>
            <a:pPr indent="0" lvl="0" marL="0" rtl="0" algn="l">
              <a:lnSpc>
                <a:spcPct val="90000"/>
              </a:lnSpc>
              <a:spcBef>
                <a:spcPts val="1000"/>
              </a:spcBef>
              <a:spcAft>
                <a:spcPts val="0"/>
              </a:spcAft>
              <a:buClr>
                <a:srgbClr val="0D0D0D"/>
              </a:buClr>
              <a:buSzPts val="2400"/>
              <a:buNone/>
            </a:pPr>
            <a:r>
              <a:rPr b="1" i="0" lang="en-US" sz="2400">
                <a:solidFill>
                  <a:srgbClr val="0D0D0D"/>
                </a:solidFill>
              </a:rPr>
              <a:t>Community Emergency Response Teams (CERT)</a:t>
            </a:r>
            <a:endParaRPr b="0" i="0" sz="2400">
              <a:solidFill>
                <a:srgbClr val="0D0D0D"/>
              </a:solidFill>
            </a:endParaRPr>
          </a:p>
          <a:p>
            <a:pPr indent="0" lvl="0" marL="0" rtl="0" algn="l">
              <a:lnSpc>
                <a:spcPct val="90000"/>
              </a:lnSpc>
              <a:spcBef>
                <a:spcPts val="1000"/>
              </a:spcBef>
              <a:spcAft>
                <a:spcPts val="0"/>
              </a:spcAft>
              <a:buClr>
                <a:srgbClr val="0D0D0D"/>
              </a:buClr>
              <a:buSzPts val="2000"/>
              <a:buNone/>
            </a:pPr>
            <a:r>
              <a:rPr b="0" i="0" lang="en-US" sz="2000">
                <a:solidFill>
                  <a:srgbClr val="0D0D0D"/>
                </a:solidFill>
              </a:rPr>
              <a:t>Community volunteers trained for initial crisis response.</a:t>
            </a:r>
            <a:endParaRPr/>
          </a:p>
          <a:p>
            <a:pPr indent="-295275" lvl="0" marL="285750" rtl="0" algn="l">
              <a:lnSpc>
                <a:spcPct val="90000"/>
              </a:lnSpc>
              <a:spcBef>
                <a:spcPts val="1000"/>
              </a:spcBef>
              <a:spcAft>
                <a:spcPts val="0"/>
              </a:spcAft>
              <a:buClr>
                <a:srgbClr val="0D0D0D"/>
              </a:buClr>
              <a:buSzPts val="2000"/>
              <a:buChar char="•"/>
            </a:pPr>
            <a:r>
              <a:rPr b="0" i="0" lang="en-US" sz="2000">
                <a:solidFill>
                  <a:srgbClr val="0D0D0D"/>
                </a:solidFill>
              </a:rPr>
              <a:t>Enhances community resilience and emergency preparedness.</a:t>
            </a:r>
            <a:endParaRPr/>
          </a:p>
          <a:p>
            <a:pPr indent="-295275" lvl="0" marL="285750" rtl="0" algn="l">
              <a:lnSpc>
                <a:spcPct val="90000"/>
              </a:lnSpc>
              <a:spcBef>
                <a:spcPts val="1000"/>
              </a:spcBef>
              <a:spcAft>
                <a:spcPts val="0"/>
              </a:spcAft>
              <a:buClr>
                <a:srgbClr val="0D0D0D"/>
              </a:buClr>
              <a:buSzPts val="2000"/>
              <a:buChar char="•"/>
            </a:pPr>
            <a:r>
              <a:rPr i="0" lang="en-US" sz="2000">
                <a:solidFill>
                  <a:srgbClr val="0D0D0D"/>
                </a:solidFill>
              </a:rPr>
              <a:t>Typically organized into Health, Education, Logistics, and Spokesperson teams</a:t>
            </a:r>
            <a:endParaRPr/>
          </a:p>
          <a:p>
            <a:pPr indent="-295275" lvl="0" marL="285750" rtl="0" algn="l">
              <a:lnSpc>
                <a:spcPct val="90000"/>
              </a:lnSpc>
              <a:spcBef>
                <a:spcPts val="1000"/>
              </a:spcBef>
              <a:spcAft>
                <a:spcPts val="0"/>
              </a:spcAft>
              <a:buClr>
                <a:srgbClr val="0D0D0D"/>
              </a:buClr>
              <a:buSzPts val="2000"/>
              <a:buChar char="•"/>
            </a:pPr>
            <a:r>
              <a:rPr b="1" lang="en-US" sz="2000">
                <a:solidFill>
                  <a:srgbClr val="0D0D0D"/>
                </a:solidFill>
                <a:latin typeface="Arial"/>
                <a:ea typeface="Arial"/>
                <a:cs typeface="Arial"/>
                <a:sym typeface="Arial"/>
              </a:rPr>
              <a:t>Activities Include: </a:t>
            </a:r>
            <a:r>
              <a:rPr lang="en-US" sz="2000">
                <a:solidFill>
                  <a:srgbClr val="0D0D0D"/>
                </a:solidFill>
                <a:latin typeface="Arial"/>
                <a:ea typeface="Arial"/>
                <a:cs typeface="Arial"/>
                <a:sym typeface="Arial"/>
              </a:rPr>
              <a:t>Responding to injuries, organizing educational events, and managing logistics during emergencies.</a:t>
            </a:r>
            <a:endParaRPr sz="2000">
              <a:solidFill>
                <a:srgbClr val="0D0D0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rgbClr val="0D0D0D"/>
              </a:buClr>
              <a:buSzPts val="4400"/>
              <a:buFont typeface="Arial"/>
              <a:buNone/>
            </a:pPr>
            <a:r>
              <a:rPr b="1" i="0" lang="en-US">
                <a:solidFill>
                  <a:srgbClr val="0D0D0D"/>
                </a:solidFill>
                <a:latin typeface="Arial"/>
                <a:ea typeface="Arial"/>
                <a:cs typeface="Arial"/>
                <a:sym typeface="Arial"/>
              </a:rPr>
              <a:t>First Response Team</a:t>
            </a:r>
            <a:endParaRPr/>
          </a:p>
        </p:txBody>
      </p:sp>
      <p:sp>
        <p:nvSpPr>
          <p:cNvPr id="115" name="Google Shape;11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u="none" strike="noStrike">
                <a:solidFill>
                  <a:srgbClr val="000000"/>
                </a:solidFill>
                <a:latin typeface="Calibri"/>
                <a:ea typeface="Calibri"/>
                <a:cs typeface="Calibri"/>
                <a:sym typeface="Calibri"/>
              </a:rPr>
              <a:t>Group of trained individuals, including professionals and volunteers, who provide immediate assistance during emergency situations. They act as the first line of defense, delivering urgent aid and coordination until additional support arrives </a:t>
            </a:r>
            <a:endParaRPr b="0" i="0" sz="4000">
              <a:solidFill>
                <a:srgbClr val="0D0D0D"/>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rgbClr val="000000"/>
              </a:buClr>
              <a:buSzPts val="4000"/>
              <a:buFont typeface="Calibri"/>
              <a:buNone/>
            </a:pPr>
            <a:r>
              <a:rPr b="1" i="0" lang="en-US" sz="4000" u="none" strike="noStrike">
                <a:solidFill>
                  <a:srgbClr val="000000"/>
                </a:solidFill>
                <a:latin typeface="Calibri"/>
                <a:ea typeface="Calibri"/>
                <a:cs typeface="Calibri"/>
                <a:sym typeface="Calibri"/>
              </a:rPr>
              <a:t>Community Emergency Response Teams</a:t>
            </a:r>
            <a:endParaRPr b="1" i="0" sz="8000">
              <a:solidFill>
                <a:srgbClr val="0D0D0D"/>
              </a:solidFill>
              <a:latin typeface="Arial"/>
              <a:ea typeface="Arial"/>
              <a:cs typeface="Arial"/>
              <a:sym typeface="Arial"/>
            </a:endParaRPr>
          </a:p>
        </p:txBody>
      </p:sp>
      <p:sp>
        <p:nvSpPr>
          <p:cNvPr id="121" name="Google Shape;12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u="none" strike="noStrike">
                <a:solidFill>
                  <a:srgbClr val="000000"/>
                </a:solidFill>
                <a:latin typeface="Calibri"/>
                <a:ea typeface="Calibri"/>
                <a:cs typeface="Calibri"/>
                <a:sym typeface="Calibri"/>
              </a:rPr>
              <a:t>Trained civilian volunteers who assist professional responders during emergencies across sectors like health, education, and logistics. The CERT program teaches basic skills like fire safety, light rescue, first aid, and volunteer management. CERT members provide immediate support in these areas until responders arrive, enhancing a community's resilience and response capabilities in crises.</a:t>
            </a:r>
            <a:endParaRPr sz="4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rgbClr val="0D0D0D"/>
              </a:buClr>
              <a:buSzPts val="4400"/>
              <a:buFont typeface="Arial"/>
              <a:buNone/>
            </a:pPr>
            <a:r>
              <a:rPr b="1" i="0" lang="en-US">
                <a:solidFill>
                  <a:srgbClr val="0D0D0D"/>
                </a:solidFill>
                <a:latin typeface="Arial"/>
                <a:ea typeface="Arial"/>
                <a:cs typeface="Arial"/>
                <a:sym typeface="Arial"/>
              </a:rPr>
              <a:t>The Urgent Need for Rapid First Response</a:t>
            </a:r>
            <a:endParaRPr/>
          </a:p>
        </p:txBody>
      </p:sp>
      <p:sp>
        <p:nvSpPr>
          <p:cNvPr id="127" name="Google Shape;127;p6"/>
          <p:cNvSpPr txBox="1"/>
          <p:nvPr>
            <p:ph idx="1" type="body"/>
          </p:nvPr>
        </p:nvSpPr>
        <p:spPr>
          <a:xfrm>
            <a:off x="1962899" y="1690700"/>
            <a:ext cx="9390900" cy="2234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0"/>
              </a:spcBef>
              <a:spcAft>
                <a:spcPts val="0"/>
              </a:spcAft>
              <a:buClr>
                <a:srgbClr val="0D0D0D"/>
              </a:buClr>
              <a:buSzPct val="100000"/>
              <a:buNone/>
            </a:pPr>
            <a:r>
              <a:rPr b="0" i="0" lang="en-US">
                <a:solidFill>
                  <a:srgbClr val="0D0D0D"/>
                </a:solidFill>
              </a:rPr>
              <a:t>In emergencies, the army and other traditional systems like police and fire services often face delays, which can be critical.</a:t>
            </a:r>
            <a:br>
              <a:rPr lang="en-US">
                <a:solidFill>
                  <a:srgbClr val="0D0D0D"/>
                </a:solidFill>
              </a:rPr>
            </a:br>
            <a:r>
              <a:rPr b="1" i="0" lang="en-US">
                <a:solidFill>
                  <a:srgbClr val="0D0D0D"/>
                </a:solidFill>
              </a:rPr>
              <a:t>Rapid first response</a:t>
            </a:r>
            <a:r>
              <a:rPr b="0" i="0" lang="en-US">
                <a:solidFill>
                  <a:srgbClr val="0D0D0D"/>
                </a:solidFill>
              </a:rPr>
              <a:t> is essential in cases such as:</a:t>
            </a:r>
            <a:endParaRPr/>
          </a:p>
          <a:p>
            <a:pPr indent="-228600" lvl="0" marL="228600" rtl="0" algn="l">
              <a:lnSpc>
                <a:spcPct val="90000"/>
              </a:lnSpc>
              <a:spcBef>
                <a:spcPts val="1000"/>
              </a:spcBef>
              <a:spcAft>
                <a:spcPts val="0"/>
              </a:spcAft>
              <a:buClr>
                <a:srgbClr val="0D0D0D"/>
              </a:buClr>
              <a:buSzPct val="100000"/>
              <a:buChar char="•"/>
            </a:pPr>
            <a:r>
              <a:rPr b="1" i="0" lang="en-US">
                <a:solidFill>
                  <a:srgbClr val="0D0D0D"/>
                </a:solidFill>
              </a:rPr>
              <a:t>Terror Attacks:</a:t>
            </a:r>
            <a:r>
              <a:rPr b="0" i="0" lang="en-US">
                <a:solidFill>
                  <a:srgbClr val="0D0D0D"/>
                </a:solidFill>
              </a:rPr>
              <a:t> Seconds count in securing areas and providing care.</a:t>
            </a:r>
            <a:endParaRPr/>
          </a:p>
          <a:p>
            <a:pPr indent="-228600" lvl="0" marL="228600" rtl="0" algn="l">
              <a:lnSpc>
                <a:spcPct val="90000"/>
              </a:lnSpc>
              <a:spcBef>
                <a:spcPts val="1000"/>
              </a:spcBef>
              <a:spcAft>
                <a:spcPts val="0"/>
              </a:spcAft>
              <a:buClr>
                <a:srgbClr val="0D0D0D"/>
              </a:buClr>
              <a:buSzPct val="100000"/>
              <a:buChar char="•"/>
            </a:pPr>
            <a:r>
              <a:rPr b="1" i="0" lang="en-US">
                <a:solidFill>
                  <a:srgbClr val="0D0D0D"/>
                </a:solidFill>
              </a:rPr>
              <a:t>Natural Disasters: </a:t>
            </a:r>
            <a:r>
              <a:rPr b="0" i="0" lang="en-US">
                <a:solidFill>
                  <a:srgbClr val="0D0D0D"/>
                </a:solidFill>
              </a:rPr>
              <a:t>Such as earthquakes and floods, where immediate action can save lives.</a:t>
            </a:r>
            <a:endParaRPr/>
          </a:p>
          <a:p>
            <a:pPr indent="-228600" lvl="0" marL="228600" rtl="0" algn="l">
              <a:lnSpc>
                <a:spcPct val="90000"/>
              </a:lnSpc>
              <a:spcBef>
                <a:spcPts val="1000"/>
              </a:spcBef>
              <a:spcAft>
                <a:spcPts val="0"/>
              </a:spcAft>
              <a:buClr>
                <a:srgbClr val="0D0D0D"/>
              </a:buClr>
              <a:buSzPct val="100000"/>
              <a:buChar char="•"/>
            </a:pPr>
            <a:r>
              <a:rPr b="1" i="0" lang="en-US">
                <a:solidFill>
                  <a:srgbClr val="0D0D0D"/>
                </a:solidFill>
              </a:rPr>
              <a:t>Urban Incidents:</a:t>
            </a:r>
            <a:r>
              <a:rPr b="0" i="0" lang="en-US">
                <a:solidFill>
                  <a:srgbClr val="0D0D0D"/>
                </a:solidFill>
              </a:rPr>
              <a:t> </a:t>
            </a:r>
            <a:r>
              <a:rPr lang="en-US">
                <a:solidFill>
                  <a:srgbClr val="0D0D0D"/>
                </a:solidFill>
              </a:rPr>
              <a:t>M</a:t>
            </a:r>
            <a:r>
              <a:rPr b="0" i="0" lang="en-US">
                <a:solidFill>
                  <a:srgbClr val="0D0D0D"/>
                </a:solidFill>
              </a:rPr>
              <a:t>anaging fires and major traffic accidents to prevent escalation.</a:t>
            </a:r>
            <a:endParaRPr/>
          </a:p>
        </p:txBody>
      </p:sp>
      <p:pic>
        <p:nvPicPr>
          <p:cNvPr id="128" name="Google Shape;128;p6"/>
          <p:cNvPicPr preferRelativeResize="0"/>
          <p:nvPr/>
        </p:nvPicPr>
        <p:blipFill rotWithShape="1">
          <a:blip r:embed="rId3">
            <a:alphaModFix/>
          </a:blip>
          <a:srcRect b="12289" l="2346" r="2239" t="23083"/>
          <a:stretch/>
        </p:blipFill>
        <p:spPr>
          <a:xfrm>
            <a:off x="2158819" y="4091142"/>
            <a:ext cx="7332832" cy="1889378"/>
          </a:xfrm>
          <a:prstGeom prst="rect">
            <a:avLst/>
          </a:prstGeom>
          <a:noFill/>
          <a:ln>
            <a:noFill/>
          </a:ln>
        </p:spPr>
      </p:pic>
      <p:sp>
        <p:nvSpPr>
          <p:cNvPr id="129" name="Google Shape;129;p6"/>
          <p:cNvSpPr txBox="1"/>
          <p:nvPr/>
        </p:nvSpPr>
        <p:spPr>
          <a:xfrm>
            <a:off x="735950" y="5980525"/>
            <a:ext cx="10746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 graph displays the search interest for "כיתת כוננות" over the past year</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Google Trends</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The Problem</a:t>
            </a:r>
            <a:endParaRPr/>
          </a:p>
        </p:txBody>
      </p:sp>
      <p:sp>
        <p:nvSpPr>
          <p:cNvPr id="135" name="Google Shape;135;p7"/>
          <p:cNvSpPr txBox="1"/>
          <p:nvPr>
            <p:ph idx="1" type="body"/>
          </p:nvPr>
        </p:nvSpPr>
        <p:spPr>
          <a:xfrm>
            <a:off x="838200" y="1825625"/>
            <a:ext cx="10515600" cy="28469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u="none" strike="noStrike">
                <a:solidFill>
                  <a:srgbClr val="000000"/>
                </a:solidFill>
                <a:latin typeface="Calibri"/>
                <a:ea typeface="Calibri"/>
                <a:cs typeface="Calibri"/>
                <a:sym typeface="Calibri"/>
              </a:rPr>
              <a:t>Effective emergency management systems are crucial, yet existing tools and processes often fall short, leading to communication breakdowns, delays, and inefficiencies that can have devastating consequences.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l">
              <a:lnSpc>
                <a:spcPct val="90000"/>
              </a:lnSpc>
              <a:spcBef>
                <a:spcPts val="0"/>
              </a:spcBef>
              <a:spcAft>
                <a:spcPts val="0"/>
              </a:spcAft>
              <a:buClr>
                <a:schemeClr val="dk1"/>
              </a:buClr>
              <a:buSzPts val="4400"/>
              <a:buFont typeface="Calibri"/>
              <a:buNone/>
            </a:pPr>
            <a:r>
              <a:rPr lang="en-US"/>
              <a:t>Current tools</a:t>
            </a:r>
            <a:endParaRPr/>
          </a:p>
        </p:txBody>
      </p:sp>
      <p:sp>
        <p:nvSpPr>
          <p:cNvPr id="141" name="Google Shape;14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We conducted research on tools designed to enhance the capabilities of the </a:t>
            </a:r>
            <a:r>
              <a:rPr b="0" lang="en-US" sz="1800">
                <a:solidFill>
                  <a:srgbClr val="000000"/>
                </a:solidFill>
                <a:latin typeface="Calibri"/>
                <a:ea typeface="Calibri"/>
                <a:cs typeface="Calibri"/>
                <a:sym typeface="Calibri"/>
              </a:rPr>
              <a:t>t</a:t>
            </a:r>
            <a:r>
              <a:rPr i="0" lang="en-US" sz="1800" u="none" strike="noStrike">
                <a:solidFill>
                  <a:srgbClr val="000000"/>
                </a:solidFill>
                <a:latin typeface="Calibri"/>
                <a:ea typeface="Calibri"/>
                <a:cs typeface="Calibri"/>
                <a:sym typeface="Calibri"/>
              </a:rPr>
              <a:t>eams</a:t>
            </a:r>
            <a:r>
              <a:rPr b="0" i="0" lang="en-US" sz="1800" u="none" strike="noStrike">
                <a:solidFill>
                  <a:srgbClr val="000000"/>
                </a:solidFill>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1800"/>
              <a:buNone/>
            </a:pPr>
            <a:r>
              <a:t/>
            </a:r>
            <a:endParaRPr b="0" i="0" sz="1800" u="none" strike="noStrike">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000000"/>
              </a:buClr>
              <a:buSzPts val="1800"/>
              <a:buChar char="•"/>
            </a:pPr>
            <a:r>
              <a:rPr b="1" i="0" lang="en-US" sz="1800" u="none" strike="noStrike">
                <a:solidFill>
                  <a:srgbClr val="000000"/>
                </a:solidFill>
                <a:latin typeface="Calibri"/>
                <a:ea typeface="Calibri"/>
                <a:cs typeface="Calibri"/>
                <a:sym typeface="Calibri"/>
              </a:rPr>
              <a:t>Avuka Squad:</a:t>
            </a:r>
            <a:r>
              <a:rPr b="0" i="0" lang="en-US" sz="1800" u="none" strike="noStrike">
                <a:solidFill>
                  <a:srgbClr val="000000"/>
                </a:solidFill>
                <a:latin typeface="Calibri"/>
                <a:ea typeface="Calibri"/>
                <a:cs typeface="Calibri"/>
                <a:sym typeface="Calibri"/>
              </a:rPr>
              <a:t> System suite was designed and developed to supply a comprehensive location based C2 (Command and Control) solution for organizations with complex security needs.</a:t>
            </a:r>
            <a:endParaRPr/>
          </a:p>
          <a:p>
            <a:pPr indent="-228600" lvl="0" marL="228600" rtl="0" algn="l">
              <a:lnSpc>
                <a:spcPct val="90000"/>
              </a:lnSpc>
              <a:spcBef>
                <a:spcPts val="1000"/>
              </a:spcBef>
              <a:spcAft>
                <a:spcPts val="0"/>
              </a:spcAft>
              <a:buClr>
                <a:srgbClr val="000000"/>
              </a:buClr>
              <a:buSzPts val="1800"/>
              <a:buChar char="•"/>
            </a:pPr>
            <a:r>
              <a:rPr b="1" i="0" lang="en-US" sz="1800" u="none" strike="noStrike">
                <a:solidFill>
                  <a:srgbClr val="000000"/>
                </a:solidFill>
                <a:latin typeface="Calibri"/>
                <a:ea typeface="Calibri"/>
                <a:cs typeface="Calibri"/>
                <a:sym typeface="Calibri"/>
              </a:rPr>
              <a:t>AVIA:</a:t>
            </a:r>
            <a:r>
              <a:rPr b="0" i="0" lang="en-US" sz="1800" u="none" strike="noStrike">
                <a:solidFill>
                  <a:srgbClr val="000000"/>
                </a:solidFill>
                <a:latin typeface="Calibri"/>
                <a:ea typeface="Calibri"/>
                <a:cs typeface="Calibri"/>
                <a:sym typeface="Calibri"/>
              </a:rPr>
              <a:t> System operates as an emergency population management system that enables control over complex security and civilian events.</a:t>
            </a:r>
            <a:endParaRPr/>
          </a:p>
          <a:p>
            <a:pPr indent="-228600" lvl="0" marL="228600" rtl="0" algn="l">
              <a:lnSpc>
                <a:spcPct val="90000"/>
              </a:lnSpc>
              <a:spcBef>
                <a:spcPts val="1000"/>
              </a:spcBef>
              <a:spcAft>
                <a:spcPts val="0"/>
              </a:spcAft>
              <a:buClr>
                <a:srgbClr val="000000"/>
              </a:buClr>
              <a:buSzPts val="1800"/>
              <a:buChar char="•"/>
            </a:pPr>
            <a:r>
              <a:rPr b="1" i="0" lang="en-US" sz="1800" u="none" strike="noStrike">
                <a:solidFill>
                  <a:srgbClr val="000000"/>
                </a:solidFill>
                <a:latin typeface="Calibri"/>
                <a:ea typeface="Calibri"/>
                <a:cs typeface="Calibri"/>
                <a:sym typeface="Calibri"/>
              </a:rPr>
              <a:t>Zello:</a:t>
            </a:r>
            <a:r>
              <a:rPr b="0" i="0" lang="en-US" sz="1800" u="none" strike="noStrike">
                <a:solidFill>
                  <a:srgbClr val="000000"/>
                </a:solidFill>
                <a:latin typeface="Calibri"/>
                <a:ea typeface="Calibri"/>
                <a:cs typeface="Calibri"/>
                <a:sym typeface="Calibri"/>
              </a:rPr>
              <a:t> Modern and customizable walkie-talkie app (and more) that lives on any smart device.</a:t>
            </a:r>
            <a:endParaRPr b="0" i="0" sz="1800" u="none" strike="noStrike">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000000"/>
              </a:buClr>
              <a:buSzPts val="1800"/>
              <a:buChar char="•"/>
            </a:pPr>
            <a:r>
              <a:rPr b="1" lang="en-US" sz="1800">
                <a:solidFill>
                  <a:srgbClr val="000000"/>
                </a:solidFill>
              </a:rPr>
              <a:t>Whatsapp</a:t>
            </a:r>
            <a:r>
              <a:rPr lang="en-US" sz="1800">
                <a:solidFill>
                  <a:srgbClr val="000000"/>
                </a:solidFill>
              </a:rPr>
              <a:t>: </a:t>
            </a:r>
            <a:endParaRPr sz="1800">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The existing tools provide some features for first response teams, but lack a comprehensive, integrated solution that meets all their diverse needs.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2024-05-18T05:01:47Z</dcterms:created>
  <dc:creator>יובל בדיחי</dc:creator>
</cp:coreProperties>
</file>