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47b0ea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47b0ea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47b0ea8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47b0ea8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47b0ea8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47b0ea8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47b0ea8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47b0ea8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47b0ea8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47b0ea8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47b0ea8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47b0ea8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47b0ea85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47b0ea8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Sukabumi Traffic Level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Sharon Regina</a:t>
            </a:r>
            <a:endParaRPr/>
          </a:p>
          <a:p>
            <a:pPr indent="0" lvl="0" marL="0" rtl="0" algn="ctr">
              <a:spcBef>
                <a:spcPts val="0"/>
              </a:spcBef>
              <a:spcAft>
                <a:spcPts val="0"/>
              </a:spcAft>
              <a:buNone/>
            </a:pPr>
            <a:r>
              <a:rPr lang="en"/>
              <a:t>Kelompok 7</a:t>
            </a:r>
            <a:endParaRPr/>
          </a:p>
          <a:p>
            <a:pPr indent="0" lvl="0" marL="0" rtl="0" algn="ctr">
              <a:spcBef>
                <a:spcPts val="0"/>
              </a:spcBef>
              <a:spcAft>
                <a:spcPts val="0"/>
              </a:spcAft>
              <a:buNone/>
            </a:pPr>
            <a:r>
              <a:rPr lang="en"/>
              <a:t>DSLS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Situation:</a:t>
            </a:r>
            <a:endParaRPr/>
          </a:p>
          <a:p>
            <a:pPr indent="0" lvl="0" marL="457200" rtl="0" algn="l">
              <a:spcBef>
                <a:spcPts val="1200"/>
              </a:spcBef>
              <a:spcAft>
                <a:spcPts val="0"/>
              </a:spcAft>
              <a:buNone/>
            </a:pPr>
            <a:r>
              <a:rPr lang="en"/>
              <a:t>S</a:t>
            </a:r>
            <a:r>
              <a:rPr lang="en"/>
              <a:t>ukabumi Satpol PP wants to allocate the traffic to alternative routes when the traffic level is high / bad.</a:t>
            </a:r>
            <a:endParaRPr/>
          </a:p>
          <a:p>
            <a:pPr indent="-342900" lvl="0" marL="457200" rtl="0" algn="l">
              <a:spcBef>
                <a:spcPts val="1200"/>
              </a:spcBef>
              <a:spcAft>
                <a:spcPts val="0"/>
              </a:spcAft>
              <a:buSzPts val="1800"/>
              <a:buAutoNum type="arabicPeriod"/>
            </a:pPr>
            <a:r>
              <a:rPr lang="en"/>
              <a:t>Complication:</a:t>
            </a:r>
            <a:endParaRPr/>
          </a:p>
          <a:p>
            <a:pPr indent="0" lvl="0" marL="457200" rtl="0" algn="l">
              <a:spcBef>
                <a:spcPts val="1200"/>
              </a:spcBef>
              <a:spcAft>
                <a:spcPts val="0"/>
              </a:spcAft>
              <a:buNone/>
            </a:pPr>
            <a:r>
              <a:rPr lang="en"/>
              <a:t>Satpol PP felt it is hard to assess the traffic level based on eye observation.</a:t>
            </a:r>
            <a:endParaRPr/>
          </a:p>
          <a:p>
            <a:pPr indent="-342900" lvl="0" marL="457200" rtl="0" algn="l">
              <a:spcBef>
                <a:spcPts val="1200"/>
              </a:spcBef>
              <a:spcAft>
                <a:spcPts val="0"/>
              </a:spcAft>
              <a:buSzPts val="1800"/>
              <a:buAutoNum type="arabicPeriod"/>
            </a:pPr>
            <a:r>
              <a:rPr lang="en"/>
              <a:t>Resolution:</a:t>
            </a:r>
            <a:endParaRPr/>
          </a:p>
          <a:p>
            <a:pPr indent="0" lvl="0" marL="457200" rtl="0" algn="l">
              <a:spcBef>
                <a:spcPts val="1200"/>
              </a:spcBef>
              <a:spcAft>
                <a:spcPts val="1200"/>
              </a:spcAft>
              <a:buNone/>
            </a:pPr>
            <a:r>
              <a:rPr lang="en"/>
              <a:t>Create a model which can </a:t>
            </a:r>
            <a:r>
              <a:rPr b="1" lang="en"/>
              <a:t>predict traffic level based on other factors.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Alert Data: 667 rows</a:t>
            </a:r>
            <a:endParaRPr/>
          </a:p>
          <a:p>
            <a:pPr indent="0" lvl="0" marL="0" rtl="0" algn="l">
              <a:spcBef>
                <a:spcPts val="1200"/>
              </a:spcBef>
              <a:spcAft>
                <a:spcPts val="0"/>
              </a:spcAft>
              <a:buNone/>
            </a:pPr>
            <a:r>
              <a:rPr lang="en"/>
              <a:t>Contains user’s alert data indicating Jam/ weather/ accident of certain street in certain time.</a:t>
            </a:r>
            <a:endParaRPr/>
          </a:p>
          <a:p>
            <a:pPr indent="-342900" lvl="0" marL="457200" rtl="0" algn="l">
              <a:spcBef>
                <a:spcPts val="1200"/>
              </a:spcBef>
              <a:spcAft>
                <a:spcPts val="0"/>
              </a:spcAft>
              <a:buSzPts val="1800"/>
              <a:buAutoNum type="arabicPeriod"/>
            </a:pPr>
            <a:r>
              <a:rPr lang="en"/>
              <a:t>Jam Data: 10,387 rows</a:t>
            </a:r>
            <a:endParaRPr/>
          </a:p>
          <a:p>
            <a:pPr indent="0" lvl="0" marL="0" rtl="0" algn="l">
              <a:spcBef>
                <a:spcPts val="1200"/>
              </a:spcBef>
              <a:spcAft>
                <a:spcPts val="0"/>
              </a:spcAft>
              <a:buNone/>
            </a:pPr>
            <a:r>
              <a:rPr lang="en"/>
              <a:t>Contains traffic level, length, delay, speed of a certain street in certain time.</a:t>
            </a:r>
            <a:endParaRPr/>
          </a:p>
          <a:p>
            <a:pPr indent="-342900" lvl="0" marL="457200" rtl="0" algn="l">
              <a:spcBef>
                <a:spcPts val="1200"/>
              </a:spcBef>
              <a:spcAft>
                <a:spcPts val="0"/>
              </a:spcAft>
              <a:buSzPts val="1800"/>
              <a:buAutoNum type="arabicPeriod"/>
            </a:pPr>
            <a:r>
              <a:rPr lang="en"/>
              <a:t>Irregularities Data: 82 rows</a:t>
            </a:r>
            <a:endParaRPr/>
          </a:p>
          <a:p>
            <a:pPr indent="0" lvl="0" marL="0" rtl="0" algn="l">
              <a:spcBef>
                <a:spcPts val="1200"/>
              </a:spcBef>
              <a:spcAft>
                <a:spcPts val="1200"/>
              </a:spcAft>
              <a:buNone/>
            </a:pPr>
            <a:r>
              <a:rPr lang="en"/>
              <a:t>Contains traffic level, length, delay, speed of a certain street in certain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Cleansing and Preprocessing</a:t>
            </a:r>
            <a:endParaRPr/>
          </a:p>
        </p:txBody>
      </p:sp>
      <p:sp>
        <p:nvSpPr>
          <p:cNvPr id="73" name="Google Shape;73;p16"/>
          <p:cNvSpPr txBox="1"/>
          <p:nvPr>
            <p:ph idx="1" type="body"/>
          </p:nvPr>
        </p:nvSpPr>
        <p:spPr>
          <a:xfrm>
            <a:off x="311700" y="1152475"/>
            <a:ext cx="8520600" cy="362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To join the three datasets, the </a:t>
            </a:r>
            <a:r>
              <a:rPr b="1" lang="en"/>
              <a:t>street and time columns </a:t>
            </a:r>
            <a:r>
              <a:rPr lang="en"/>
              <a:t>are chosen to be the keys since they are in all 3 datasets.</a:t>
            </a:r>
            <a:endParaRPr/>
          </a:p>
          <a:p>
            <a:pPr indent="-342900" lvl="0" marL="457200" rtl="0" algn="l">
              <a:spcBef>
                <a:spcPts val="0"/>
              </a:spcBef>
              <a:spcAft>
                <a:spcPts val="0"/>
              </a:spcAft>
              <a:buSzPts val="1800"/>
              <a:buAutoNum type="arabicPeriod"/>
            </a:pPr>
            <a:r>
              <a:rPr b="1" lang="en"/>
              <a:t>Jam &amp; I</a:t>
            </a:r>
            <a:r>
              <a:rPr b="1" lang="en"/>
              <a:t>rregularities</a:t>
            </a:r>
            <a:r>
              <a:rPr b="1" lang="en"/>
              <a:t> Dataset: </a:t>
            </a:r>
            <a:r>
              <a:rPr lang="en"/>
              <a:t>There are 82 overlapping columns between jam and irregularities dataset. The numbers for median length and median delay differ but since the jam level is the same and jam dataset has much more data, it is decided to </a:t>
            </a:r>
            <a:r>
              <a:rPr b="1" lang="en"/>
              <a:t>use jam dataset and discard the irregularities dataset.</a:t>
            </a:r>
            <a:endParaRPr b="1"/>
          </a:p>
          <a:p>
            <a:pPr indent="-342900" lvl="0" marL="457200" rtl="0" algn="l">
              <a:spcBef>
                <a:spcPts val="0"/>
              </a:spcBef>
              <a:spcAft>
                <a:spcPts val="0"/>
              </a:spcAft>
              <a:buSzPts val="1800"/>
              <a:buAutoNum type="arabicPeriod"/>
            </a:pPr>
            <a:r>
              <a:rPr b="1" lang="en"/>
              <a:t>Jam &amp; Alert Dataset: </a:t>
            </a:r>
            <a:r>
              <a:rPr lang="en"/>
              <a:t>Turns out that in one street and one time, there can be &gt; 2 alert types. This means that there is no unique id to join to the jam dataset. Hence, </a:t>
            </a:r>
            <a:r>
              <a:rPr b="1" lang="en"/>
              <a:t>we cannot use this dataset.</a:t>
            </a:r>
            <a:endParaRPr b="1"/>
          </a:p>
          <a:p>
            <a:pPr indent="-342900" lvl="0" marL="457200" rtl="0" algn="l">
              <a:spcBef>
                <a:spcPts val="0"/>
              </a:spcBef>
              <a:spcAft>
                <a:spcPts val="0"/>
              </a:spcAft>
              <a:buSzPts val="1800"/>
              <a:buAutoNum type="arabicPeriod"/>
            </a:pPr>
            <a:r>
              <a:rPr b="1" lang="en"/>
              <a:t>In summary, only Jam Dataset is used.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79" name="Google Shape;79;p17"/>
          <p:cNvSpPr txBox="1"/>
          <p:nvPr>
            <p:ph idx="1" type="body"/>
          </p:nvPr>
        </p:nvSpPr>
        <p:spPr>
          <a:xfrm>
            <a:off x="311700" y="1152475"/>
            <a:ext cx="4921500" cy="3595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Correlation between total_records and level is &lt;0.05 -&gt; not significant, can be dropped</a:t>
            </a:r>
            <a:endParaRPr/>
          </a:p>
          <a:p>
            <a:pPr indent="-334327" lvl="0" marL="457200" rtl="0" algn="l">
              <a:spcBef>
                <a:spcPts val="0"/>
              </a:spcBef>
              <a:spcAft>
                <a:spcPts val="0"/>
              </a:spcAft>
              <a:buSzPct val="100000"/>
              <a:buChar char="-"/>
            </a:pPr>
            <a:r>
              <a:rPr lang="en"/>
              <a:t>Correlation between median_delay and level is moderately positive 0.58.</a:t>
            </a:r>
            <a:endParaRPr/>
          </a:p>
          <a:p>
            <a:pPr indent="-334327" lvl="0" marL="457200" rtl="0" algn="l">
              <a:spcBef>
                <a:spcPts val="0"/>
              </a:spcBef>
              <a:spcAft>
                <a:spcPts val="0"/>
              </a:spcAft>
              <a:buSzPct val="100000"/>
              <a:buChar char="-"/>
            </a:pPr>
            <a:r>
              <a:rPr lang="en"/>
              <a:t>Correlation between median_length and median_speed_kmh is 0.74, indicating multi-colinearity, one of them should be dropped.</a:t>
            </a:r>
            <a:endParaRPr/>
          </a:p>
          <a:p>
            <a:pPr indent="-334327" lvl="0" marL="457200" rtl="0" algn="l">
              <a:spcBef>
                <a:spcPts val="0"/>
              </a:spcBef>
              <a:spcAft>
                <a:spcPts val="0"/>
              </a:spcAft>
              <a:buSzPct val="100000"/>
              <a:buChar char="-"/>
            </a:pPr>
            <a:r>
              <a:rPr lang="en"/>
              <a:t>Correlation between level and median speed km/h is -0.84, stronger than median length with -0.53 so median length should be dropped instead.</a:t>
            </a:r>
            <a:endParaRPr/>
          </a:p>
          <a:p>
            <a:pPr indent="-334327" lvl="0" marL="457200" rtl="0" algn="l">
              <a:spcBef>
                <a:spcPts val="0"/>
              </a:spcBef>
              <a:spcAft>
                <a:spcPts val="0"/>
              </a:spcAft>
              <a:buSzPct val="100000"/>
              <a:buChar char="-"/>
            </a:pPr>
            <a:r>
              <a:rPr b="1" lang="en"/>
              <a:t>In summary, Level, Median_Delay and Median_speed_kmh are the features used.</a:t>
            </a:r>
            <a:endParaRPr b="1"/>
          </a:p>
        </p:txBody>
      </p:sp>
      <p:pic>
        <p:nvPicPr>
          <p:cNvPr id="80" name="Google Shape;80;p17"/>
          <p:cNvPicPr preferRelativeResize="0"/>
          <p:nvPr/>
        </p:nvPicPr>
        <p:blipFill>
          <a:blip r:embed="rId3">
            <a:alphaModFix/>
          </a:blip>
          <a:stretch>
            <a:fillRect/>
          </a:stretch>
        </p:blipFill>
        <p:spPr>
          <a:xfrm>
            <a:off x="5086198" y="1076275"/>
            <a:ext cx="3746099" cy="367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numerical feature scaling (test size 30%) and handling </a:t>
            </a:r>
            <a:r>
              <a:rPr lang="en"/>
              <a:t>imbalance</a:t>
            </a:r>
            <a:r>
              <a:rPr lang="en"/>
              <a:t> target variable using SMOTE, classifier and regression models are used and evaluated.</a:t>
            </a:r>
            <a:endParaRPr/>
          </a:p>
          <a:p>
            <a:pPr indent="-342900" lvl="0" marL="457200" rtl="0" algn="l">
              <a:spcBef>
                <a:spcPts val="0"/>
              </a:spcBef>
              <a:spcAft>
                <a:spcPts val="0"/>
              </a:spcAft>
              <a:buSzPts val="1800"/>
              <a:buChar char="-"/>
            </a:pPr>
            <a:r>
              <a:rPr lang="en"/>
              <a:t>Since in this traffic case, false negative is more costly than false positive, we use recall score to measure the score of the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sp>
        <p:nvSpPr>
          <p:cNvPr id="92" name="Google Shape;92;p19"/>
          <p:cNvSpPr txBox="1"/>
          <p:nvPr>
            <p:ph idx="1" type="body"/>
          </p:nvPr>
        </p:nvSpPr>
        <p:spPr>
          <a:xfrm>
            <a:off x="311700" y="3891875"/>
            <a:ext cx="8520600" cy="1058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The baseline for a model to not be considered as overfitting is when train - test has absolute value of &lt;= 0.1, hence the models which do not over fit are: logistic regression, gaussian, SVC, Gradientboosting and XGBclassifier. The best recall score is </a:t>
            </a:r>
            <a:r>
              <a:rPr b="1" lang="en"/>
              <a:t>GradientBoostingClassifier.</a:t>
            </a:r>
            <a:endParaRPr b="1"/>
          </a:p>
        </p:txBody>
      </p:sp>
      <p:pic>
        <p:nvPicPr>
          <p:cNvPr id="93" name="Google Shape;93;p19"/>
          <p:cNvPicPr preferRelativeResize="0"/>
          <p:nvPr/>
        </p:nvPicPr>
        <p:blipFill>
          <a:blip r:embed="rId3">
            <a:alphaModFix/>
          </a:blip>
          <a:stretch>
            <a:fillRect/>
          </a:stretch>
        </p:blipFill>
        <p:spPr>
          <a:xfrm>
            <a:off x="311697" y="1176350"/>
            <a:ext cx="2650575" cy="2334517"/>
          </a:xfrm>
          <a:prstGeom prst="rect">
            <a:avLst/>
          </a:prstGeom>
          <a:noFill/>
          <a:ln>
            <a:noFill/>
          </a:ln>
        </p:spPr>
      </p:pic>
      <p:pic>
        <p:nvPicPr>
          <p:cNvPr id="94" name="Google Shape;94;p19"/>
          <p:cNvPicPr preferRelativeResize="0"/>
          <p:nvPr/>
        </p:nvPicPr>
        <p:blipFill>
          <a:blip r:embed="rId4">
            <a:alphaModFix/>
          </a:blip>
          <a:stretch>
            <a:fillRect/>
          </a:stretch>
        </p:blipFill>
        <p:spPr>
          <a:xfrm>
            <a:off x="2962275" y="1185872"/>
            <a:ext cx="2674224" cy="2334525"/>
          </a:xfrm>
          <a:prstGeom prst="rect">
            <a:avLst/>
          </a:prstGeom>
          <a:noFill/>
          <a:ln>
            <a:noFill/>
          </a:ln>
        </p:spPr>
      </p:pic>
      <p:pic>
        <p:nvPicPr>
          <p:cNvPr id="95" name="Google Shape;95;p19"/>
          <p:cNvPicPr preferRelativeResize="0"/>
          <p:nvPr/>
        </p:nvPicPr>
        <p:blipFill>
          <a:blip r:embed="rId5">
            <a:alphaModFix/>
          </a:blip>
          <a:stretch>
            <a:fillRect/>
          </a:stretch>
        </p:blipFill>
        <p:spPr>
          <a:xfrm>
            <a:off x="5771450" y="812859"/>
            <a:ext cx="2736675" cy="308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Confusion Matrix</a:t>
            </a:r>
            <a:endParaRPr/>
          </a:p>
        </p:txBody>
      </p:sp>
      <p:sp>
        <p:nvSpPr>
          <p:cNvPr id="101" name="Google Shape;101;p20"/>
          <p:cNvSpPr txBox="1"/>
          <p:nvPr>
            <p:ph idx="1" type="body"/>
          </p:nvPr>
        </p:nvSpPr>
        <p:spPr>
          <a:xfrm>
            <a:off x="311700" y="1152475"/>
            <a:ext cx="4461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True Positive: 2318</a:t>
            </a:r>
            <a:endParaRPr/>
          </a:p>
          <a:p>
            <a:pPr indent="0" lvl="0" marL="0" rtl="0" algn="l">
              <a:spcBef>
                <a:spcPts val="1200"/>
              </a:spcBef>
              <a:spcAft>
                <a:spcPts val="0"/>
              </a:spcAft>
              <a:buNone/>
            </a:pPr>
            <a:r>
              <a:rPr lang="en"/>
              <a:t>Total Population: 3048</a:t>
            </a:r>
            <a:endParaRPr/>
          </a:p>
          <a:p>
            <a:pPr indent="0" lvl="0" marL="0" rtl="0" algn="l">
              <a:spcBef>
                <a:spcPts val="1200"/>
              </a:spcBef>
              <a:spcAft>
                <a:spcPts val="0"/>
              </a:spcAft>
              <a:buNone/>
            </a:pPr>
            <a:r>
              <a:rPr lang="en"/>
              <a:t>TPR: 76%</a:t>
            </a:r>
            <a:endParaRPr/>
          </a:p>
          <a:p>
            <a:pPr indent="0" lvl="0" marL="0" rtl="0" algn="l">
              <a:spcBef>
                <a:spcPts val="1200"/>
              </a:spcBef>
              <a:spcAft>
                <a:spcPts val="0"/>
              </a:spcAft>
              <a:buNone/>
            </a:pPr>
            <a:r>
              <a:rPr lang="en"/>
              <a:t>The Gradient Boost model can </a:t>
            </a:r>
            <a:r>
              <a:rPr lang="en"/>
              <a:t>predict</a:t>
            </a:r>
            <a:r>
              <a:rPr lang="en"/>
              <a:t> the traffic level accurately </a:t>
            </a:r>
            <a:r>
              <a:rPr b="1" lang="en"/>
              <a:t>76% of the time,</a:t>
            </a:r>
            <a:r>
              <a:rPr lang="en"/>
              <a:t> using features: </a:t>
            </a:r>
            <a:r>
              <a:rPr b="1" lang="en"/>
              <a:t>Median_Delay and Median_speed_kmh.</a:t>
            </a:r>
            <a:endParaRPr b="1"/>
          </a:p>
          <a:p>
            <a:pPr indent="0" lvl="0" marL="0" rtl="0" algn="l">
              <a:spcBef>
                <a:spcPts val="1200"/>
              </a:spcBef>
              <a:spcAft>
                <a:spcPts val="1200"/>
              </a:spcAft>
              <a:buNone/>
            </a:pPr>
            <a:r>
              <a:rPr lang="en"/>
              <a:t>Sukabumi Satpol PP can now predict the traffic level on roads and relocate the traffic flow to roads with lower traffic level.</a:t>
            </a:r>
            <a:endParaRPr/>
          </a:p>
        </p:txBody>
      </p:sp>
      <p:pic>
        <p:nvPicPr>
          <p:cNvPr id="102" name="Google Shape;102;p20"/>
          <p:cNvPicPr preferRelativeResize="0"/>
          <p:nvPr/>
        </p:nvPicPr>
        <p:blipFill>
          <a:blip r:embed="rId3">
            <a:alphaModFix/>
          </a:blip>
          <a:stretch>
            <a:fillRect/>
          </a:stretch>
        </p:blipFill>
        <p:spPr>
          <a:xfrm>
            <a:off x="5393425" y="1239938"/>
            <a:ext cx="3184200" cy="266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